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8" r:id="rId3"/>
    <p:sldMasterId id="2147483780" r:id="rId4"/>
    <p:sldMasterId id="2147483792" r:id="rId5"/>
    <p:sldMasterId id="2147483804" r:id="rId6"/>
    <p:sldMasterId id="2147483816" r:id="rId7"/>
    <p:sldMasterId id="2147483828" r:id="rId8"/>
    <p:sldMasterId id="2147483840" r:id="rId9"/>
  </p:sldMasterIdLst>
  <p:notesMasterIdLst>
    <p:notesMasterId r:id="rId290"/>
  </p:notesMasterIdLst>
  <p:handoutMasterIdLst>
    <p:handoutMasterId r:id="rId291"/>
  </p:handoutMasterIdLst>
  <p:sldIdLst>
    <p:sldId id="319" r:id="rId10"/>
    <p:sldId id="317" r:id="rId11"/>
    <p:sldId id="257" r:id="rId12"/>
    <p:sldId id="316" r:id="rId13"/>
    <p:sldId id="312" r:id="rId14"/>
    <p:sldId id="269" r:id="rId15"/>
    <p:sldId id="270" r:id="rId16"/>
    <p:sldId id="271" r:id="rId17"/>
    <p:sldId id="259" r:id="rId18"/>
    <p:sldId id="313" r:id="rId19"/>
    <p:sldId id="314" r:id="rId20"/>
    <p:sldId id="260" r:id="rId21"/>
    <p:sldId id="261" r:id="rId22"/>
    <p:sldId id="315" r:id="rId23"/>
    <p:sldId id="290" r:id="rId24"/>
    <p:sldId id="292" r:id="rId25"/>
    <p:sldId id="298" r:id="rId26"/>
    <p:sldId id="299" r:id="rId27"/>
    <p:sldId id="302" r:id="rId28"/>
    <p:sldId id="303" r:id="rId29"/>
    <p:sldId id="304" r:id="rId30"/>
    <p:sldId id="305" r:id="rId31"/>
    <p:sldId id="307" r:id="rId32"/>
    <p:sldId id="309" r:id="rId33"/>
    <p:sldId id="321" r:id="rId34"/>
    <p:sldId id="322" r:id="rId35"/>
    <p:sldId id="323" r:id="rId36"/>
    <p:sldId id="324" r:id="rId37"/>
    <p:sldId id="325" r:id="rId38"/>
    <p:sldId id="326" r:id="rId39"/>
    <p:sldId id="327" r:id="rId40"/>
    <p:sldId id="328" r:id="rId41"/>
    <p:sldId id="329" r:id="rId42"/>
    <p:sldId id="330" r:id="rId43"/>
    <p:sldId id="331" r:id="rId44"/>
    <p:sldId id="332" r:id="rId45"/>
    <p:sldId id="333" r:id="rId46"/>
    <p:sldId id="334" r:id="rId47"/>
    <p:sldId id="335" r:id="rId48"/>
    <p:sldId id="336" r:id="rId49"/>
    <p:sldId id="337" r:id="rId50"/>
    <p:sldId id="338" r:id="rId51"/>
    <p:sldId id="339" r:id="rId52"/>
    <p:sldId id="340" r:id="rId53"/>
    <p:sldId id="341" r:id="rId54"/>
    <p:sldId id="342" r:id="rId55"/>
    <p:sldId id="343" r:id="rId56"/>
    <p:sldId id="344" r:id="rId57"/>
    <p:sldId id="346" r:id="rId58"/>
    <p:sldId id="347" r:id="rId59"/>
    <p:sldId id="348" r:id="rId60"/>
    <p:sldId id="349" r:id="rId61"/>
    <p:sldId id="350" r:id="rId62"/>
    <p:sldId id="351" r:id="rId63"/>
    <p:sldId id="352" r:id="rId64"/>
    <p:sldId id="353" r:id="rId65"/>
    <p:sldId id="354" r:id="rId66"/>
    <p:sldId id="355" r:id="rId67"/>
    <p:sldId id="356" r:id="rId68"/>
    <p:sldId id="357" r:id="rId69"/>
    <p:sldId id="358" r:id="rId70"/>
    <p:sldId id="359" r:id="rId71"/>
    <p:sldId id="360" r:id="rId72"/>
    <p:sldId id="361" r:id="rId73"/>
    <p:sldId id="362" r:id="rId74"/>
    <p:sldId id="363" r:id="rId75"/>
    <p:sldId id="364" r:id="rId76"/>
    <p:sldId id="365" r:id="rId77"/>
    <p:sldId id="366" r:id="rId78"/>
    <p:sldId id="367" r:id="rId79"/>
    <p:sldId id="368" r:id="rId80"/>
    <p:sldId id="369" r:id="rId81"/>
    <p:sldId id="370" r:id="rId82"/>
    <p:sldId id="371" r:id="rId83"/>
    <p:sldId id="372" r:id="rId84"/>
    <p:sldId id="373" r:id="rId85"/>
    <p:sldId id="375" r:id="rId86"/>
    <p:sldId id="376" r:id="rId87"/>
    <p:sldId id="377" r:id="rId88"/>
    <p:sldId id="378" r:id="rId89"/>
    <p:sldId id="379" r:id="rId90"/>
    <p:sldId id="380" r:id="rId91"/>
    <p:sldId id="381" r:id="rId92"/>
    <p:sldId id="382" r:id="rId93"/>
    <p:sldId id="383" r:id="rId94"/>
    <p:sldId id="384" r:id="rId95"/>
    <p:sldId id="385" r:id="rId96"/>
    <p:sldId id="386" r:id="rId97"/>
    <p:sldId id="387" r:id="rId98"/>
    <p:sldId id="388" r:id="rId99"/>
    <p:sldId id="389" r:id="rId100"/>
    <p:sldId id="390" r:id="rId101"/>
    <p:sldId id="391" r:id="rId102"/>
    <p:sldId id="392" r:id="rId103"/>
    <p:sldId id="393" r:id="rId104"/>
    <p:sldId id="394" r:id="rId105"/>
    <p:sldId id="395" r:id="rId106"/>
    <p:sldId id="396" r:id="rId107"/>
    <p:sldId id="397" r:id="rId108"/>
    <p:sldId id="398" r:id="rId109"/>
    <p:sldId id="399" r:id="rId110"/>
    <p:sldId id="400" r:id="rId111"/>
    <p:sldId id="401" r:id="rId112"/>
    <p:sldId id="402" r:id="rId113"/>
    <p:sldId id="403" r:id="rId114"/>
    <p:sldId id="404" r:id="rId115"/>
    <p:sldId id="405" r:id="rId116"/>
    <p:sldId id="406" r:id="rId117"/>
    <p:sldId id="407" r:id="rId118"/>
    <p:sldId id="408" r:id="rId119"/>
    <p:sldId id="409" r:id="rId120"/>
    <p:sldId id="410" r:id="rId121"/>
    <p:sldId id="411" r:id="rId122"/>
    <p:sldId id="412" r:id="rId123"/>
    <p:sldId id="414" r:id="rId124"/>
    <p:sldId id="415" r:id="rId125"/>
    <p:sldId id="416" r:id="rId126"/>
    <p:sldId id="417" r:id="rId127"/>
    <p:sldId id="418" r:id="rId128"/>
    <p:sldId id="419" r:id="rId129"/>
    <p:sldId id="420" r:id="rId130"/>
    <p:sldId id="421" r:id="rId131"/>
    <p:sldId id="422" r:id="rId132"/>
    <p:sldId id="423" r:id="rId133"/>
    <p:sldId id="424" r:id="rId134"/>
    <p:sldId id="425" r:id="rId135"/>
    <p:sldId id="426" r:id="rId136"/>
    <p:sldId id="427" r:id="rId137"/>
    <p:sldId id="428" r:id="rId138"/>
    <p:sldId id="429" r:id="rId139"/>
    <p:sldId id="430" r:id="rId140"/>
    <p:sldId id="431" r:id="rId141"/>
    <p:sldId id="432" r:id="rId142"/>
    <p:sldId id="433" r:id="rId143"/>
    <p:sldId id="434" r:id="rId144"/>
    <p:sldId id="435" r:id="rId145"/>
    <p:sldId id="436" r:id="rId146"/>
    <p:sldId id="437" r:id="rId147"/>
    <p:sldId id="438" r:id="rId148"/>
    <p:sldId id="439" r:id="rId149"/>
    <p:sldId id="440" r:id="rId150"/>
    <p:sldId id="441" r:id="rId151"/>
    <p:sldId id="442" r:id="rId152"/>
    <p:sldId id="443" r:id="rId153"/>
    <p:sldId id="444" r:id="rId154"/>
    <p:sldId id="445" r:id="rId155"/>
    <p:sldId id="446" r:id="rId156"/>
    <p:sldId id="447" r:id="rId157"/>
    <p:sldId id="448" r:id="rId158"/>
    <p:sldId id="449" r:id="rId159"/>
    <p:sldId id="450" r:id="rId160"/>
    <p:sldId id="451" r:id="rId161"/>
    <p:sldId id="452" r:id="rId162"/>
    <p:sldId id="453" r:id="rId163"/>
    <p:sldId id="454" r:id="rId164"/>
    <p:sldId id="455" r:id="rId165"/>
    <p:sldId id="456" r:id="rId166"/>
    <p:sldId id="457" r:id="rId167"/>
    <p:sldId id="458" r:id="rId168"/>
    <p:sldId id="459" r:id="rId169"/>
    <p:sldId id="460" r:id="rId170"/>
    <p:sldId id="461" r:id="rId171"/>
    <p:sldId id="462" r:id="rId172"/>
    <p:sldId id="463" r:id="rId173"/>
    <p:sldId id="464" r:id="rId174"/>
    <p:sldId id="465" r:id="rId175"/>
    <p:sldId id="466" r:id="rId176"/>
    <p:sldId id="467" r:id="rId177"/>
    <p:sldId id="468" r:id="rId178"/>
    <p:sldId id="469" r:id="rId179"/>
    <p:sldId id="470" r:id="rId180"/>
    <p:sldId id="471" r:id="rId181"/>
    <p:sldId id="473" r:id="rId182"/>
    <p:sldId id="474" r:id="rId183"/>
    <p:sldId id="475" r:id="rId184"/>
    <p:sldId id="476" r:id="rId185"/>
    <p:sldId id="477" r:id="rId186"/>
    <p:sldId id="478" r:id="rId187"/>
    <p:sldId id="479" r:id="rId188"/>
    <p:sldId id="480" r:id="rId189"/>
    <p:sldId id="481" r:id="rId190"/>
    <p:sldId id="482" r:id="rId191"/>
    <p:sldId id="483" r:id="rId192"/>
    <p:sldId id="484" r:id="rId193"/>
    <p:sldId id="485" r:id="rId194"/>
    <p:sldId id="486" r:id="rId195"/>
    <p:sldId id="487" r:id="rId196"/>
    <p:sldId id="488" r:id="rId197"/>
    <p:sldId id="489" r:id="rId198"/>
    <p:sldId id="490" r:id="rId199"/>
    <p:sldId id="491" r:id="rId200"/>
    <p:sldId id="492" r:id="rId201"/>
    <p:sldId id="493" r:id="rId202"/>
    <p:sldId id="494" r:id="rId203"/>
    <p:sldId id="495" r:id="rId204"/>
    <p:sldId id="496" r:id="rId205"/>
    <p:sldId id="497" r:id="rId206"/>
    <p:sldId id="498" r:id="rId207"/>
    <p:sldId id="499" r:id="rId208"/>
    <p:sldId id="500" r:id="rId209"/>
    <p:sldId id="501" r:id="rId210"/>
    <p:sldId id="502" r:id="rId211"/>
    <p:sldId id="503" r:id="rId212"/>
    <p:sldId id="504" r:id="rId213"/>
    <p:sldId id="505" r:id="rId214"/>
    <p:sldId id="506" r:id="rId215"/>
    <p:sldId id="507" r:id="rId216"/>
    <p:sldId id="508" r:id="rId217"/>
    <p:sldId id="509" r:id="rId218"/>
    <p:sldId id="510" r:id="rId219"/>
    <p:sldId id="511" r:id="rId220"/>
    <p:sldId id="512" r:id="rId221"/>
    <p:sldId id="513" r:id="rId222"/>
    <p:sldId id="514" r:id="rId223"/>
    <p:sldId id="515" r:id="rId224"/>
    <p:sldId id="516" r:id="rId225"/>
    <p:sldId id="517" r:id="rId226"/>
    <p:sldId id="518" r:id="rId227"/>
    <p:sldId id="519" r:id="rId228"/>
    <p:sldId id="520" r:id="rId229"/>
    <p:sldId id="521" r:id="rId230"/>
    <p:sldId id="522" r:id="rId231"/>
    <p:sldId id="524" r:id="rId232"/>
    <p:sldId id="525" r:id="rId233"/>
    <p:sldId id="526" r:id="rId234"/>
    <p:sldId id="527" r:id="rId235"/>
    <p:sldId id="528" r:id="rId236"/>
    <p:sldId id="529" r:id="rId237"/>
    <p:sldId id="530" r:id="rId238"/>
    <p:sldId id="531" r:id="rId239"/>
    <p:sldId id="532" r:id="rId240"/>
    <p:sldId id="533" r:id="rId241"/>
    <p:sldId id="534" r:id="rId242"/>
    <p:sldId id="535" r:id="rId243"/>
    <p:sldId id="536" r:id="rId244"/>
    <p:sldId id="537" r:id="rId245"/>
    <p:sldId id="538" r:id="rId246"/>
    <p:sldId id="539" r:id="rId247"/>
    <p:sldId id="540" r:id="rId248"/>
    <p:sldId id="541" r:id="rId249"/>
    <p:sldId id="542" r:id="rId250"/>
    <p:sldId id="543" r:id="rId251"/>
    <p:sldId id="544" r:id="rId252"/>
    <p:sldId id="545" r:id="rId253"/>
    <p:sldId id="546" r:id="rId254"/>
    <p:sldId id="547" r:id="rId255"/>
    <p:sldId id="548" r:id="rId256"/>
    <p:sldId id="549" r:id="rId257"/>
    <p:sldId id="550" r:id="rId258"/>
    <p:sldId id="551" r:id="rId259"/>
    <p:sldId id="552" r:id="rId260"/>
    <p:sldId id="553" r:id="rId261"/>
    <p:sldId id="554" r:id="rId262"/>
    <p:sldId id="555" r:id="rId263"/>
    <p:sldId id="556" r:id="rId264"/>
    <p:sldId id="557" r:id="rId265"/>
    <p:sldId id="558" r:id="rId266"/>
    <p:sldId id="559" r:id="rId267"/>
    <p:sldId id="560" r:id="rId268"/>
    <p:sldId id="561" r:id="rId269"/>
    <p:sldId id="562" r:id="rId270"/>
    <p:sldId id="563" r:id="rId271"/>
    <p:sldId id="564" r:id="rId272"/>
    <p:sldId id="565" r:id="rId273"/>
    <p:sldId id="567" r:id="rId274"/>
    <p:sldId id="568" r:id="rId275"/>
    <p:sldId id="569" r:id="rId276"/>
    <p:sldId id="570" r:id="rId277"/>
    <p:sldId id="571" r:id="rId278"/>
    <p:sldId id="572" r:id="rId279"/>
    <p:sldId id="573" r:id="rId280"/>
    <p:sldId id="574" r:id="rId281"/>
    <p:sldId id="575" r:id="rId282"/>
    <p:sldId id="576" r:id="rId283"/>
    <p:sldId id="577" r:id="rId284"/>
    <p:sldId id="578" r:id="rId285"/>
    <p:sldId id="579" r:id="rId286"/>
    <p:sldId id="580" r:id="rId287"/>
    <p:sldId id="581" r:id="rId288"/>
    <p:sldId id="582" r:id="rId28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6FC2"/>
    <a:srgbClr val="0F72C7"/>
    <a:srgbClr val="1161C2"/>
    <a:srgbClr val="1159B1"/>
    <a:srgbClr val="2766B1"/>
    <a:srgbClr val="245A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52" d="100"/>
          <a:sy n="152" d="100"/>
        </p:scale>
        <p:origin x="-16" y="8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97.xml"/><Relationship Id="rId107" Type="http://schemas.openxmlformats.org/officeDocument/2006/relationships/slide" Target="slides/slide98.xml"/><Relationship Id="rId108" Type="http://schemas.openxmlformats.org/officeDocument/2006/relationships/slide" Target="slides/slide99.xml"/><Relationship Id="rId109" Type="http://schemas.openxmlformats.org/officeDocument/2006/relationships/slide" Target="slides/slide100.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170" Type="http://schemas.openxmlformats.org/officeDocument/2006/relationships/slide" Target="slides/slide161.xml"/><Relationship Id="rId171" Type="http://schemas.openxmlformats.org/officeDocument/2006/relationships/slide" Target="slides/slide162.xml"/><Relationship Id="rId172" Type="http://schemas.openxmlformats.org/officeDocument/2006/relationships/slide" Target="slides/slide163.xml"/><Relationship Id="rId173" Type="http://schemas.openxmlformats.org/officeDocument/2006/relationships/slide" Target="slides/slide164.xml"/><Relationship Id="rId174" Type="http://schemas.openxmlformats.org/officeDocument/2006/relationships/slide" Target="slides/slide165.xml"/><Relationship Id="rId175" Type="http://schemas.openxmlformats.org/officeDocument/2006/relationships/slide" Target="slides/slide166.xml"/><Relationship Id="rId176" Type="http://schemas.openxmlformats.org/officeDocument/2006/relationships/slide" Target="slides/slide167.xml"/><Relationship Id="rId177" Type="http://schemas.openxmlformats.org/officeDocument/2006/relationships/slide" Target="slides/slide168.xml"/><Relationship Id="rId178" Type="http://schemas.openxmlformats.org/officeDocument/2006/relationships/slide" Target="slides/slide169.xml"/><Relationship Id="rId179" Type="http://schemas.openxmlformats.org/officeDocument/2006/relationships/slide" Target="slides/slide170.xml"/><Relationship Id="rId260" Type="http://schemas.openxmlformats.org/officeDocument/2006/relationships/slide" Target="slides/slide25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61" Type="http://schemas.openxmlformats.org/officeDocument/2006/relationships/slide" Target="slides/slide252.xml"/><Relationship Id="rId262" Type="http://schemas.openxmlformats.org/officeDocument/2006/relationships/slide" Target="slides/slide253.xml"/><Relationship Id="rId263" Type="http://schemas.openxmlformats.org/officeDocument/2006/relationships/slide" Target="slides/slide254.xml"/><Relationship Id="rId264" Type="http://schemas.openxmlformats.org/officeDocument/2006/relationships/slide" Target="slides/slide255.xml"/><Relationship Id="rId110" Type="http://schemas.openxmlformats.org/officeDocument/2006/relationships/slide" Target="slides/slide101.xml"/><Relationship Id="rId111" Type="http://schemas.openxmlformats.org/officeDocument/2006/relationships/slide" Target="slides/slide102.xml"/><Relationship Id="rId112" Type="http://schemas.openxmlformats.org/officeDocument/2006/relationships/slide" Target="slides/slide103.xml"/><Relationship Id="rId113" Type="http://schemas.openxmlformats.org/officeDocument/2006/relationships/slide" Target="slides/slide104.xml"/><Relationship Id="rId114" Type="http://schemas.openxmlformats.org/officeDocument/2006/relationships/slide" Target="slides/slide105.xml"/><Relationship Id="rId115" Type="http://schemas.openxmlformats.org/officeDocument/2006/relationships/slide" Target="slides/slide106.xml"/><Relationship Id="rId116" Type="http://schemas.openxmlformats.org/officeDocument/2006/relationships/slide" Target="slides/slide107.xml"/><Relationship Id="rId117" Type="http://schemas.openxmlformats.org/officeDocument/2006/relationships/slide" Target="slides/slide108.xml"/><Relationship Id="rId118" Type="http://schemas.openxmlformats.org/officeDocument/2006/relationships/slide" Target="slides/slide109.xml"/><Relationship Id="rId119" Type="http://schemas.openxmlformats.org/officeDocument/2006/relationships/slide" Target="slides/slide110.xml"/><Relationship Id="rId200" Type="http://schemas.openxmlformats.org/officeDocument/2006/relationships/slide" Target="slides/slide191.xml"/><Relationship Id="rId201" Type="http://schemas.openxmlformats.org/officeDocument/2006/relationships/slide" Target="slides/slide192.xml"/><Relationship Id="rId202" Type="http://schemas.openxmlformats.org/officeDocument/2006/relationships/slide" Target="slides/slide193.xml"/><Relationship Id="rId203" Type="http://schemas.openxmlformats.org/officeDocument/2006/relationships/slide" Target="slides/slide194.xml"/><Relationship Id="rId204" Type="http://schemas.openxmlformats.org/officeDocument/2006/relationships/slide" Target="slides/slide195.xml"/><Relationship Id="rId205" Type="http://schemas.openxmlformats.org/officeDocument/2006/relationships/slide" Target="slides/slide196.xml"/><Relationship Id="rId206" Type="http://schemas.openxmlformats.org/officeDocument/2006/relationships/slide" Target="slides/slide197.xml"/><Relationship Id="rId207" Type="http://schemas.openxmlformats.org/officeDocument/2006/relationships/slide" Target="slides/slide198.xml"/><Relationship Id="rId208" Type="http://schemas.openxmlformats.org/officeDocument/2006/relationships/slide" Target="slides/slide199.xml"/><Relationship Id="rId209" Type="http://schemas.openxmlformats.org/officeDocument/2006/relationships/slide" Target="slides/slide200.xml"/><Relationship Id="rId265" Type="http://schemas.openxmlformats.org/officeDocument/2006/relationships/slide" Target="slides/slide256.xml"/><Relationship Id="rId266" Type="http://schemas.openxmlformats.org/officeDocument/2006/relationships/slide" Target="slides/slide257.xml"/><Relationship Id="rId267" Type="http://schemas.openxmlformats.org/officeDocument/2006/relationships/slide" Target="slides/slide258.xml"/><Relationship Id="rId268" Type="http://schemas.openxmlformats.org/officeDocument/2006/relationships/slide" Target="slides/slide259.xml"/><Relationship Id="rId269" Type="http://schemas.openxmlformats.org/officeDocument/2006/relationships/slide" Target="slides/slide26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slide" Target="slides/slide75.xml"/><Relationship Id="rId85" Type="http://schemas.openxmlformats.org/officeDocument/2006/relationships/slide" Target="slides/slide76.xml"/><Relationship Id="rId86" Type="http://schemas.openxmlformats.org/officeDocument/2006/relationships/slide" Target="slides/slide77.xml"/><Relationship Id="rId87" Type="http://schemas.openxmlformats.org/officeDocument/2006/relationships/slide" Target="slides/slide78.xml"/><Relationship Id="rId88" Type="http://schemas.openxmlformats.org/officeDocument/2006/relationships/slide" Target="slides/slide79.xml"/><Relationship Id="rId89" Type="http://schemas.openxmlformats.org/officeDocument/2006/relationships/slide" Target="slides/slide80.xml"/><Relationship Id="rId180" Type="http://schemas.openxmlformats.org/officeDocument/2006/relationships/slide" Target="slides/slide171.xml"/><Relationship Id="rId181" Type="http://schemas.openxmlformats.org/officeDocument/2006/relationships/slide" Target="slides/slide172.xml"/><Relationship Id="rId182" Type="http://schemas.openxmlformats.org/officeDocument/2006/relationships/slide" Target="slides/slide173.xml"/><Relationship Id="rId183" Type="http://schemas.openxmlformats.org/officeDocument/2006/relationships/slide" Target="slides/slide174.xml"/><Relationship Id="rId184" Type="http://schemas.openxmlformats.org/officeDocument/2006/relationships/slide" Target="slides/slide175.xml"/><Relationship Id="rId185" Type="http://schemas.openxmlformats.org/officeDocument/2006/relationships/slide" Target="slides/slide176.xml"/><Relationship Id="rId186" Type="http://schemas.openxmlformats.org/officeDocument/2006/relationships/slide" Target="slides/slide177.xml"/><Relationship Id="rId187" Type="http://schemas.openxmlformats.org/officeDocument/2006/relationships/slide" Target="slides/slide178.xml"/><Relationship Id="rId188" Type="http://schemas.openxmlformats.org/officeDocument/2006/relationships/slide" Target="slides/slide179.xml"/><Relationship Id="rId189" Type="http://schemas.openxmlformats.org/officeDocument/2006/relationships/slide" Target="slides/slide180.xml"/><Relationship Id="rId270" Type="http://schemas.openxmlformats.org/officeDocument/2006/relationships/slide" Target="slides/slide261.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271" Type="http://schemas.openxmlformats.org/officeDocument/2006/relationships/slide" Target="slides/slide262.xml"/><Relationship Id="rId272" Type="http://schemas.openxmlformats.org/officeDocument/2006/relationships/slide" Target="slides/slide263.xml"/><Relationship Id="rId273" Type="http://schemas.openxmlformats.org/officeDocument/2006/relationships/slide" Target="slides/slide264.xml"/><Relationship Id="rId274" Type="http://schemas.openxmlformats.org/officeDocument/2006/relationships/slide" Target="slides/slide265.xml"/><Relationship Id="rId120" Type="http://schemas.openxmlformats.org/officeDocument/2006/relationships/slide" Target="slides/slide111.xml"/><Relationship Id="rId121" Type="http://schemas.openxmlformats.org/officeDocument/2006/relationships/slide" Target="slides/slide112.xml"/><Relationship Id="rId122" Type="http://schemas.openxmlformats.org/officeDocument/2006/relationships/slide" Target="slides/slide113.xml"/><Relationship Id="rId123" Type="http://schemas.openxmlformats.org/officeDocument/2006/relationships/slide" Target="slides/slide114.xml"/><Relationship Id="rId124" Type="http://schemas.openxmlformats.org/officeDocument/2006/relationships/slide" Target="slides/slide115.xml"/><Relationship Id="rId125" Type="http://schemas.openxmlformats.org/officeDocument/2006/relationships/slide" Target="slides/slide116.xml"/><Relationship Id="rId126" Type="http://schemas.openxmlformats.org/officeDocument/2006/relationships/slide" Target="slides/slide117.xml"/><Relationship Id="rId127" Type="http://schemas.openxmlformats.org/officeDocument/2006/relationships/slide" Target="slides/slide118.xml"/><Relationship Id="rId128" Type="http://schemas.openxmlformats.org/officeDocument/2006/relationships/slide" Target="slides/slide119.xml"/><Relationship Id="rId129" Type="http://schemas.openxmlformats.org/officeDocument/2006/relationships/slide" Target="slides/slide120.xml"/><Relationship Id="rId210" Type="http://schemas.openxmlformats.org/officeDocument/2006/relationships/slide" Target="slides/slide201.xml"/><Relationship Id="rId211" Type="http://schemas.openxmlformats.org/officeDocument/2006/relationships/slide" Target="slides/slide202.xml"/><Relationship Id="rId212" Type="http://schemas.openxmlformats.org/officeDocument/2006/relationships/slide" Target="slides/slide203.xml"/><Relationship Id="rId213" Type="http://schemas.openxmlformats.org/officeDocument/2006/relationships/slide" Target="slides/slide204.xml"/><Relationship Id="rId214" Type="http://schemas.openxmlformats.org/officeDocument/2006/relationships/slide" Target="slides/slide205.xml"/><Relationship Id="rId215" Type="http://schemas.openxmlformats.org/officeDocument/2006/relationships/slide" Target="slides/slide206.xml"/><Relationship Id="rId216" Type="http://schemas.openxmlformats.org/officeDocument/2006/relationships/slide" Target="slides/slide207.xml"/><Relationship Id="rId217" Type="http://schemas.openxmlformats.org/officeDocument/2006/relationships/slide" Target="slides/slide208.xml"/><Relationship Id="rId218" Type="http://schemas.openxmlformats.org/officeDocument/2006/relationships/slide" Target="slides/slide209.xml"/><Relationship Id="rId219" Type="http://schemas.openxmlformats.org/officeDocument/2006/relationships/slide" Target="slides/slide210.xml"/><Relationship Id="rId275" Type="http://schemas.openxmlformats.org/officeDocument/2006/relationships/slide" Target="slides/slide266.xml"/><Relationship Id="rId276" Type="http://schemas.openxmlformats.org/officeDocument/2006/relationships/slide" Target="slides/slide267.xml"/><Relationship Id="rId277" Type="http://schemas.openxmlformats.org/officeDocument/2006/relationships/slide" Target="slides/slide268.xml"/><Relationship Id="rId278" Type="http://schemas.openxmlformats.org/officeDocument/2006/relationships/slide" Target="slides/slide269.xml"/><Relationship Id="rId279" Type="http://schemas.openxmlformats.org/officeDocument/2006/relationships/slide" Target="slides/slide270.xml"/><Relationship Id="rId90" Type="http://schemas.openxmlformats.org/officeDocument/2006/relationships/slide" Target="slides/slide81.xml"/><Relationship Id="rId91" Type="http://schemas.openxmlformats.org/officeDocument/2006/relationships/slide" Target="slides/slide82.xml"/><Relationship Id="rId92" Type="http://schemas.openxmlformats.org/officeDocument/2006/relationships/slide" Target="slides/slide83.xml"/><Relationship Id="rId93" Type="http://schemas.openxmlformats.org/officeDocument/2006/relationships/slide" Target="slides/slide84.xml"/><Relationship Id="rId94" Type="http://schemas.openxmlformats.org/officeDocument/2006/relationships/slide" Target="slides/slide85.xml"/><Relationship Id="rId95" Type="http://schemas.openxmlformats.org/officeDocument/2006/relationships/slide" Target="slides/slide86.xml"/><Relationship Id="rId96" Type="http://schemas.openxmlformats.org/officeDocument/2006/relationships/slide" Target="slides/slide87.xml"/><Relationship Id="rId97" Type="http://schemas.openxmlformats.org/officeDocument/2006/relationships/slide" Target="slides/slide88.xml"/><Relationship Id="rId98" Type="http://schemas.openxmlformats.org/officeDocument/2006/relationships/slide" Target="slides/slide89.xml"/><Relationship Id="rId99" Type="http://schemas.openxmlformats.org/officeDocument/2006/relationships/slide" Target="slides/slide90.xml"/><Relationship Id="rId190" Type="http://schemas.openxmlformats.org/officeDocument/2006/relationships/slide" Target="slides/slide181.xml"/><Relationship Id="rId191" Type="http://schemas.openxmlformats.org/officeDocument/2006/relationships/slide" Target="slides/slide182.xml"/><Relationship Id="rId192" Type="http://schemas.openxmlformats.org/officeDocument/2006/relationships/slide" Target="slides/slide183.xml"/><Relationship Id="rId193" Type="http://schemas.openxmlformats.org/officeDocument/2006/relationships/slide" Target="slides/slide184.xml"/><Relationship Id="rId194" Type="http://schemas.openxmlformats.org/officeDocument/2006/relationships/slide" Target="slides/slide185.xml"/><Relationship Id="rId195" Type="http://schemas.openxmlformats.org/officeDocument/2006/relationships/slide" Target="slides/slide186.xml"/><Relationship Id="rId196" Type="http://schemas.openxmlformats.org/officeDocument/2006/relationships/slide" Target="slides/slide187.xml"/><Relationship Id="rId197" Type="http://schemas.openxmlformats.org/officeDocument/2006/relationships/slide" Target="slides/slide188.xml"/><Relationship Id="rId198" Type="http://schemas.openxmlformats.org/officeDocument/2006/relationships/slide" Target="slides/slide189.xml"/><Relationship Id="rId199" Type="http://schemas.openxmlformats.org/officeDocument/2006/relationships/slide" Target="slides/slide190.xml"/><Relationship Id="rId280" Type="http://schemas.openxmlformats.org/officeDocument/2006/relationships/slide" Target="slides/slide271.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281" Type="http://schemas.openxmlformats.org/officeDocument/2006/relationships/slide" Target="slides/slide272.xml"/><Relationship Id="rId282" Type="http://schemas.openxmlformats.org/officeDocument/2006/relationships/slide" Target="slides/slide273.xml"/><Relationship Id="rId283" Type="http://schemas.openxmlformats.org/officeDocument/2006/relationships/slide" Target="slides/slide274.xml"/><Relationship Id="rId284" Type="http://schemas.openxmlformats.org/officeDocument/2006/relationships/slide" Target="slides/slide275.xml"/><Relationship Id="rId130" Type="http://schemas.openxmlformats.org/officeDocument/2006/relationships/slide" Target="slides/slide121.xml"/><Relationship Id="rId131" Type="http://schemas.openxmlformats.org/officeDocument/2006/relationships/slide" Target="slides/slide122.xml"/><Relationship Id="rId132" Type="http://schemas.openxmlformats.org/officeDocument/2006/relationships/slide" Target="slides/slide123.xml"/><Relationship Id="rId133" Type="http://schemas.openxmlformats.org/officeDocument/2006/relationships/slide" Target="slides/slide124.xml"/><Relationship Id="rId220" Type="http://schemas.openxmlformats.org/officeDocument/2006/relationships/slide" Target="slides/slide211.xml"/><Relationship Id="rId221" Type="http://schemas.openxmlformats.org/officeDocument/2006/relationships/slide" Target="slides/slide212.xml"/><Relationship Id="rId222" Type="http://schemas.openxmlformats.org/officeDocument/2006/relationships/slide" Target="slides/slide213.xml"/><Relationship Id="rId223" Type="http://schemas.openxmlformats.org/officeDocument/2006/relationships/slide" Target="slides/slide214.xml"/><Relationship Id="rId224" Type="http://schemas.openxmlformats.org/officeDocument/2006/relationships/slide" Target="slides/slide215.xml"/><Relationship Id="rId225" Type="http://schemas.openxmlformats.org/officeDocument/2006/relationships/slide" Target="slides/slide216.xml"/><Relationship Id="rId226" Type="http://schemas.openxmlformats.org/officeDocument/2006/relationships/slide" Target="slides/slide217.xml"/><Relationship Id="rId227" Type="http://schemas.openxmlformats.org/officeDocument/2006/relationships/slide" Target="slides/slide218.xml"/><Relationship Id="rId228" Type="http://schemas.openxmlformats.org/officeDocument/2006/relationships/slide" Target="slides/slide219.xml"/><Relationship Id="rId229" Type="http://schemas.openxmlformats.org/officeDocument/2006/relationships/slide" Target="slides/slide220.xml"/><Relationship Id="rId134" Type="http://schemas.openxmlformats.org/officeDocument/2006/relationships/slide" Target="slides/slide125.xml"/><Relationship Id="rId135" Type="http://schemas.openxmlformats.org/officeDocument/2006/relationships/slide" Target="slides/slide126.xml"/><Relationship Id="rId136" Type="http://schemas.openxmlformats.org/officeDocument/2006/relationships/slide" Target="slides/slide127.xml"/><Relationship Id="rId137" Type="http://schemas.openxmlformats.org/officeDocument/2006/relationships/slide" Target="slides/slide128.xml"/><Relationship Id="rId138" Type="http://schemas.openxmlformats.org/officeDocument/2006/relationships/slide" Target="slides/slide129.xml"/><Relationship Id="rId139" Type="http://schemas.openxmlformats.org/officeDocument/2006/relationships/slide" Target="slides/slide130.xml"/><Relationship Id="rId285" Type="http://schemas.openxmlformats.org/officeDocument/2006/relationships/slide" Target="slides/slide276.xml"/><Relationship Id="rId286" Type="http://schemas.openxmlformats.org/officeDocument/2006/relationships/slide" Target="slides/slide277.xml"/><Relationship Id="rId287" Type="http://schemas.openxmlformats.org/officeDocument/2006/relationships/slide" Target="slides/slide278.xml"/><Relationship Id="rId288" Type="http://schemas.openxmlformats.org/officeDocument/2006/relationships/slide" Target="slides/slide279.xml"/><Relationship Id="rId289" Type="http://schemas.openxmlformats.org/officeDocument/2006/relationships/slide" Target="slides/slide280.xml"/><Relationship Id="rId290" Type="http://schemas.openxmlformats.org/officeDocument/2006/relationships/notesMaster" Target="notesMasters/notesMaster1.xml"/><Relationship Id="rId291" Type="http://schemas.openxmlformats.org/officeDocument/2006/relationships/handoutMaster" Target="handoutMasters/handoutMaster1.xml"/><Relationship Id="rId292" Type="http://schemas.openxmlformats.org/officeDocument/2006/relationships/printerSettings" Target="printerSettings/printerSettings1.bin"/><Relationship Id="rId293" Type="http://schemas.openxmlformats.org/officeDocument/2006/relationships/presProps" Target="presProps.xml"/><Relationship Id="rId294" Type="http://schemas.openxmlformats.org/officeDocument/2006/relationships/viewProps" Target="viewProps.xml"/><Relationship Id="rId295" Type="http://schemas.openxmlformats.org/officeDocument/2006/relationships/theme" Target="theme/theme1.xml"/><Relationship Id="rId296" Type="http://schemas.openxmlformats.org/officeDocument/2006/relationships/tableStyles" Target="tableStyles.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40" Type="http://schemas.openxmlformats.org/officeDocument/2006/relationships/slide" Target="slides/slide131.xml"/><Relationship Id="rId141" Type="http://schemas.openxmlformats.org/officeDocument/2006/relationships/slide" Target="slides/slide132.xml"/><Relationship Id="rId142" Type="http://schemas.openxmlformats.org/officeDocument/2006/relationships/slide" Target="slides/slide133.xml"/><Relationship Id="rId143" Type="http://schemas.openxmlformats.org/officeDocument/2006/relationships/slide" Target="slides/slide134.xml"/><Relationship Id="rId144" Type="http://schemas.openxmlformats.org/officeDocument/2006/relationships/slide" Target="slides/slide135.xml"/><Relationship Id="rId145" Type="http://schemas.openxmlformats.org/officeDocument/2006/relationships/slide" Target="slides/slide136.xml"/><Relationship Id="rId146" Type="http://schemas.openxmlformats.org/officeDocument/2006/relationships/slide" Target="slides/slide137.xml"/><Relationship Id="rId147" Type="http://schemas.openxmlformats.org/officeDocument/2006/relationships/slide" Target="slides/slide138.xml"/><Relationship Id="rId148" Type="http://schemas.openxmlformats.org/officeDocument/2006/relationships/slide" Target="slides/slide139.xml"/><Relationship Id="rId149" Type="http://schemas.openxmlformats.org/officeDocument/2006/relationships/slide" Target="slides/slide140.xml"/><Relationship Id="rId230" Type="http://schemas.openxmlformats.org/officeDocument/2006/relationships/slide" Target="slides/slide221.xml"/><Relationship Id="rId231" Type="http://schemas.openxmlformats.org/officeDocument/2006/relationships/slide" Target="slides/slide222.xml"/><Relationship Id="rId232" Type="http://schemas.openxmlformats.org/officeDocument/2006/relationships/slide" Target="slides/slide223.xml"/><Relationship Id="rId233" Type="http://schemas.openxmlformats.org/officeDocument/2006/relationships/slide" Target="slides/slide224.xml"/><Relationship Id="rId234" Type="http://schemas.openxmlformats.org/officeDocument/2006/relationships/slide" Target="slides/slide225.xml"/><Relationship Id="rId235" Type="http://schemas.openxmlformats.org/officeDocument/2006/relationships/slide" Target="slides/slide226.xml"/><Relationship Id="rId236" Type="http://schemas.openxmlformats.org/officeDocument/2006/relationships/slide" Target="slides/slide227.xml"/><Relationship Id="rId237" Type="http://schemas.openxmlformats.org/officeDocument/2006/relationships/slide" Target="slides/slide228.xml"/><Relationship Id="rId238" Type="http://schemas.openxmlformats.org/officeDocument/2006/relationships/slide" Target="slides/slide229.xml"/><Relationship Id="rId239" Type="http://schemas.openxmlformats.org/officeDocument/2006/relationships/slide" Target="slides/slide23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150" Type="http://schemas.openxmlformats.org/officeDocument/2006/relationships/slide" Target="slides/slide141.xml"/><Relationship Id="rId151" Type="http://schemas.openxmlformats.org/officeDocument/2006/relationships/slide" Target="slides/slide142.xml"/><Relationship Id="rId152" Type="http://schemas.openxmlformats.org/officeDocument/2006/relationships/slide" Target="slides/slide143.xml"/><Relationship Id="rId153" Type="http://schemas.openxmlformats.org/officeDocument/2006/relationships/slide" Target="slides/slide144.xml"/><Relationship Id="rId154" Type="http://schemas.openxmlformats.org/officeDocument/2006/relationships/slide" Target="slides/slide145.xml"/><Relationship Id="rId155" Type="http://schemas.openxmlformats.org/officeDocument/2006/relationships/slide" Target="slides/slide146.xml"/><Relationship Id="rId156" Type="http://schemas.openxmlformats.org/officeDocument/2006/relationships/slide" Target="slides/slide147.xml"/><Relationship Id="rId157" Type="http://schemas.openxmlformats.org/officeDocument/2006/relationships/slide" Target="slides/slide148.xml"/><Relationship Id="rId158" Type="http://schemas.openxmlformats.org/officeDocument/2006/relationships/slide" Target="slides/slide149.xml"/><Relationship Id="rId159" Type="http://schemas.openxmlformats.org/officeDocument/2006/relationships/slide" Target="slides/slide150.xml"/><Relationship Id="rId240" Type="http://schemas.openxmlformats.org/officeDocument/2006/relationships/slide" Target="slides/slide231.xml"/><Relationship Id="rId241" Type="http://schemas.openxmlformats.org/officeDocument/2006/relationships/slide" Target="slides/slide232.xml"/><Relationship Id="rId242" Type="http://schemas.openxmlformats.org/officeDocument/2006/relationships/slide" Target="slides/slide233.xml"/><Relationship Id="rId243" Type="http://schemas.openxmlformats.org/officeDocument/2006/relationships/slide" Target="slides/slide234.xml"/><Relationship Id="rId244" Type="http://schemas.openxmlformats.org/officeDocument/2006/relationships/slide" Target="slides/slide235.xml"/><Relationship Id="rId245" Type="http://schemas.openxmlformats.org/officeDocument/2006/relationships/slide" Target="slides/slide236.xml"/><Relationship Id="rId246" Type="http://schemas.openxmlformats.org/officeDocument/2006/relationships/slide" Target="slides/slide237.xml"/><Relationship Id="rId247" Type="http://schemas.openxmlformats.org/officeDocument/2006/relationships/slide" Target="slides/slide238.xml"/><Relationship Id="rId248" Type="http://schemas.openxmlformats.org/officeDocument/2006/relationships/slide" Target="slides/slide239.xml"/><Relationship Id="rId249" Type="http://schemas.openxmlformats.org/officeDocument/2006/relationships/slide" Target="slides/slide24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160" Type="http://schemas.openxmlformats.org/officeDocument/2006/relationships/slide" Target="slides/slide151.xml"/><Relationship Id="rId161" Type="http://schemas.openxmlformats.org/officeDocument/2006/relationships/slide" Target="slides/slide152.xml"/><Relationship Id="rId162" Type="http://schemas.openxmlformats.org/officeDocument/2006/relationships/slide" Target="slides/slide153.xml"/><Relationship Id="rId163" Type="http://schemas.openxmlformats.org/officeDocument/2006/relationships/slide" Target="slides/slide154.xml"/><Relationship Id="rId164" Type="http://schemas.openxmlformats.org/officeDocument/2006/relationships/slide" Target="slides/slide155.xml"/><Relationship Id="rId165" Type="http://schemas.openxmlformats.org/officeDocument/2006/relationships/slide" Target="slides/slide156.xml"/><Relationship Id="rId166" Type="http://schemas.openxmlformats.org/officeDocument/2006/relationships/slide" Target="slides/slide157.xml"/><Relationship Id="rId167" Type="http://schemas.openxmlformats.org/officeDocument/2006/relationships/slide" Target="slides/slide158.xml"/><Relationship Id="rId168" Type="http://schemas.openxmlformats.org/officeDocument/2006/relationships/slide" Target="slides/slide159.xml"/><Relationship Id="rId169" Type="http://schemas.openxmlformats.org/officeDocument/2006/relationships/slide" Target="slides/slide160.xml"/><Relationship Id="rId250" Type="http://schemas.openxmlformats.org/officeDocument/2006/relationships/slide" Target="slides/slide241.xml"/><Relationship Id="rId251" Type="http://schemas.openxmlformats.org/officeDocument/2006/relationships/slide" Target="slides/slide242.xml"/><Relationship Id="rId252" Type="http://schemas.openxmlformats.org/officeDocument/2006/relationships/slide" Target="slides/slide243.xml"/><Relationship Id="rId253" Type="http://schemas.openxmlformats.org/officeDocument/2006/relationships/slide" Target="slides/slide244.xml"/><Relationship Id="rId254" Type="http://schemas.openxmlformats.org/officeDocument/2006/relationships/slide" Target="slides/slide245.xml"/><Relationship Id="rId255" Type="http://schemas.openxmlformats.org/officeDocument/2006/relationships/slide" Target="slides/slide246.xml"/><Relationship Id="rId256" Type="http://schemas.openxmlformats.org/officeDocument/2006/relationships/slide" Target="slides/slide247.xml"/><Relationship Id="rId257" Type="http://schemas.openxmlformats.org/officeDocument/2006/relationships/slide" Target="slides/slide248.xml"/><Relationship Id="rId258" Type="http://schemas.openxmlformats.org/officeDocument/2006/relationships/slide" Target="slides/slide249.xml"/><Relationship Id="rId259" Type="http://schemas.openxmlformats.org/officeDocument/2006/relationships/slide" Target="slides/slide250.xml"/><Relationship Id="rId100" Type="http://schemas.openxmlformats.org/officeDocument/2006/relationships/slide" Target="slides/slide91.xml"/><Relationship Id="rId101" Type="http://schemas.openxmlformats.org/officeDocument/2006/relationships/slide" Target="slides/slide92.xml"/><Relationship Id="rId102" Type="http://schemas.openxmlformats.org/officeDocument/2006/relationships/slide" Target="slides/slide93.xml"/><Relationship Id="rId103" Type="http://schemas.openxmlformats.org/officeDocument/2006/relationships/slide" Target="slides/slide94.xml"/><Relationship Id="rId104" Type="http://schemas.openxmlformats.org/officeDocument/2006/relationships/slide" Target="slides/slide95.xml"/><Relationship Id="rId105" Type="http://schemas.openxmlformats.org/officeDocument/2006/relationships/slide" Target="slides/slide9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CD1CEDC2-6D06-4C16-8CFE-A83E2A2FFB1F}" type="datetimeFigureOut">
              <a:rPr lang="en-US" smtClean="0"/>
              <a:pPr/>
              <a:t>7/9/18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9F8D0C92-6C85-4876-99DD-B069A2012A47}" type="slidenum">
              <a:rPr lang="en-US" smtClean="0"/>
              <a:pPr/>
              <a:t>‹#›</a:t>
            </a:fld>
            <a:endParaRPr lang="en-US"/>
          </a:p>
        </p:txBody>
      </p:sp>
    </p:spTree>
    <p:extLst>
      <p:ext uri="{BB962C8B-B14F-4D97-AF65-F5344CB8AC3E}">
        <p14:creationId xmlns:p14="http://schemas.microsoft.com/office/powerpoint/2010/main" val="2677772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127A5651-8F8C-412F-BDD5-33F02F328FEA}" type="datetimeFigureOut">
              <a:rPr lang="en-US" smtClean="0"/>
              <a:t>7/9/18</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4111D7F8-CFA4-4531-BE34-78E5BA59F680}" type="slidenum">
              <a:rPr lang="en-US" smtClean="0"/>
              <a:t>‹#›</a:t>
            </a:fld>
            <a:endParaRPr lang="en-US"/>
          </a:p>
        </p:txBody>
      </p:sp>
    </p:spTree>
    <p:extLst>
      <p:ext uri="{BB962C8B-B14F-4D97-AF65-F5344CB8AC3E}">
        <p14:creationId xmlns:p14="http://schemas.microsoft.com/office/powerpoint/2010/main" val="1881893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111D7F8-CFA4-4531-BE34-78E5BA59F680}" type="slidenum">
              <a:rPr lang="en-US" smtClean="0"/>
              <a:t>3</a:t>
            </a:fld>
            <a:endParaRPr lang="en-US"/>
          </a:p>
        </p:txBody>
      </p:sp>
    </p:spTree>
    <p:extLst>
      <p:ext uri="{BB962C8B-B14F-4D97-AF65-F5344CB8AC3E}">
        <p14:creationId xmlns:p14="http://schemas.microsoft.com/office/powerpoint/2010/main" val="3206700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1D7F8-CFA4-4531-BE34-78E5BA59F680}" type="slidenum">
              <a:rPr lang="en-US" smtClean="0"/>
              <a:t>4</a:t>
            </a:fld>
            <a:endParaRPr lang="en-US"/>
          </a:p>
        </p:txBody>
      </p:sp>
    </p:spTree>
    <p:extLst>
      <p:ext uri="{BB962C8B-B14F-4D97-AF65-F5344CB8AC3E}">
        <p14:creationId xmlns:p14="http://schemas.microsoft.com/office/powerpoint/2010/main" val="3039365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1E4CF79-E554-4572-AF86-89D9A41B91D8}" type="slidenum">
              <a:rPr lang="en-US">
                <a:solidFill>
                  <a:prstClr val="black"/>
                </a:solidFill>
                <a:latin typeface="Calibri"/>
              </a:rPr>
              <a:pPr>
                <a:defRPr/>
              </a:pPr>
              <a:t>26</a:t>
            </a:fld>
            <a:endParaRPr lang="en-US">
              <a:solidFill>
                <a:prstClr val="black"/>
              </a:solidFill>
              <a:latin typeface="Calibri"/>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94828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1E4CF79-E554-4572-AF86-89D9A41B91D8}" type="slidenum">
              <a:rPr lang="en-US">
                <a:solidFill>
                  <a:prstClr val="black"/>
                </a:solidFill>
                <a:latin typeface="Calibri"/>
              </a:rPr>
              <a:pPr>
                <a:defRPr/>
              </a:pPr>
              <a:t>30</a:t>
            </a:fld>
            <a:endParaRPr lang="en-US">
              <a:solidFill>
                <a:prstClr val="black"/>
              </a:solidFill>
              <a:latin typeface="Calibri"/>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94828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1E4CF79-E554-4572-AF86-89D9A41B91D8}" type="slidenum">
              <a:rPr lang="en-US">
                <a:solidFill>
                  <a:prstClr val="black"/>
                </a:solidFill>
                <a:latin typeface="Calibri"/>
              </a:rPr>
              <a:pPr>
                <a:defRPr/>
              </a:pPr>
              <a:t>31</a:t>
            </a:fld>
            <a:endParaRPr lang="en-US">
              <a:solidFill>
                <a:prstClr val="black"/>
              </a:solidFill>
              <a:latin typeface="Calibri"/>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94828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4CDA272-68A3-4128-93D3-C575B74DC503}" type="slidenum">
              <a:rPr lang="en-US" smtClean="0">
                <a:solidFill>
                  <a:prstClr val="black"/>
                </a:solidFill>
              </a:rPr>
              <a:pPr eaLnBrk="1" hangingPunct="1"/>
              <a:t>76</a:t>
            </a:fld>
            <a:endParaRPr lang="en-US" smtClean="0">
              <a:solidFill>
                <a:prstClr val="black"/>
              </a:solidFill>
            </a:endParaRPr>
          </a:p>
        </p:txBody>
      </p:sp>
      <p:sp>
        <p:nvSpPr>
          <p:cNvPr id="137219" name="Rectangle 2"/>
          <p:cNvSpPr>
            <a:spLocks noGrp="1" noRot="1" noChangeAspect="1" noChangeArrowheads="1" noTextEdit="1"/>
          </p:cNvSpPr>
          <p:nvPr>
            <p:ph type="sldImg"/>
          </p:nvPr>
        </p:nvSpPr>
        <p:spPr bwMode="auto">
          <a:xfrm>
            <a:off x="1257300"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xfrm>
            <a:off x="731838" y="4560888"/>
            <a:ext cx="585152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599805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8918575" y="6416675"/>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endParaRPr lang="en-US" smtClean="0"/>
          </a:p>
        </p:txBody>
      </p:sp>
      <p:sp>
        <p:nvSpPr>
          <p:cNvPr id="2" name="Title 1"/>
          <p:cNvSpPr>
            <a:spLocks noGrp="1"/>
          </p:cNvSpPr>
          <p:nvPr>
            <p:ph type="ctrTitle"/>
          </p:nvPr>
        </p:nvSpPr>
        <p:spPr>
          <a:xfrm>
            <a:off x="685800" y="2130425"/>
            <a:ext cx="685877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685877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204769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9366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72266" y="1544797"/>
            <a:ext cx="2057400" cy="458136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4797"/>
            <a:ext cx="4869494" cy="458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8799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0F52DC-C793-5745-ADEA-98897A342B44}" type="datetimeFigureOut">
              <a:rPr lang="en-US">
                <a:solidFill>
                  <a:prstClr val="black">
                    <a:tint val="75000"/>
                  </a:prstClr>
                </a:solidFill>
                <a:latin typeface="Calibri"/>
              </a:rPr>
              <a:pPr/>
              <a:t>7/9/18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64C51A0-A722-0245-87D7-52E33B32736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8787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0F52DC-C793-5745-ADEA-98897A342B44}" type="datetimeFigureOut">
              <a:rPr lang="en-US">
                <a:solidFill>
                  <a:prstClr val="black">
                    <a:tint val="75000"/>
                  </a:prstClr>
                </a:solidFill>
                <a:latin typeface="Calibri"/>
              </a:rPr>
              <a:pPr/>
              <a:t>7/9/18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64C51A0-A722-0245-87D7-52E33B32736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830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0F52DC-C793-5745-ADEA-98897A342B44}" type="datetimeFigureOut">
              <a:rPr lang="en-US">
                <a:solidFill>
                  <a:prstClr val="black">
                    <a:tint val="75000"/>
                  </a:prstClr>
                </a:solidFill>
                <a:latin typeface="Calibri"/>
              </a:rPr>
              <a:pPr/>
              <a:t>7/9/18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64C51A0-A722-0245-87D7-52E33B32736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2810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0F52DC-C793-5745-ADEA-98897A342B44}" type="datetimeFigureOut">
              <a:rPr lang="en-US">
                <a:solidFill>
                  <a:prstClr val="black">
                    <a:tint val="75000"/>
                  </a:prstClr>
                </a:solidFill>
                <a:latin typeface="Calibri"/>
              </a:rPr>
              <a:pPr/>
              <a:t>7/9/18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64C51A0-A722-0245-87D7-52E33B32736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6638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0F52DC-C793-5745-ADEA-98897A342B44}" type="datetimeFigureOut">
              <a:rPr lang="en-US">
                <a:solidFill>
                  <a:prstClr val="black">
                    <a:tint val="75000"/>
                  </a:prstClr>
                </a:solidFill>
                <a:latin typeface="Calibri"/>
              </a:rPr>
              <a:pPr/>
              <a:t>7/9/18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64C51A0-A722-0245-87D7-52E33B32736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8063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0F52DC-C793-5745-ADEA-98897A342B44}" type="datetimeFigureOut">
              <a:rPr lang="en-US">
                <a:solidFill>
                  <a:prstClr val="black">
                    <a:tint val="75000"/>
                  </a:prstClr>
                </a:solidFill>
                <a:latin typeface="Calibri"/>
              </a:rPr>
              <a:pPr/>
              <a:t>7/9/18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64C51A0-A722-0245-87D7-52E33B32736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8382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0F52DC-C793-5745-ADEA-98897A342B44}" type="datetimeFigureOut">
              <a:rPr lang="en-US">
                <a:solidFill>
                  <a:prstClr val="black">
                    <a:tint val="75000"/>
                  </a:prstClr>
                </a:solidFill>
                <a:latin typeface="Calibri"/>
              </a:rPr>
              <a:pPr/>
              <a:t>7/9/18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64C51A0-A722-0245-87D7-52E33B32736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4881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0F52DC-C793-5745-ADEA-98897A342B44}" type="datetimeFigureOut">
              <a:rPr lang="en-US">
                <a:solidFill>
                  <a:prstClr val="black">
                    <a:tint val="75000"/>
                  </a:prstClr>
                </a:solidFill>
                <a:latin typeface="Calibri"/>
              </a:rPr>
              <a:pPr/>
              <a:t>7/9/18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64C51A0-A722-0245-87D7-52E33B32736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864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3664"/>
            <a:ext cx="7105650" cy="71755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61616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0F52DC-C793-5745-ADEA-98897A342B44}" type="datetimeFigureOut">
              <a:rPr lang="en-US">
                <a:solidFill>
                  <a:prstClr val="black">
                    <a:tint val="75000"/>
                  </a:prstClr>
                </a:solidFill>
                <a:latin typeface="Calibri"/>
              </a:rPr>
              <a:pPr/>
              <a:t>7/9/18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64C51A0-A722-0245-87D7-52E33B32736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0024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0F52DC-C793-5745-ADEA-98897A342B44}" type="datetimeFigureOut">
              <a:rPr lang="en-US">
                <a:solidFill>
                  <a:prstClr val="black">
                    <a:tint val="75000"/>
                  </a:prstClr>
                </a:solidFill>
                <a:latin typeface="Calibri"/>
              </a:rPr>
              <a:pPr/>
              <a:t>7/9/18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64C51A0-A722-0245-87D7-52E33B32736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622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0F52DC-C793-5745-ADEA-98897A342B44}" type="datetimeFigureOut">
              <a:rPr lang="en-US">
                <a:solidFill>
                  <a:prstClr val="black">
                    <a:tint val="75000"/>
                  </a:prstClr>
                </a:solidFill>
                <a:latin typeface="Calibri"/>
              </a:rPr>
              <a:pPr/>
              <a:t>7/9/18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64C51A0-A722-0245-87D7-52E33B32736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1043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8918575" y="6416675"/>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endParaRPr lang="en-US" smtClean="0">
              <a:solidFill>
                <a:prstClr val="black"/>
              </a:solidFill>
            </a:endParaRPr>
          </a:p>
        </p:txBody>
      </p:sp>
      <p:sp>
        <p:nvSpPr>
          <p:cNvPr id="2" name="Title 1"/>
          <p:cNvSpPr>
            <a:spLocks noGrp="1"/>
          </p:cNvSpPr>
          <p:nvPr>
            <p:ph type="ctrTitle"/>
          </p:nvPr>
        </p:nvSpPr>
        <p:spPr>
          <a:xfrm>
            <a:off x="685800" y="2130425"/>
            <a:ext cx="685877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685877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96186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3664"/>
            <a:ext cx="7105650" cy="71755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80631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6869648"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68696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00448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285" y="1322388"/>
            <a:ext cx="6679810" cy="717550"/>
          </a:xfrm>
        </p:spPr>
        <p:txBody>
          <a:bodyPr/>
          <a:lstStyle>
            <a:lvl1pPr>
              <a:defRPr sz="4000"/>
            </a:lvl1pPr>
          </a:lstStyle>
          <a:p>
            <a:r>
              <a:rPr lang="en-US" smtClean="0"/>
              <a:t>Click to edit Master title style</a:t>
            </a:r>
            <a:endParaRPr lang="en-US" dirty="0"/>
          </a:p>
        </p:txBody>
      </p:sp>
      <p:sp>
        <p:nvSpPr>
          <p:cNvPr id="3" name="Content Placeholder 2"/>
          <p:cNvSpPr>
            <a:spLocks noGrp="1"/>
          </p:cNvSpPr>
          <p:nvPr>
            <p:ph sz="half" idx="1"/>
          </p:nvPr>
        </p:nvSpPr>
        <p:spPr>
          <a:xfrm>
            <a:off x="637285" y="2141866"/>
            <a:ext cx="3000629" cy="3984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16466" y="2141866"/>
            <a:ext cx="3000629" cy="3984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2618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1322388"/>
            <a:ext cx="6813326" cy="71755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457200" y="2174875"/>
            <a:ext cx="291782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352701" y="2174875"/>
            <a:ext cx="29178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6541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18124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206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6869648"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68696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01036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93161"/>
            <a:ext cx="3008313" cy="96123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393161"/>
            <a:ext cx="3978998" cy="4733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445139"/>
            <a:ext cx="3008313" cy="36810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3144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326819"/>
            <a:ext cx="5486400" cy="34007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4201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6268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72266" y="1544797"/>
            <a:ext cx="2057400" cy="458136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4797"/>
            <a:ext cx="4869494" cy="458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9366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918575" y="6416675"/>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endParaRPr lang="en-US" smtClean="0">
              <a:solidFill>
                <a:prstClr val="black"/>
              </a:solidFill>
            </a:endParaRPr>
          </a:p>
        </p:txBody>
      </p:sp>
      <p:sp>
        <p:nvSpPr>
          <p:cNvPr id="2" name="Title 1"/>
          <p:cNvSpPr>
            <a:spLocks noGrp="1"/>
          </p:cNvSpPr>
          <p:nvPr>
            <p:ph type="ctrTitle"/>
          </p:nvPr>
        </p:nvSpPr>
        <p:spPr>
          <a:xfrm>
            <a:off x="685800" y="2130425"/>
            <a:ext cx="685877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685877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50791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3664"/>
            <a:ext cx="7105650" cy="71755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4821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6869648"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68696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7009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285" y="1322388"/>
            <a:ext cx="6679810" cy="717550"/>
          </a:xfrm>
        </p:spPr>
        <p:txBody>
          <a:bodyPr/>
          <a:lstStyle>
            <a:lvl1pPr>
              <a:defRPr sz="4000"/>
            </a:lvl1pPr>
          </a:lstStyle>
          <a:p>
            <a:r>
              <a:rPr lang="en-US" smtClean="0"/>
              <a:t>Click to edit Master title style</a:t>
            </a:r>
            <a:endParaRPr lang="en-US" dirty="0"/>
          </a:p>
        </p:txBody>
      </p:sp>
      <p:sp>
        <p:nvSpPr>
          <p:cNvPr id="3" name="Content Placeholder 2"/>
          <p:cNvSpPr>
            <a:spLocks noGrp="1"/>
          </p:cNvSpPr>
          <p:nvPr>
            <p:ph sz="half" idx="1"/>
          </p:nvPr>
        </p:nvSpPr>
        <p:spPr>
          <a:xfrm>
            <a:off x="637285" y="2141866"/>
            <a:ext cx="3000629" cy="3984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16466" y="2141866"/>
            <a:ext cx="3000629" cy="3984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6739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1322388"/>
            <a:ext cx="6813326" cy="71755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457200" y="2174875"/>
            <a:ext cx="291782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352701" y="2174875"/>
            <a:ext cx="29178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80684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7038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285" y="1322388"/>
            <a:ext cx="6679810" cy="717550"/>
          </a:xfrm>
        </p:spPr>
        <p:txBody>
          <a:bodyPr/>
          <a:lstStyle>
            <a:lvl1pPr>
              <a:defRPr sz="4000"/>
            </a:lvl1pPr>
          </a:lstStyle>
          <a:p>
            <a:r>
              <a:rPr lang="en-US" smtClean="0"/>
              <a:t>Click to edit Master title style</a:t>
            </a:r>
            <a:endParaRPr lang="en-US" dirty="0"/>
          </a:p>
        </p:txBody>
      </p:sp>
      <p:sp>
        <p:nvSpPr>
          <p:cNvPr id="3" name="Content Placeholder 2"/>
          <p:cNvSpPr>
            <a:spLocks noGrp="1"/>
          </p:cNvSpPr>
          <p:nvPr>
            <p:ph sz="half" idx="1"/>
          </p:nvPr>
        </p:nvSpPr>
        <p:spPr>
          <a:xfrm>
            <a:off x="637285" y="2141866"/>
            <a:ext cx="3000629" cy="3984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16466" y="2141866"/>
            <a:ext cx="3000629" cy="3984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18083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950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93161"/>
            <a:ext cx="3008313" cy="96123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393161"/>
            <a:ext cx="3978998" cy="4733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445139"/>
            <a:ext cx="3008313" cy="36810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7928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326819"/>
            <a:ext cx="5486400" cy="34007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4269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5418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72266" y="1544797"/>
            <a:ext cx="2057400" cy="458136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4797"/>
            <a:ext cx="4869494" cy="458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46486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918575" y="6416675"/>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endParaRPr lang="en-US" smtClean="0">
              <a:solidFill>
                <a:prstClr val="black"/>
              </a:solidFill>
            </a:endParaRPr>
          </a:p>
        </p:txBody>
      </p:sp>
      <p:sp>
        <p:nvSpPr>
          <p:cNvPr id="2" name="Title 1"/>
          <p:cNvSpPr>
            <a:spLocks noGrp="1"/>
          </p:cNvSpPr>
          <p:nvPr>
            <p:ph type="ctrTitle"/>
          </p:nvPr>
        </p:nvSpPr>
        <p:spPr>
          <a:xfrm>
            <a:off x="685800" y="2130425"/>
            <a:ext cx="685877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685877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832424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3664"/>
            <a:ext cx="7105650" cy="71755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5541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6869648"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68696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5325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285" y="1322388"/>
            <a:ext cx="6679810" cy="717550"/>
          </a:xfrm>
        </p:spPr>
        <p:txBody>
          <a:bodyPr/>
          <a:lstStyle>
            <a:lvl1pPr>
              <a:defRPr sz="4000"/>
            </a:lvl1pPr>
          </a:lstStyle>
          <a:p>
            <a:r>
              <a:rPr lang="en-US" smtClean="0"/>
              <a:t>Click to edit Master title style</a:t>
            </a:r>
            <a:endParaRPr lang="en-US" dirty="0"/>
          </a:p>
        </p:txBody>
      </p:sp>
      <p:sp>
        <p:nvSpPr>
          <p:cNvPr id="3" name="Content Placeholder 2"/>
          <p:cNvSpPr>
            <a:spLocks noGrp="1"/>
          </p:cNvSpPr>
          <p:nvPr>
            <p:ph sz="half" idx="1"/>
          </p:nvPr>
        </p:nvSpPr>
        <p:spPr>
          <a:xfrm>
            <a:off x="637285" y="2141866"/>
            <a:ext cx="3000629" cy="3984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16466" y="2141866"/>
            <a:ext cx="3000629" cy="3984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7572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1322388"/>
            <a:ext cx="6813326" cy="71755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457200" y="2174875"/>
            <a:ext cx="291782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352701" y="2174875"/>
            <a:ext cx="29178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406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1322388"/>
            <a:ext cx="6813326" cy="71755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457200" y="2174875"/>
            <a:ext cx="291782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352701" y="2174875"/>
            <a:ext cx="29178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754243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00925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9298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93161"/>
            <a:ext cx="3008313" cy="96123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393161"/>
            <a:ext cx="3978998" cy="4733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445139"/>
            <a:ext cx="3008313" cy="36810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3521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326819"/>
            <a:ext cx="5486400" cy="34007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585804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9693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72266" y="1544797"/>
            <a:ext cx="2057400" cy="458136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4797"/>
            <a:ext cx="4869494" cy="458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64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918575" y="6416675"/>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endParaRPr lang="en-US" smtClean="0">
              <a:solidFill>
                <a:prstClr val="black"/>
              </a:solidFill>
            </a:endParaRPr>
          </a:p>
        </p:txBody>
      </p:sp>
      <p:sp>
        <p:nvSpPr>
          <p:cNvPr id="2" name="Title 1"/>
          <p:cNvSpPr>
            <a:spLocks noGrp="1"/>
          </p:cNvSpPr>
          <p:nvPr>
            <p:ph type="ctrTitle"/>
          </p:nvPr>
        </p:nvSpPr>
        <p:spPr>
          <a:xfrm>
            <a:off x="685800" y="2130425"/>
            <a:ext cx="685877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685877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827268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3664"/>
            <a:ext cx="7105650" cy="71755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782303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6869648"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68696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6882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285" y="1322388"/>
            <a:ext cx="6679810" cy="717550"/>
          </a:xfrm>
        </p:spPr>
        <p:txBody>
          <a:bodyPr/>
          <a:lstStyle>
            <a:lvl1pPr>
              <a:defRPr sz="4000"/>
            </a:lvl1pPr>
          </a:lstStyle>
          <a:p>
            <a:r>
              <a:rPr lang="en-US" smtClean="0"/>
              <a:t>Click to edit Master title style</a:t>
            </a:r>
            <a:endParaRPr lang="en-US" dirty="0"/>
          </a:p>
        </p:txBody>
      </p:sp>
      <p:sp>
        <p:nvSpPr>
          <p:cNvPr id="3" name="Content Placeholder 2"/>
          <p:cNvSpPr>
            <a:spLocks noGrp="1"/>
          </p:cNvSpPr>
          <p:nvPr>
            <p:ph sz="half" idx="1"/>
          </p:nvPr>
        </p:nvSpPr>
        <p:spPr>
          <a:xfrm>
            <a:off x="637285" y="2141866"/>
            <a:ext cx="3000629" cy="3984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16466" y="2141866"/>
            <a:ext cx="3000629" cy="3984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25495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7790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1322388"/>
            <a:ext cx="6813326" cy="71755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457200" y="2174875"/>
            <a:ext cx="291782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352701" y="2174875"/>
            <a:ext cx="29178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75979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966958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8706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93161"/>
            <a:ext cx="3008313" cy="96123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393161"/>
            <a:ext cx="3978998" cy="4733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445139"/>
            <a:ext cx="3008313" cy="36810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283629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326819"/>
            <a:ext cx="5486400" cy="34007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603988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54092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72266" y="1544797"/>
            <a:ext cx="2057400" cy="458136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4797"/>
            <a:ext cx="4869494" cy="458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141860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918575" y="6416675"/>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endParaRPr lang="en-US" smtClean="0">
              <a:solidFill>
                <a:prstClr val="black"/>
              </a:solidFill>
            </a:endParaRPr>
          </a:p>
        </p:txBody>
      </p:sp>
      <p:sp>
        <p:nvSpPr>
          <p:cNvPr id="2" name="Title 1"/>
          <p:cNvSpPr>
            <a:spLocks noGrp="1"/>
          </p:cNvSpPr>
          <p:nvPr>
            <p:ph type="ctrTitle"/>
          </p:nvPr>
        </p:nvSpPr>
        <p:spPr>
          <a:xfrm>
            <a:off x="685800" y="2130425"/>
            <a:ext cx="685877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685877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590771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3664"/>
            <a:ext cx="7105650" cy="71755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42965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6869648"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68696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35290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0544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285" y="1322388"/>
            <a:ext cx="6679810" cy="717550"/>
          </a:xfrm>
        </p:spPr>
        <p:txBody>
          <a:bodyPr/>
          <a:lstStyle>
            <a:lvl1pPr>
              <a:defRPr sz="4000"/>
            </a:lvl1pPr>
          </a:lstStyle>
          <a:p>
            <a:r>
              <a:rPr lang="en-US" smtClean="0"/>
              <a:t>Click to edit Master title style</a:t>
            </a:r>
            <a:endParaRPr lang="en-US" dirty="0"/>
          </a:p>
        </p:txBody>
      </p:sp>
      <p:sp>
        <p:nvSpPr>
          <p:cNvPr id="3" name="Content Placeholder 2"/>
          <p:cNvSpPr>
            <a:spLocks noGrp="1"/>
          </p:cNvSpPr>
          <p:nvPr>
            <p:ph sz="half" idx="1"/>
          </p:nvPr>
        </p:nvSpPr>
        <p:spPr>
          <a:xfrm>
            <a:off x="637285" y="2141866"/>
            <a:ext cx="3000629" cy="3984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16466" y="2141866"/>
            <a:ext cx="3000629" cy="3984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86297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1322388"/>
            <a:ext cx="6813326" cy="71755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457200" y="2174875"/>
            <a:ext cx="291782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352701" y="2174875"/>
            <a:ext cx="29178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288308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282405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2897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93161"/>
            <a:ext cx="3008313" cy="96123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393161"/>
            <a:ext cx="3978998" cy="4733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445139"/>
            <a:ext cx="3008313" cy="36810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0294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326819"/>
            <a:ext cx="5486400" cy="34007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352925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09374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72266" y="1544797"/>
            <a:ext cx="2057400" cy="458136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4797"/>
            <a:ext cx="4869494" cy="458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97936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918575" y="6416675"/>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endParaRPr lang="en-US" smtClean="0">
              <a:solidFill>
                <a:prstClr val="black"/>
              </a:solidFill>
            </a:endParaRPr>
          </a:p>
        </p:txBody>
      </p:sp>
      <p:sp>
        <p:nvSpPr>
          <p:cNvPr id="2" name="Title 1"/>
          <p:cNvSpPr>
            <a:spLocks noGrp="1"/>
          </p:cNvSpPr>
          <p:nvPr>
            <p:ph type="ctrTitle"/>
          </p:nvPr>
        </p:nvSpPr>
        <p:spPr>
          <a:xfrm>
            <a:off x="685800" y="2130425"/>
            <a:ext cx="685877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685877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8686124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3664"/>
            <a:ext cx="7105650" cy="71755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66871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93161"/>
            <a:ext cx="3008313" cy="96123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393161"/>
            <a:ext cx="3978998" cy="4733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445139"/>
            <a:ext cx="3008313" cy="36810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33594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6869648"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68696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43078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285" y="1322388"/>
            <a:ext cx="6679810" cy="717550"/>
          </a:xfrm>
        </p:spPr>
        <p:txBody>
          <a:bodyPr/>
          <a:lstStyle>
            <a:lvl1pPr>
              <a:defRPr sz="4000"/>
            </a:lvl1pPr>
          </a:lstStyle>
          <a:p>
            <a:r>
              <a:rPr lang="en-US" smtClean="0"/>
              <a:t>Click to edit Master title style</a:t>
            </a:r>
            <a:endParaRPr lang="en-US" dirty="0"/>
          </a:p>
        </p:txBody>
      </p:sp>
      <p:sp>
        <p:nvSpPr>
          <p:cNvPr id="3" name="Content Placeholder 2"/>
          <p:cNvSpPr>
            <a:spLocks noGrp="1"/>
          </p:cNvSpPr>
          <p:nvPr>
            <p:ph sz="half" idx="1"/>
          </p:nvPr>
        </p:nvSpPr>
        <p:spPr>
          <a:xfrm>
            <a:off x="637285" y="2141866"/>
            <a:ext cx="3000629" cy="3984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16466" y="2141866"/>
            <a:ext cx="3000629" cy="3984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431231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1322388"/>
            <a:ext cx="6813326" cy="71755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457200" y="2174875"/>
            <a:ext cx="291782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352701" y="2174875"/>
            <a:ext cx="29178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814866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48539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1352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93161"/>
            <a:ext cx="3008313" cy="96123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393161"/>
            <a:ext cx="3978998" cy="4733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445139"/>
            <a:ext cx="3008313" cy="36810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595096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326819"/>
            <a:ext cx="5486400" cy="34007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35468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0984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72266" y="1544797"/>
            <a:ext cx="2057400" cy="458136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4797"/>
            <a:ext cx="4869494" cy="458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940967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918575" y="6416675"/>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endParaRPr lang="en-US" smtClean="0">
              <a:solidFill>
                <a:prstClr val="black"/>
              </a:solidFill>
            </a:endParaRPr>
          </a:p>
        </p:txBody>
      </p:sp>
      <p:sp>
        <p:nvSpPr>
          <p:cNvPr id="2" name="Title 1"/>
          <p:cNvSpPr>
            <a:spLocks noGrp="1"/>
          </p:cNvSpPr>
          <p:nvPr>
            <p:ph type="ctrTitle"/>
          </p:nvPr>
        </p:nvSpPr>
        <p:spPr>
          <a:xfrm>
            <a:off x="685800" y="2130425"/>
            <a:ext cx="685877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685877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044021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326819"/>
            <a:ext cx="5486400" cy="34007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50046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3664"/>
            <a:ext cx="7105650" cy="71755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56619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6869648"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68696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8796490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285" y="1322388"/>
            <a:ext cx="6679810" cy="717550"/>
          </a:xfrm>
        </p:spPr>
        <p:txBody>
          <a:bodyPr/>
          <a:lstStyle>
            <a:lvl1pPr>
              <a:defRPr sz="4000"/>
            </a:lvl1pPr>
          </a:lstStyle>
          <a:p>
            <a:r>
              <a:rPr lang="en-US" smtClean="0"/>
              <a:t>Click to edit Master title style</a:t>
            </a:r>
            <a:endParaRPr lang="en-US" dirty="0"/>
          </a:p>
        </p:txBody>
      </p:sp>
      <p:sp>
        <p:nvSpPr>
          <p:cNvPr id="3" name="Content Placeholder 2"/>
          <p:cNvSpPr>
            <a:spLocks noGrp="1"/>
          </p:cNvSpPr>
          <p:nvPr>
            <p:ph sz="half" idx="1"/>
          </p:nvPr>
        </p:nvSpPr>
        <p:spPr>
          <a:xfrm>
            <a:off x="637285" y="2141866"/>
            <a:ext cx="3000629" cy="3984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16466" y="2141866"/>
            <a:ext cx="3000629" cy="3984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68163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1322388"/>
            <a:ext cx="6813326" cy="71755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457200" y="2174875"/>
            <a:ext cx="291782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352701" y="2174875"/>
            <a:ext cx="29178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75777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399497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463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93161"/>
            <a:ext cx="3008313" cy="96123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393161"/>
            <a:ext cx="3978998" cy="4733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445139"/>
            <a:ext cx="3008313" cy="36810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26288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326819"/>
            <a:ext cx="5486400" cy="34007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20530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42793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72266" y="1544797"/>
            <a:ext cx="2057400" cy="458136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4797"/>
            <a:ext cx="4869494" cy="458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08111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emf"/><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emf"/><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emf"/><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emf"/><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emf"/><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emf"/><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emf"/><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2"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t="73138"/>
          <a:stretch>
            <a:fillRect/>
          </a:stretch>
        </p:blipFill>
        <p:spPr bwMode="auto">
          <a:xfrm flipV="1">
            <a:off x="8001000" y="5787560"/>
            <a:ext cx="1143000" cy="107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1"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001000" y="1883324"/>
            <a:ext cx="1143000" cy="398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457200" y="1322388"/>
            <a:ext cx="71056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9" name="Text Placeholder 2"/>
          <p:cNvSpPr>
            <a:spLocks noGrp="1"/>
          </p:cNvSpPr>
          <p:nvPr>
            <p:ph type="body" idx="1"/>
          </p:nvPr>
        </p:nvSpPr>
        <p:spPr bwMode="auto">
          <a:xfrm>
            <a:off x="457200" y="2341563"/>
            <a:ext cx="71056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30" name="Picture 7" descr="UMP A (neg-block) [Converted] red.t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877320" y="6248400"/>
            <a:ext cx="219054"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Screen Shot 2015-05-08 at 10.04.57 AM.png"/>
          <p:cNvPicPr>
            <a:picLocks noChangeAspect="1"/>
          </p:cNvPicPr>
          <p:nvPr userDrawn="1"/>
        </p:nvPicPr>
        <p:blipFill rotWithShape="1">
          <a:blip r:embed="rId13">
            <a:extLst>
              <a:ext uri="{28A0092B-C50C-407E-A947-70E740481C1C}">
                <a14:useLocalDpi xmlns:a14="http://schemas.microsoft.com/office/drawing/2010/main" val="0"/>
              </a:ext>
            </a:extLst>
          </a:blip>
          <a:srcRect t="27320"/>
          <a:stretch/>
        </p:blipFill>
        <p:spPr bwMode="auto">
          <a:xfrm>
            <a:off x="8001000" y="0"/>
            <a:ext cx="1143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userDrawn="1"/>
        </p:nvSpPr>
        <p:spPr>
          <a:xfrm>
            <a:off x="0" y="6629400"/>
            <a:ext cx="8305800" cy="50783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80" dirty="0" smtClean="0"/>
              <a:t>MMPI-2-RF Training Slides, University of Minnesota Press, 2015.  Copyright for all MMPI® and MMPI-2-RF® materials are held by the Regents of the University of Minnesota.  </a:t>
            </a:r>
          </a:p>
          <a:p>
            <a:endParaRPr lang="en-US" dirty="0"/>
          </a:p>
        </p:txBody>
      </p:sp>
      <p:pic>
        <p:nvPicPr>
          <p:cNvPr id="10" name="Picture 9"/>
          <p:cNvPicPr>
            <a:picLocks noChangeAspect="1"/>
          </p:cNvPicPr>
          <p:nvPr userDrawn="1"/>
        </p:nvPicPr>
        <p:blipFill>
          <a:blip r:embed="rId15"/>
          <a:stretch>
            <a:fillRect/>
          </a:stretch>
        </p:blipFill>
        <p:spPr>
          <a:xfrm>
            <a:off x="76200" y="76199"/>
            <a:ext cx="3276600" cy="232933"/>
          </a:xfrm>
          <a:prstGeom prst="rect">
            <a:avLst/>
          </a:prstGeom>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fontAlgn="base" hangingPunct="1">
        <a:spcBef>
          <a:spcPct val="0"/>
        </a:spcBef>
        <a:spcAft>
          <a:spcPct val="0"/>
        </a:spcAft>
        <a:defRPr sz="40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E0F52DC-C793-5745-ADEA-98897A342B44}" type="datetimeFigureOut">
              <a:rPr lang="en-US" smtClean="0">
                <a:solidFill>
                  <a:prstClr val="black">
                    <a:tint val="75000"/>
                  </a:prstClr>
                </a:solidFill>
                <a:latin typeface="Calibri"/>
              </a:rPr>
              <a:pPr defTabSz="457200"/>
              <a:t>7/9/18</a:t>
            </a:fld>
            <a:endParaRPr lang="en-US" smtClean="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smtClean="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64C51A0-A722-0245-87D7-52E33B327363}" type="slidenum">
              <a:rPr lang="en-US" smtClean="0">
                <a:solidFill>
                  <a:prstClr val="black">
                    <a:tint val="75000"/>
                  </a:prstClr>
                </a:solidFill>
                <a:latin typeface="Calibri"/>
              </a:rPr>
              <a:pPr defTabSz="457200"/>
              <a:t>‹#›</a:t>
            </a:fld>
            <a:endParaRPr lang="en-US" smtClean="0">
              <a:solidFill>
                <a:prstClr val="black">
                  <a:tint val="75000"/>
                </a:prstClr>
              </a:solidFill>
              <a:latin typeface="Calibri"/>
            </a:endParaRPr>
          </a:p>
        </p:txBody>
      </p:sp>
    </p:spTree>
    <p:extLst>
      <p:ext uri="{BB962C8B-B14F-4D97-AF65-F5344CB8AC3E}">
        <p14:creationId xmlns:p14="http://schemas.microsoft.com/office/powerpoint/2010/main" val="389738179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457200" y="1322388"/>
            <a:ext cx="71056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9" name="Text Placeholder 2"/>
          <p:cNvSpPr>
            <a:spLocks noGrp="1"/>
          </p:cNvSpPr>
          <p:nvPr>
            <p:ph type="body" idx="1"/>
          </p:nvPr>
        </p:nvSpPr>
        <p:spPr bwMode="auto">
          <a:xfrm>
            <a:off x="457200" y="2341563"/>
            <a:ext cx="71056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12" descr="Screen Shot 2015-05-08 at 10.04.57 AM.png"/>
          <p:cNvPicPr>
            <a:picLocks noChangeAspect="1"/>
          </p:cNvPicPr>
          <p:nvPr userDrawn="1"/>
        </p:nvPicPr>
        <p:blipFill>
          <a:blip r:embed="rId13">
            <a:extLst>
              <a:ext uri="{28A0092B-C50C-407E-A947-70E740481C1C}">
                <a14:useLocalDpi xmlns:a14="http://schemas.microsoft.com/office/drawing/2010/main" val="0"/>
              </a:ext>
            </a:extLst>
          </a:blip>
          <a:srcRect t="73138"/>
          <a:stretch>
            <a:fillRect/>
          </a:stretch>
        </p:blipFill>
        <p:spPr bwMode="auto">
          <a:xfrm flipV="1">
            <a:off x="8001000" y="5787560"/>
            <a:ext cx="1143000" cy="107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Screen Shot 2015-05-08 at 10.04.57 AM.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001000" y="1883324"/>
            <a:ext cx="1143000" cy="398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UMP A (neg-block) [Converted] red.t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877320" y="6248400"/>
            <a:ext cx="219054"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Screen Shot 2015-05-08 at 10.04.57 AM.png"/>
          <p:cNvPicPr>
            <a:picLocks noChangeAspect="1"/>
          </p:cNvPicPr>
          <p:nvPr userDrawn="1"/>
        </p:nvPicPr>
        <p:blipFill rotWithShape="1">
          <a:blip r:embed="rId13">
            <a:extLst>
              <a:ext uri="{28A0092B-C50C-407E-A947-70E740481C1C}">
                <a14:useLocalDpi xmlns:a14="http://schemas.microsoft.com/office/drawing/2010/main" val="0"/>
              </a:ext>
            </a:extLst>
          </a:blip>
          <a:srcRect t="27320"/>
          <a:stretch/>
        </p:blipFill>
        <p:spPr bwMode="auto">
          <a:xfrm>
            <a:off x="8001000" y="0"/>
            <a:ext cx="1143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userDrawn="1"/>
        </p:nvSpPr>
        <p:spPr>
          <a:xfrm>
            <a:off x="0" y="6629400"/>
            <a:ext cx="8305800" cy="507831"/>
          </a:xfrm>
          <a:prstGeom prst="rect">
            <a:avLst/>
          </a:prstGeom>
          <a:noFill/>
        </p:spPr>
        <p:txBody>
          <a:bodyPr wrap="square" rtlCol="0">
            <a:spAutoFit/>
          </a:bodyPr>
          <a:lstStyle/>
          <a:p>
            <a:pPr>
              <a:defRPr/>
            </a:pPr>
            <a:r>
              <a:rPr lang="en-US" sz="880" dirty="0" smtClean="0">
                <a:solidFill>
                  <a:prstClr val="black"/>
                </a:solidFill>
                <a:latin typeface="Calibri"/>
              </a:rPr>
              <a:t>MMPI-2-RF Training Slides, University of Minnesota Press, 2015.  Copyright for all MMPI® and MMPI-2-RF® materials are held by the Regents of the University of Minnesota.  </a:t>
            </a:r>
          </a:p>
          <a:p>
            <a:endParaRPr lang="en-US" dirty="0">
              <a:solidFill>
                <a:prstClr val="black"/>
              </a:solidFill>
              <a:latin typeface="Calibri"/>
            </a:endParaRPr>
          </a:p>
        </p:txBody>
      </p:sp>
      <p:pic>
        <p:nvPicPr>
          <p:cNvPr id="13" name="Picture 12"/>
          <p:cNvPicPr>
            <a:picLocks noChangeAspect="1"/>
          </p:cNvPicPr>
          <p:nvPr userDrawn="1"/>
        </p:nvPicPr>
        <p:blipFill>
          <a:blip r:embed="rId15"/>
          <a:stretch>
            <a:fillRect/>
          </a:stretch>
        </p:blipFill>
        <p:spPr>
          <a:xfrm>
            <a:off x="76200" y="76199"/>
            <a:ext cx="3276600" cy="232933"/>
          </a:xfrm>
          <a:prstGeom prst="rect">
            <a:avLst/>
          </a:prstGeom>
        </p:spPr>
      </p:pic>
    </p:spTree>
    <p:extLst>
      <p:ext uri="{BB962C8B-B14F-4D97-AF65-F5344CB8AC3E}">
        <p14:creationId xmlns:p14="http://schemas.microsoft.com/office/powerpoint/2010/main" val="90427190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57200" rtl="0" eaLnBrk="1" fontAlgn="base" hangingPunct="1">
        <a:spcBef>
          <a:spcPct val="0"/>
        </a:spcBef>
        <a:spcAft>
          <a:spcPct val="0"/>
        </a:spcAft>
        <a:defRPr sz="40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322388"/>
            <a:ext cx="71056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2341563"/>
            <a:ext cx="71056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28" name="Picture 12"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t="73138"/>
          <a:stretch>
            <a:fillRect/>
          </a:stretch>
        </p:blipFill>
        <p:spPr bwMode="auto">
          <a:xfrm flipV="1">
            <a:off x="8001000" y="5788025"/>
            <a:ext cx="1143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1"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001000" y="1882775"/>
            <a:ext cx="11430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 descr="UMP A (neg-block) [Converted] red.t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877300" y="6248400"/>
            <a:ext cx="219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1"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t="27319"/>
          <a:stretch>
            <a:fillRect/>
          </a:stretch>
        </p:blipFill>
        <p:spPr bwMode="auto">
          <a:xfrm>
            <a:off x="8001000" y="0"/>
            <a:ext cx="1143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0" y="6629400"/>
            <a:ext cx="8305800" cy="508000"/>
          </a:xfrm>
          <a:prstGeom prst="rect">
            <a:avLst/>
          </a:prstGeom>
          <a:noFill/>
        </p:spPr>
        <p:txBody>
          <a:bodyPr>
            <a:spAutoFit/>
          </a:bodyPr>
          <a:lstStyle/>
          <a:p>
            <a:pPr>
              <a:defRPr/>
            </a:pPr>
            <a:r>
              <a:rPr lang="en-US" sz="880" dirty="0">
                <a:solidFill>
                  <a:prstClr val="black"/>
                </a:solidFill>
                <a:latin typeface="Calibri"/>
              </a:rPr>
              <a:t>MMPI-2-RF Training Slides, University of Minnesota Press, 2015.  Copyright for all MMPI® and MMPI-2-RF® materials are held by the Regents of the University of Minnesota.  </a:t>
            </a:r>
          </a:p>
          <a:p>
            <a:pPr>
              <a:defRPr/>
            </a:pPr>
            <a:endParaRPr lang="en-US" dirty="0">
              <a:solidFill>
                <a:prstClr val="black"/>
              </a:solidFill>
              <a:latin typeface="Calibri"/>
            </a:endParaRPr>
          </a:p>
        </p:txBody>
      </p:sp>
      <p:pic>
        <p:nvPicPr>
          <p:cNvPr id="1033" name="Picture 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6200" y="76200"/>
            <a:ext cx="32766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573526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57200" rtl="0" eaLnBrk="1" fontAlgn="base" hangingPunct="1">
        <a:spcBef>
          <a:spcPct val="0"/>
        </a:spcBef>
        <a:spcAft>
          <a:spcPct val="0"/>
        </a:spcAft>
        <a:defRPr sz="40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322388"/>
            <a:ext cx="71056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2341563"/>
            <a:ext cx="71056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28" name="Picture 12"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t="73138"/>
          <a:stretch>
            <a:fillRect/>
          </a:stretch>
        </p:blipFill>
        <p:spPr bwMode="auto">
          <a:xfrm flipV="1">
            <a:off x="8001000" y="5788025"/>
            <a:ext cx="1143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1"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001000" y="1882775"/>
            <a:ext cx="11430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 descr="UMP A (neg-block) [Converted] red.t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877300" y="6248400"/>
            <a:ext cx="219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1"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t="27319"/>
          <a:stretch>
            <a:fillRect/>
          </a:stretch>
        </p:blipFill>
        <p:spPr bwMode="auto">
          <a:xfrm>
            <a:off x="8001000" y="0"/>
            <a:ext cx="1143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0" y="6629400"/>
            <a:ext cx="8305800" cy="508000"/>
          </a:xfrm>
          <a:prstGeom prst="rect">
            <a:avLst/>
          </a:prstGeom>
          <a:noFill/>
        </p:spPr>
        <p:txBody>
          <a:bodyPr>
            <a:spAutoFit/>
          </a:bodyPr>
          <a:lstStyle/>
          <a:p>
            <a:pPr>
              <a:defRPr/>
            </a:pPr>
            <a:r>
              <a:rPr lang="en-US" sz="880" dirty="0">
                <a:solidFill>
                  <a:prstClr val="black"/>
                </a:solidFill>
                <a:latin typeface="Calibri"/>
              </a:rPr>
              <a:t>MMPI-2-RF Training Slides, University of Minnesota Press, 2015.  Copyright for all MMPI® and MMPI-2-RF® materials are held by the Regents of the University of Minnesota.  </a:t>
            </a:r>
          </a:p>
          <a:p>
            <a:pPr>
              <a:defRPr/>
            </a:pPr>
            <a:endParaRPr lang="en-US" dirty="0">
              <a:solidFill>
                <a:prstClr val="black"/>
              </a:solidFill>
              <a:latin typeface="Calibri"/>
            </a:endParaRPr>
          </a:p>
        </p:txBody>
      </p:sp>
      <p:pic>
        <p:nvPicPr>
          <p:cNvPr id="1033" name="Picture 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6200" y="76200"/>
            <a:ext cx="32766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09269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1" fontAlgn="base" hangingPunct="1">
        <a:spcBef>
          <a:spcPct val="0"/>
        </a:spcBef>
        <a:spcAft>
          <a:spcPct val="0"/>
        </a:spcAft>
        <a:defRPr sz="40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322388"/>
            <a:ext cx="71056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2341563"/>
            <a:ext cx="71056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28" name="Picture 12"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t="73138"/>
          <a:stretch>
            <a:fillRect/>
          </a:stretch>
        </p:blipFill>
        <p:spPr bwMode="auto">
          <a:xfrm flipV="1">
            <a:off x="8001000" y="5788025"/>
            <a:ext cx="1143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1"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001000" y="1882775"/>
            <a:ext cx="11430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 descr="UMP A (neg-block) [Converted] red.t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877300" y="6248400"/>
            <a:ext cx="219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1"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t="27319"/>
          <a:stretch>
            <a:fillRect/>
          </a:stretch>
        </p:blipFill>
        <p:spPr bwMode="auto">
          <a:xfrm>
            <a:off x="8001000" y="0"/>
            <a:ext cx="1143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0" y="6629400"/>
            <a:ext cx="8305800" cy="508000"/>
          </a:xfrm>
          <a:prstGeom prst="rect">
            <a:avLst/>
          </a:prstGeom>
          <a:noFill/>
        </p:spPr>
        <p:txBody>
          <a:bodyPr>
            <a:spAutoFit/>
          </a:bodyPr>
          <a:lstStyle/>
          <a:p>
            <a:pPr>
              <a:defRPr/>
            </a:pPr>
            <a:r>
              <a:rPr lang="en-US" sz="880" dirty="0">
                <a:solidFill>
                  <a:prstClr val="black"/>
                </a:solidFill>
                <a:latin typeface="Calibri"/>
              </a:rPr>
              <a:t>MMPI-2-RF Training Slides, University of Minnesota Press, 2015.  Copyright for all MMPI® and MMPI-2-RF® materials are held by the Regents of the University of Minnesota.  </a:t>
            </a:r>
          </a:p>
          <a:p>
            <a:pPr>
              <a:defRPr/>
            </a:pPr>
            <a:endParaRPr lang="en-US" dirty="0">
              <a:solidFill>
                <a:prstClr val="black"/>
              </a:solidFill>
              <a:latin typeface="Calibri"/>
            </a:endParaRPr>
          </a:p>
        </p:txBody>
      </p:sp>
      <p:pic>
        <p:nvPicPr>
          <p:cNvPr id="1033" name="Picture 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6200" y="76200"/>
            <a:ext cx="32766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21862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7200" rtl="0" eaLnBrk="1" fontAlgn="base" hangingPunct="1">
        <a:spcBef>
          <a:spcPct val="0"/>
        </a:spcBef>
        <a:spcAft>
          <a:spcPct val="0"/>
        </a:spcAft>
        <a:defRPr sz="40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322388"/>
            <a:ext cx="71056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2341563"/>
            <a:ext cx="71056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28" name="Picture 12"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t="73138"/>
          <a:stretch>
            <a:fillRect/>
          </a:stretch>
        </p:blipFill>
        <p:spPr bwMode="auto">
          <a:xfrm flipV="1">
            <a:off x="8001000" y="5788025"/>
            <a:ext cx="1143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1"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001000" y="1882775"/>
            <a:ext cx="11430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 descr="UMP A (neg-block) [Converted] red.t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877300" y="6248400"/>
            <a:ext cx="219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1"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t="27319"/>
          <a:stretch>
            <a:fillRect/>
          </a:stretch>
        </p:blipFill>
        <p:spPr bwMode="auto">
          <a:xfrm>
            <a:off x="8001000" y="0"/>
            <a:ext cx="1143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0" y="6629400"/>
            <a:ext cx="8305800" cy="508000"/>
          </a:xfrm>
          <a:prstGeom prst="rect">
            <a:avLst/>
          </a:prstGeom>
          <a:noFill/>
        </p:spPr>
        <p:txBody>
          <a:bodyPr>
            <a:spAutoFit/>
          </a:bodyPr>
          <a:lstStyle/>
          <a:p>
            <a:pPr>
              <a:defRPr/>
            </a:pPr>
            <a:r>
              <a:rPr lang="en-US" sz="880" dirty="0">
                <a:solidFill>
                  <a:prstClr val="black"/>
                </a:solidFill>
                <a:latin typeface="Calibri"/>
              </a:rPr>
              <a:t>MMPI-2-RF Training Slides, University of Minnesota Press, 2015.  Copyright for all MMPI® and MMPI-2-RF® materials are held by the Regents of the University of Minnesota.  </a:t>
            </a:r>
          </a:p>
          <a:p>
            <a:pPr>
              <a:defRPr/>
            </a:pPr>
            <a:endParaRPr lang="en-US" dirty="0">
              <a:solidFill>
                <a:prstClr val="black"/>
              </a:solidFill>
              <a:latin typeface="Calibri"/>
            </a:endParaRPr>
          </a:p>
        </p:txBody>
      </p:sp>
      <p:pic>
        <p:nvPicPr>
          <p:cNvPr id="1033" name="Picture 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6200" y="76200"/>
            <a:ext cx="32766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12579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457200" rtl="0" eaLnBrk="1" fontAlgn="base" hangingPunct="1">
        <a:spcBef>
          <a:spcPct val="0"/>
        </a:spcBef>
        <a:spcAft>
          <a:spcPct val="0"/>
        </a:spcAft>
        <a:defRPr sz="40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322388"/>
            <a:ext cx="71056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2341563"/>
            <a:ext cx="71056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28" name="Picture 12"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t="73138"/>
          <a:stretch>
            <a:fillRect/>
          </a:stretch>
        </p:blipFill>
        <p:spPr bwMode="auto">
          <a:xfrm flipV="1">
            <a:off x="8001000" y="5788025"/>
            <a:ext cx="1143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1"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001000" y="1882775"/>
            <a:ext cx="11430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 descr="UMP A (neg-block) [Converted] red.t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877300" y="6248400"/>
            <a:ext cx="219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1"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t="27319"/>
          <a:stretch>
            <a:fillRect/>
          </a:stretch>
        </p:blipFill>
        <p:spPr bwMode="auto">
          <a:xfrm>
            <a:off x="8001000" y="0"/>
            <a:ext cx="1143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0" y="6629400"/>
            <a:ext cx="8305800" cy="508000"/>
          </a:xfrm>
          <a:prstGeom prst="rect">
            <a:avLst/>
          </a:prstGeom>
          <a:noFill/>
        </p:spPr>
        <p:txBody>
          <a:bodyPr>
            <a:spAutoFit/>
          </a:bodyPr>
          <a:lstStyle/>
          <a:p>
            <a:pPr>
              <a:defRPr/>
            </a:pPr>
            <a:r>
              <a:rPr lang="en-US" sz="880" dirty="0">
                <a:solidFill>
                  <a:prstClr val="black"/>
                </a:solidFill>
                <a:latin typeface="Calibri"/>
              </a:rPr>
              <a:t>MMPI-2-RF Training Slides, University of Minnesota Press, 2015.  Copyright for all MMPI® and MMPI-2-RF® materials are held by the Regents of the University of Minnesota.  </a:t>
            </a:r>
          </a:p>
          <a:p>
            <a:pPr>
              <a:defRPr/>
            </a:pPr>
            <a:endParaRPr lang="en-US" dirty="0">
              <a:solidFill>
                <a:prstClr val="black"/>
              </a:solidFill>
              <a:latin typeface="Calibri"/>
            </a:endParaRPr>
          </a:p>
        </p:txBody>
      </p:sp>
      <p:pic>
        <p:nvPicPr>
          <p:cNvPr id="1033" name="Picture 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6200" y="76200"/>
            <a:ext cx="32766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36458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457200" rtl="0" eaLnBrk="1" fontAlgn="base" hangingPunct="1">
        <a:spcBef>
          <a:spcPct val="0"/>
        </a:spcBef>
        <a:spcAft>
          <a:spcPct val="0"/>
        </a:spcAft>
        <a:defRPr sz="40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322388"/>
            <a:ext cx="71056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2341563"/>
            <a:ext cx="71056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28" name="Picture 12"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t="73138"/>
          <a:stretch>
            <a:fillRect/>
          </a:stretch>
        </p:blipFill>
        <p:spPr bwMode="auto">
          <a:xfrm flipV="1">
            <a:off x="8001000" y="5788025"/>
            <a:ext cx="1143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1"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001000" y="1882775"/>
            <a:ext cx="11430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 descr="UMP A (neg-block) [Converted] red.t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877300" y="6248400"/>
            <a:ext cx="219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1" descr="Screen Shot 2015-05-08 at 10.04.57 AM.png"/>
          <p:cNvPicPr>
            <a:picLocks noChangeAspect="1"/>
          </p:cNvPicPr>
          <p:nvPr/>
        </p:nvPicPr>
        <p:blipFill>
          <a:blip r:embed="rId13">
            <a:extLst>
              <a:ext uri="{28A0092B-C50C-407E-A947-70E740481C1C}">
                <a14:useLocalDpi xmlns:a14="http://schemas.microsoft.com/office/drawing/2010/main" val="0"/>
              </a:ext>
            </a:extLst>
          </a:blip>
          <a:srcRect t="27319"/>
          <a:stretch>
            <a:fillRect/>
          </a:stretch>
        </p:blipFill>
        <p:spPr bwMode="auto">
          <a:xfrm>
            <a:off x="8001000" y="0"/>
            <a:ext cx="1143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0" y="6629400"/>
            <a:ext cx="8305800" cy="508000"/>
          </a:xfrm>
          <a:prstGeom prst="rect">
            <a:avLst/>
          </a:prstGeom>
          <a:noFill/>
        </p:spPr>
        <p:txBody>
          <a:bodyPr>
            <a:spAutoFit/>
          </a:bodyPr>
          <a:lstStyle/>
          <a:p>
            <a:pPr>
              <a:defRPr/>
            </a:pPr>
            <a:r>
              <a:rPr lang="en-US" sz="880" dirty="0">
                <a:solidFill>
                  <a:prstClr val="black"/>
                </a:solidFill>
                <a:latin typeface="Calibri"/>
              </a:rPr>
              <a:t>MMPI-2-RF Training Slides, University of Minnesota Press, 2015.  Copyright for all MMPI® and MMPI-2-RF® materials are held by the Regents of the University of Minnesota.  </a:t>
            </a:r>
          </a:p>
          <a:p>
            <a:pPr>
              <a:defRPr/>
            </a:pPr>
            <a:endParaRPr lang="en-US" dirty="0">
              <a:solidFill>
                <a:prstClr val="black"/>
              </a:solidFill>
              <a:latin typeface="Calibri"/>
            </a:endParaRPr>
          </a:p>
        </p:txBody>
      </p:sp>
      <p:pic>
        <p:nvPicPr>
          <p:cNvPr id="1033" name="Picture 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6200" y="76200"/>
            <a:ext cx="32766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661838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57200" rtl="0" eaLnBrk="1" fontAlgn="base" hangingPunct="1">
        <a:spcBef>
          <a:spcPct val="0"/>
        </a:spcBef>
        <a:spcAft>
          <a:spcPct val="0"/>
        </a:spcAft>
        <a:defRPr sz="40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0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3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3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3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38.png"/></Relationships>
</file>

<file path=ppt/slides/_rels/slide104.xml.rels><?xml version="1.0" encoding="UTF-8" standalone="yes"?>
<Relationships xmlns="http://schemas.openxmlformats.org/package/2006/relationships"><Relationship Id="rId1" Type="http://schemas.openxmlformats.org/officeDocument/2006/relationships/tags" Target="../tags/tag47.xml"/><Relationship Id="rId2" Type="http://schemas.openxmlformats.org/officeDocument/2006/relationships/slideLayout" Target="../slideLayouts/slideLayout51.xml"/><Relationship Id="rId3" Type="http://schemas.openxmlformats.org/officeDocument/2006/relationships/image" Target="../media/image39.png"/></Relationships>
</file>

<file path=ppt/slides/_rels/slide105.xml.rels><?xml version="1.0" encoding="UTF-8" standalone="yes"?>
<Relationships xmlns="http://schemas.openxmlformats.org/package/2006/relationships"><Relationship Id="rId1" Type="http://schemas.openxmlformats.org/officeDocument/2006/relationships/tags" Target="../tags/tag48.xml"/><Relationship Id="rId2" Type="http://schemas.openxmlformats.org/officeDocument/2006/relationships/slideLayout" Target="../slideLayouts/slideLayout51.xml"/><Relationship Id="rId3" Type="http://schemas.openxmlformats.org/officeDocument/2006/relationships/image" Target="../media/image40.png"/></Relationships>
</file>

<file path=ppt/slides/_rels/slide106.xml.rels><?xml version="1.0" encoding="UTF-8" standalone="yes"?>
<Relationships xmlns="http://schemas.openxmlformats.org/package/2006/relationships"><Relationship Id="rId1" Type="http://schemas.openxmlformats.org/officeDocument/2006/relationships/tags" Target="../tags/tag49.xml"/><Relationship Id="rId2" Type="http://schemas.openxmlformats.org/officeDocument/2006/relationships/slideLayout" Target="../slideLayouts/slideLayout51.xml"/><Relationship Id="rId3" Type="http://schemas.openxmlformats.org/officeDocument/2006/relationships/image" Target="../media/image41.png"/></Relationships>
</file>

<file path=ppt/slides/_rels/slide10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tags" Target="../tags/tag50.xml"/><Relationship Id="rId2"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4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45.png"/><Relationship Id="rId3"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4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48.png"/><Relationship Id="rId3" Type="http://schemas.openxmlformats.org/officeDocument/2006/relationships/image" Target="../media/image49.png"/></Relationships>
</file>

<file path=ppt/slides/_rels/slide112.xml.rels><?xml version="1.0" encoding="UTF-8" standalone="yes"?>
<Relationships xmlns="http://schemas.openxmlformats.org/package/2006/relationships"><Relationship Id="rId1" Type="http://schemas.openxmlformats.org/officeDocument/2006/relationships/tags" Target="../tags/tag51.xml"/><Relationship Id="rId2" Type="http://schemas.openxmlformats.org/officeDocument/2006/relationships/slideLayout" Target="../slideLayouts/slideLayout50.xml"/></Relationships>
</file>

<file path=ppt/slides/_rels/slide113.xml.rels><?xml version="1.0" encoding="UTF-8" standalone="yes"?>
<Relationships xmlns="http://schemas.openxmlformats.org/package/2006/relationships"><Relationship Id="rId1" Type="http://schemas.openxmlformats.org/officeDocument/2006/relationships/tags" Target="../tags/tag52.xml"/><Relationship Id="rId2" Type="http://schemas.openxmlformats.org/officeDocument/2006/relationships/slideLayout" Target="../slideLayouts/slideLayout46.xml"/></Relationships>
</file>

<file path=ppt/slides/_rels/slide114.xml.rels><?xml version="1.0" encoding="UTF-8" standalone="yes"?>
<Relationships xmlns="http://schemas.openxmlformats.org/package/2006/relationships"><Relationship Id="rId1" Type="http://schemas.openxmlformats.org/officeDocument/2006/relationships/tags" Target="../tags/tag53.xml"/><Relationship Id="rId2" Type="http://schemas.openxmlformats.org/officeDocument/2006/relationships/slideLayout" Target="../slideLayouts/slideLayout46.xml"/></Relationships>
</file>

<file path=ppt/slides/_rels/slide115.xml.rels><?xml version="1.0" encoding="UTF-8" standalone="yes"?>
<Relationships xmlns="http://schemas.openxmlformats.org/package/2006/relationships"><Relationship Id="rId1" Type="http://schemas.openxmlformats.org/officeDocument/2006/relationships/tags" Target="../tags/tag54.xml"/><Relationship Id="rId2" Type="http://schemas.openxmlformats.org/officeDocument/2006/relationships/slideLayout" Target="../slideLayouts/slideLayout5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62.xml"/><Relationship Id="rId2" Type="http://schemas.openxmlformats.org/officeDocument/2006/relationships/image" Target="../media/image5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6.xml.rels><?xml version="1.0" encoding="UTF-8" standalone="yes"?>
<Relationships xmlns="http://schemas.openxmlformats.org/package/2006/relationships"><Relationship Id="rId1" Type="http://schemas.openxmlformats.org/officeDocument/2006/relationships/tags" Target="../tags/tag55.xml"/><Relationship Id="rId2" Type="http://schemas.openxmlformats.org/officeDocument/2006/relationships/slideLayout" Target="../slideLayouts/slideLayout57.xml"/></Relationships>
</file>

<file path=ppt/slides/_rels/slide127.xml.rels><?xml version="1.0" encoding="UTF-8" standalone="yes"?>
<Relationships xmlns="http://schemas.openxmlformats.org/package/2006/relationships"><Relationship Id="rId1" Type="http://schemas.openxmlformats.org/officeDocument/2006/relationships/tags" Target="../tags/tag56.xml"/><Relationship Id="rId2" Type="http://schemas.openxmlformats.org/officeDocument/2006/relationships/slideLayout" Target="../slideLayouts/slideLayout62.xml"/><Relationship Id="rId3" Type="http://schemas.openxmlformats.org/officeDocument/2006/relationships/image" Target="../media/image57.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59.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1.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4.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5.png"/><Relationship Id="rId3" Type="http://schemas.openxmlformats.org/officeDocument/2006/relationships/image" Target="../media/image6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7.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0.png"/><Relationship Id="rId3" Type="http://schemas.openxmlformats.org/officeDocument/2006/relationships/image" Target="../media/image66.png"/></Relationships>
</file>

<file path=ppt/slides/_rels/slide141.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Layout" Target="../slideLayouts/slideLayout5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2.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4.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5.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6.png"/></Relationships>
</file>

<file path=ppt/slides/_rels/slide148.xml.rels><?xml version="1.0" encoding="UTF-8" standalone="yes"?>
<Relationships xmlns="http://schemas.openxmlformats.org/package/2006/relationships"><Relationship Id="rId1" Type="http://schemas.openxmlformats.org/officeDocument/2006/relationships/tags" Target="../tags/tag58.xml"/><Relationship Id="rId2" Type="http://schemas.openxmlformats.org/officeDocument/2006/relationships/slideLayout" Target="../slideLayouts/slideLayout5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7.png"/></Relationships>
</file>

<file path=ppt/slides/_rels/slide15.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6.xml"/><Relationship Id="rId3" Type="http://schemas.openxmlformats.org/officeDocument/2006/relationships/image" Target="../media/image8.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8.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9.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80.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81.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82.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83.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84.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85.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86.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87.png"/></Relationships>
</file>

<file path=ppt/slides/_rels/slide16.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6.xml"/><Relationship Id="rId3" Type="http://schemas.openxmlformats.org/officeDocument/2006/relationships/image" Target="../media/image9.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88.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89.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90.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91.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92.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93.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94.png"/><Relationship Id="rId3" Type="http://schemas.openxmlformats.org/officeDocument/2006/relationships/image" Target="../media/image66.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95.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96.png"/></Relationships>
</file>

<file path=ppt/slides/_rels/slide17.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6.xml"/><Relationship Id="rId3" Type="http://schemas.openxmlformats.org/officeDocument/2006/relationships/image" Target="../media/image10.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97.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98.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73.xml.rels><?xml version="1.0" encoding="UTF-8" standalone="yes"?>
<Relationships xmlns="http://schemas.openxmlformats.org/package/2006/relationships"><Relationship Id="rId1" Type="http://schemas.openxmlformats.org/officeDocument/2006/relationships/tags" Target="../tags/tag59.xml"/><Relationship Id="rId2" Type="http://schemas.openxmlformats.org/officeDocument/2006/relationships/slideLayout" Target="../slideLayouts/slideLayout6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99.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00.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01.png"/></Relationships>
</file>

<file path=ppt/slides/_rels/slide18.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6.xml"/><Relationship Id="rId3" Type="http://schemas.openxmlformats.org/officeDocument/2006/relationships/image" Target="../media/image11.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02.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03.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04.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05.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06.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07.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08.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09.png"/></Relationships>
</file>

<file path=ppt/slides/_rels/slide19.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6.xml"/><Relationship Id="rId3" Type="http://schemas.openxmlformats.org/officeDocument/2006/relationships/image" Target="../media/image12.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10.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11.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12.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13.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14.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15.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16.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17.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18.png"/></Relationships>
</file>

<file path=ppt/slides/_rels/slide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6.xml"/><Relationship Id="rId3" Type="http://schemas.openxmlformats.org/officeDocument/2006/relationships/image" Target="../media/image13.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19.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20.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21.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22.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23.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24.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25.png"/></Relationships>
</file>

<file path=ppt/slides/_rels/slide207.xml.rels><?xml version="1.0" encoding="UTF-8" standalone="yes"?>
<Relationships xmlns="http://schemas.openxmlformats.org/package/2006/relationships"><Relationship Id="rId1" Type="http://schemas.openxmlformats.org/officeDocument/2006/relationships/tags" Target="../tags/tag60.xml"/><Relationship Id="rId2" Type="http://schemas.openxmlformats.org/officeDocument/2006/relationships/slideLayout" Target="../slideLayouts/slideLayout68.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03.png"/></Relationships>
</file>

<file path=ppt/slides/_rels/slide209.xml.rels><?xml version="1.0" encoding="UTF-8" standalone="yes"?>
<Relationships xmlns="http://schemas.openxmlformats.org/package/2006/relationships"><Relationship Id="rId1" Type="http://schemas.openxmlformats.org/officeDocument/2006/relationships/tags" Target="../tags/tag61.xml"/><Relationship Id="rId2"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6.xml"/><Relationship Id="rId3" Type="http://schemas.openxmlformats.org/officeDocument/2006/relationships/image" Target="../media/image14.png"/></Relationships>
</file>

<file path=ppt/slides/_rels/slide210.xml.rels><?xml version="1.0" encoding="UTF-8" standalone="yes"?>
<Relationships xmlns="http://schemas.openxmlformats.org/package/2006/relationships"><Relationship Id="rId1" Type="http://schemas.openxmlformats.org/officeDocument/2006/relationships/tags" Target="../tags/tag62.xml"/><Relationship Id="rId2" Type="http://schemas.openxmlformats.org/officeDocument/2006/relationships/slideLayout" Target="../slideLayouts/slideLayout68.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26.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27.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28.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29.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30.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31.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32.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33.png"/><Relationship Id="rId3" Type="http://schemas.openxmlformats.org/officeDocument/2006/relationships/image" Target="../media/image66.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34.png"/></Relationships>
</file>

<file path=ppt/slides/_rels/slide22.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6.xml"/><Relationship Id="rId3" Type="http://schemas.openxmlformats.org/officeDocument/2006/relationships/image" Target="../media/image15.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35.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36.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37.png"/></Relationships>
</file>

<file path=ppt/slides/_rels/slide223.xml.rels><?xml version="1.0" encoding="UTF-8" standalone="yes"?>
<Relationships xmlns="http://schemas.openxmlformats.org/package/2006/relationships"><Relationship Id="rId1" Type="http://schemas.openxmlformats.org/officeDocument/2006/relationships/tags" Target="../tags/tag63.xml"/><Relationship Id="rId2" Type="http://schemas.openxmlformats.org/officeDocument/2006/relationships/slideLayout" Target="../slideLayouts/slideLayout8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38.emf"/></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39.emf"/></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40.emf"/></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41.emf"/></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tags" Target="../tags/tag15.xml"/><Relationship Id="rId2"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42.emf"/></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43.emf"/></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44.emf"/></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45.emf"/><Relationship Id="rId3" Type="http://schemas.openxmlformats.org/officeDocument/2006/relationships/image" Target="../media/image66.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46.emf"/></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47.emf"/></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48.emf"/></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49.emf"/></Relationships>
</file>

<file path=ppt/slides/_rels/slide24.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50.emf"/></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51.emf"/></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52.emf"/></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53.emf"/><Relationship Id="rId3" Type="http://schemas.openxmlformats.org/officeDocument/2006/relationships/image" Target="../media/image66.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54.emf"/></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55.emf"/></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56.emf"/></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57.emf"/></Relationships>
</file>

<file path=ppt/slides/_rels/slide25.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58.emf"/></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59.emf"/></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60.emf"/></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61.emf"/><Relationship Id="rId3" Type="http://schemas.openxmlformats.org/officeDocument/2006/relationships/image" Target="../media/image66.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62.emf"/><Relationship Id="rId3" Type="http://schemas.openxmlformats.org/officeDocument/2006/relationships/image" Target="../media/image66.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63.emf"/></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64.emf"/></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65.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9.png"/><Relationship Id="rId1" Type="http://schemas.openxmlformats.org/officeDocument/2006/relationships/tags" Target="../tags/tag18.xml"/><Relationship Id="rId2" Type="http://schemas.openxmlformats.org/officeDocument/2006/relationships/slideLayout" Target="../slideLayouts/slideLayout29.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66.emf"/></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67.emf"/></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68.emf"/></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69.emf"/></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70.emf"/><Relationship Id="rId3" Type="http://schemas.openxmlformats.org/officeDocument/2006/relationships/image" Target="../media/image66.png"/></Relationships>
</file>

<file path=ppt/slides/_rels/slide265.xml.rels><?xml version="1.0" encoding="UTF-8" standalone="yes"?>
<Relationships xmlns="http://schemas.openxmlformats.org/package/2006/relationships"><Relationship Id="rId1" Type="http://schemas.openxmlformats.org/officeDocument/2006/relationships/tags" Target="../tags/tag64.xml"/><Relationship Id="rId2" Type="http://schemas.openxmlformats.org/officeDocument/2006/relationships/slideLayout" Target="../slideLayouts/slideLayout9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hyperlink" Target="..%5C..%5CHathaway%20Interview%5CClip%201%20Medical%20Staff%20-%20Copy.rv" TargetMode="External"/><Relationship Id="rId5" Type="http://schemas.openxmlformats.org/officeDocument/2006/relationships/hyperlink" Target="..%5C..%5CHathaway%20Interview%5CClip%203%20Rounds.rv" TargetMode="External"/><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0.png"/><Relationship Id="rId1" Type="http://schemas.openxmlformats.org/officeDocument/2006/relationships/tags" Target="../tags/tag19.xml"/><Relationship Id="rId2"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21.png"/><Relationship Id="rId1" Type="http://schemas.openxmlformats.org/officeDocument/2006/relationships/tags" Target="../tags/tag20.xml"/><Relationship Id="rId2"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tags" Target="../tags/tag23.xml"/><Relationship Id="rId2"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tags" Target="../tags/tag24.xml"/><Relationship Id="rId2"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tags" Target="../tags/tag25.xml"/><Relationship Id="rId2"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tags" Target="../tags/tag26.xml"/><Relationship Id="rId2"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tags" Target="../tags/tag27.xml"/><Relationship Id="rId2"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tags" Target="../tags/tag28.xml"/><Relationship Id="rId2"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tags" Target="../tags/tag29.xml"/><Relationship Id="rId2"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tags" Target="../tags/tag30.xml"/><Relationship Id="rId2"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tags" Target="../tags/tag31.xml"/><Relationship Id="rId2"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tags" Target="../tags/tag32.xml"/><Relationship Id="rId2"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tags" Target="../tags/tag33.xml"/><Relationship Id="rId2"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tags" Target="../tags/tag34.xml"/><Relationship Id="rId2"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tags" Target="../tags/tag35.xml"/><Relationship Id="rId2"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tags" Target="../tags/tag36.xml"/><Relationship Id="rId2"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tags" Target="../tags/tag37.xml"/><Relationship Id="rId2"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tags" Target="../tags/tag38.xml"/><Relationship Id="rId2"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hyperlink" Target="..%5C..%5CHathaway%20Interview%5CClip%204%20MSE%20Questions.rv" TargetMode="External"/><Relationship Id="rId4" Type="http://schemas.openxmlformats.org/officeDocument/2006/relationships/hyperlink" Target="..%5C..%5CHathaway%20Interview%5CClip%207%20MN%20Normals.rv" TargetMode="External"/><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7.png"/></Relationships>
</file>

<file path=ppt/slides/_rels/slide76.xml.rels><?xml version="1.0" encoding="UTF-8" standalone="yes"?>
<Relationships xmlns="http://schemas.openxmlformats.org/package/2006/relationships"><Relationship Id="rId1" Type="http://schemas.openxmlformats.org/officeDocument/2006/relationships/tags" Target="../tags/tag39.xml"/><Relationship Id="rId2" Type="http://schemas.openxmlformats.org/officeDocument/2006/relationships/slideLayout" Target="../slideLayouts/slideLayout35.xml"/><Relationship Id="rId3" Type="http://schemas.openxmlformats.org/officeDocument/2006/relationships/notesSlide" Target="../notesSlides/notesSlide6.xml"/></Relationships>
</file>

<file path=ppt/slides/_rels/slide77.xml.rels><?xml version="1.0" encoding="UTF-8" standalone="yes"?>
<Relationships xmlns="http://schemas.openxmlformats.org/package/2006/relationships"><Relationship Id="rId1" Type="http://schemas.openxmlformats.org/officeDocument/2006/relationships/tags" Target="../tags/tag40.xml"/><Relationship Id="rId2"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1" Type="http://schemas.openxmlformats.org/officeDocument/2006/relationships/tags" Target="../tags/tag41.xml"/><Relationship Id="rId2"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1" Type="http://schemas.openxmlformats.org/officeDocument/2006/relationships/tags" Target="../tags/tag43.xml"/><Relationship Id="rId2"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1" Type="http://schemas.openxmlformats.org/officeDocument/2006/relationships/tags" Target="../tags/tag44.xml"/><Relationship Id="rId2"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1" Type="http://schemas.openxmlformats.org/officeDocument/2006/relationships/tags" Target="../tags/tag45.xml"/><Relationship Id="rId2"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1" Type="http://schemas.openxmlformats.org/officeDocument/2006/relationships/tags" Target="../tags/tag46.xml"/><Relationship Id="rId2"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5C..%5CHathaway%20Interview%5CClip%208%20Disc%20Val%20Probs.rv"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nPorath.jpg"/>
          <p:cNvPicPr>
            <a:picLocks noChangeAspect="1"/>
          </p:cNvPicPr>
          <p:nvPr/>
        </p:nvPicPr>
        <p:blipFill rotWithShape="1">
          <a:blip r:embed="rId2">
            <a:extLst>
              <a:ext uri="{28A0092B-C50C-407E-A947-70E740481C1C}">
                <a14:useLocalDpi xmlns:a14="http://schemas.microsoft.com/office/drawing/2010/main" val="0"/>
              </a:ext>
            </a:extLst>
          </a:blip>
          <a:srcRect l="2678" t="1786" r="2976" b="1389"/>
          <a:stretch/>
        </p:blipFill>
        <p:spPr>
          <a:xfrm>
            <a:off x="2335499" y="1219200"/>
            <a:ext cx="3531901" cy="5437124"/>
          </a:xfrm>
          <a:prstGeom prst="rect">
            <a:avLst/>
          </a:prstGeom>
        </p:spPr>
      </p:pic>
      <p:pic>
        <p:nvPicPr>
          <p:cNvPr id="4" name="Picture 12" descr="Screen Shot 2015-05-08 at 10.04.57 AM.png"/>
          <p:cNvPicPr>
            <a:picLocks noChangeAspect="1"/>
          </p:cNvPicPr>
          <p:nvPr/>
        </p:nvPicPr>
        <p:blipFill>
          <a:blip r:embed="rId3">
            <a:extLst>
              <a:ext uri="{28A0092B-C50C-407E-A947-70E740481C1C}">
                <a14:useLocalDpi xmlns:a14="http://schemas.microsoft.com/office/drawing/2010/main" val="0"/>
              </a:ext>
            </a:extLst>
          </a:blip>
          <a:srcRect t="73138"/>
          <a:stretch>
            <a:fillRect/>
          </a:stretch>
        </p:blipFill>
        <p:spPr bwMode="auto">
          <a:xfrm flipV="1">
            <a:off x="7924800" y="5787559"/>
            <a:ext cx="1219200" cy="107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Screen Shot 2015-05-08 at 10.04.5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883324"/>
            <a:ext cx="1219200" cy="398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UMP A (neg-block) [Converted] red.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5940204"/>
            <a:ext cx="333374" cy="89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Screen Shot 2015-05-08 at 10.04.57 AM.png"/>
          <p:cNvPicPr>
            <a:picLocks noChangeAspect="1"/>
          </p:cNvPicPr>
          <p:nvPr/>
        </p:nvPicPr>
        <p:blipFill rotWithShape="1">
          <a:blip r:embed="rId3">
            <a:extLst>
              <a:ext uri="{28A0092B-C50C-407E-A947-70E740481C1C}">
                <a14:useLocalDpi xmlns:a14="http://schemas.microsoft.com/office/drawing/2010/main" val="0"/>
              </a:ext>
            </a:extLst>
          </a:blip>
          <a:srcRect t="27320"/>
          <a:stretch/>
        </p:blipFill>
        <p:spPr bwMode="auto">
          <a:xfrm>
            <a:off x="7924800" y="0"/>
            <a:ext cx="1219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6658047"/>
            <a:ext cx="8153400" cy="50475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80" dirty="0" smtClean="0"/>
              <a:t>MMPI-2-RF Training Slides, University of Minnesota Press, 2015.  Copyright for all MMPI® and MMPI-2-RF® materials are held by the Regents of the University of Minnesota.  </a:t>
            </a:r>
          </a:p>
          <a:p>
            <a:endParaRPr lang="en-US" dirty="0"/>
          </a:p>
        </p:txBody>
      </p:sp>
      <p:sp>
        <p:nvSpPr>
          <p:cNvPr id="9" name="TextBox 8"/>
          <p:cNvSpPr txBox="1"/>
          <p:nvPr/>
        </p:nvSpPr>
        <p:spPr>
          <a:xfrm>
            <a:off x="533400" y="533400"/>
            <a:ext cx="7162800" cy="707886"/>
          </a:xfrm>
          <a:prstGeom prst="rect">
            <a:avLst/>
          </a:prstGeom>
          <a:noFill/>
        </p:spPr>
        <p:txBody>
          <a:bodyPr wrap="square" rtlCol="0">
            <a:spAutoFit/>
          </a:bodyPr>
          <a:lstStyle/>
          <a:p>
            <a:pPr algn="ctr"/>
            <a:r>
              <a:rPr lang="en-US" sz="4000" b="1" i="1" dirty="0" smtClean="0">
                <a:solidFill>
                  <a:srgbClr val="0D6FC2"/>
                </a:solidFill>
              </a:rPr>
              <a:t>INTERPRETING THE MMPI-2-RF</a:t>
            </a:r>
          </a:p>
        </p:txBody>
      </p:sp>
      <p:sp>
        <p:nvSpPr>
          <p:cNvPr id="16" name="TextBox 15"/>
          <p:cNvSpPr txBox="1"/>
          <p:nvPr/>
        </p:nvSpPr>
        <p:spPr>
          <a:xfrm>
            <a:off x="76200" y="76200"/>
            <a:ext cx="3124200" cy="461665"/>
          </a:xfrm>
          <a:prstGeom prst="rect">
            <a:avLst/>
          </a:prstGeom>
          <a:noFill/>
        </p:spPr>
        <p:txBody>
          <a:bodyPr wrap="square" rtlCol="0">
            <a:spAutoFit/>
          </a:bodyPr>
          <a:lstStyle/>
          <a:p>
            <a:r>
              <a:rPr lang="en-US" sz="2400" b="1" dirty="0" smtClean="0"/>
              <a:t>TRAINING SLIDES FOR:</a:t>
            </a:r>
            <a:endParaRPr lang="en-US" sz="2400" b="1" dirty="0"/>
          </a:p>
        </p:txBody>
      </p:sp>
    </p:spTree>
    <p:extLst>
      <p:ext uri="{BB962C8B-B14F-4D97-AF65-F5344CB8AC3E}">
        <p14:creationId xmlns:p14="http://schemas.microsoft.com/office/powerpoint/2010/main" val="27901796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914400"/>
            <a:ext cx="7105650" cy="717550"/>
          </a:xfrm>
        </p:spPr>
        <p:txBody>
          <a:bodyPr/>
          <a:lstStyle/>
          <a:p>
            <a:pPr eaLnBrk="1" hangingPunct="1"/>
            <a:r>
              <a:rPr lang="en-US" sz="4400" dirty="0" smtClean="0"/>
              <a:t>MMPI Background</a:t>
            </a:r>
          </a:p>
        </p:txBody>
      </p:sp>
      <p:sp>
        <p:nvSpPr>
          <p:cNvPr id="1514499" name="Rectangle 3"/>
          <p:cNvSpPr>
            <a:spLocks noGrp="1" noChangeArrowheads="1"/>
          </p:cNvSpPr>
          <p:nvPr>
            <p:ph idx="1"/>
          </p:nvPr>
        </p:nvSpPr>
        <p:spPr>
          <a:xfrm>
            <a:off x="304800" y="1905000"/>
            <a:ext cx="7467600" cy="4114800"/>
          </a:xfrm>
        </p:spPr>
        <p:txBody>
          <a:bodyPr>
            <a:normAutofit fontScale="92500" lnSpcReduction="10000"/>
          </a:bodyPr>
          <a:lstStyle/>
          <a:p>
            <a:pPr eaLnBrk="1" hangingPunct="1">
              <a:lnSpc>
                <a:spcPct val="90000"/>
              </a:lnSpc>
            </a:pPr>
            <a:r>
              <a:rPr lang="en-US" b="1" dirty="0" smtClean="0"/>
              <a:t>Paradigm Shift 2 </a:t>
            </a:r>
            <a:r>
              <a:rPr lang="en-US" dirty="0" smtClean="0"/>
              <a:t>– Content-Based Assessment</a:t>
            </a:r>
          </a:p>
          <a:p>
            <a:pPr lvl="1">
              <a:lnSpc>
                <a:spcPct val="90000"/>
              </a:lnSpc>
            </a:pPr>
            <a:r>
              <a:rPr lang="en-US" dirty="0" smtClean="0"/>
              <a:t>Item content largely ignored in Clinical Scale construction</a:t>
            </a:r>
          </a:p>
          <a:p>
            <a:pPr lvl="1">
              <a:lnSpc>
                <a:spcPct val="90000"/>
              </a:lnSpc>
            </a:pPr>
            <a:r>
              <a:rPr lang="en-US" dirty="0" smtClean="0"/>
              <a:t>Began to play role in interpretation with several developments in the 1950s:</a:t>
            </a:r>
          </a:p>
          <a:p>
            <a:pPr lvl="2">
              <a:lnSpc>
                <a:spcPct val="90000"/>
              </a:lnSpc>
            </a:pPr>
            <a:r>
              <a:rPr lang="en-US" dirty="0" smtClean="0"/>
              <a:t>Welsh Factor Scales</a:t>
            </a:r>
          </a:p>
          <a:p>
            <a:pPr lvl="2">
              <a:lnSpc>
                <a:spcPct val="90000"/>
              </a:lnSpc>
            </a:pPr>
            <a:r>
              <a:rPr lang="en-US" dirty="0" smtClean="0"/>
              <a:t>Harris-Lingoes subscales</a:t>
            </a:r>
          </a:p>
          <a:p>
            <a:pPr lvl="2">
              <a:lnSpc>
                <a:spcPct val="90000"/>
              </a:lnSpc>
            </a:pPr>
            <a:r>
              <a:rPr lang="en-US" dirty="0" smtClean="0"/>
              <a:t>Weiner-Harmon subscales</a:t>
            </a:r>
          </a:p>
          <a:p>
            <a:pPr lvl="1">
              <a:lnSpc>
                <a:spcPct val="90000"/>
              </a:lnSpc>
            </a:pPr>
            <a:r>
              <a:rPr lang="en-US" dirty="0" smtClean="0"/>
              <a:t>Content used by Wiggins to construct a set of scales in the 1960s</a:t>
            </a:r>
          </a:p>
          <a:p>
            <a:pPr lvl="1">
              <a:lnSpc>
                <a:spcPct val="90000"/>
              </a:lnSpc>
            </a:pPr>
            <a:endParaRPr lang="en-US" dirty="0" smtClean="0"/>
          </a:p>
          <a:p>
            <a:pPr eaLnBrk="1" hangingPunct="1">
              <a:lnSpc>
                <a:spcPct val="90000"/>
              </a:lnSpc>
            </a:pPr>
            <a:endParaRPr lang="en-US" dirty="0" smtClean="0"/>
          </a:p>
        </p:txBody>
      </p:sp>
    </p:spTree>
    <p:extLst>
      <p:ext uri="{BB962C8B-B14F-4D97-AF65-F5344CB8AC3E}">
        <p14:creationId xmlns:p14="http://schemas.microsoft.com/office/powerpoint/2010/main" val="37875007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44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1449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1449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1449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144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5828"/>
            <a:ext cx="7912669" cy="417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5962987"/>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990600"/>
            <a:ext cx="7974724"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57795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90600"/>
            <a:ext cx="7973794"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376527"/>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77724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81000540"/>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5710" b="25883"/>
          <a:stretch/>
        </p:blipFill>
        <p:spPr bwMode="auto">
          <a:xfrm>
            <a:off x="127562" y="1420091"/>
            <a:ext cx="7873438" cy="330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ustDataLst>
      <p:tags r:id="rId1"/>
    </p:custDataLst>
    <p:extLst>
      <p:ext uri="{BB962C8B-B14F-4D97-AF65-F5344CB8AC3E}">
        <p14:creationId xmlns:p14="http://schemas.microsoft.com/office/powerpoint/2010/main" val="11557044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1331" b="21777"/>
          <a:stretch/>
        </p:blipFill>
        <p:spPr bwMode="auto">
          <a:xfrm>
            <a:off x="0" y="1200727"/>
            <a:ext cx="7924800" cy="383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ustDataLst>
      <p:tags r:id="rId1"/>
    </p:custDataLst>
    <p:extLst>
      <p:ext uri="{BB962C8B-B14F-4D97-AF65-F5344CB8AC3E}">
        <p14:creationId xmlns:p14="http://schemas.microsoft.com/office/powerpoint/2010/main" val="40321867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6" y="685800"/>
            <a:ext cx="7915564" cy="535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ustDataLst>
      <p:tags r:id="rId1"/>
    </p:custDataLst>
    <p:extLst>
      <p:ext uri="{BB962C8B-B14F-4D97-AF65-F5344CB8AC3E}">
        <p14:creationId xmlns:p14="http://schemas.microsoft.com/office/powerpoint/2010/main" val="23851774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1"/>
            <a:ext cx="79248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76600"/>
            <a:ext cx="7924800" cy="2861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ustDataLst>
      <p:tags r:id="rId1"/>
    </p:custDataLst>
    <p:extLst>
      <p:ext uri="{BB962C8B-B14F-4D97-AF65-F5344CB8AC3E}">
        <p14:creationId xmlns:p14="http://schemas.microsoft.com/office/powerpoint/2010/main" val="4321648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8001000" cy="473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015814522"/>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1"/>
            <a:ext cx="7924800" cy="19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00400"/>
            <a:ext cx="7924800" cy="285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6148932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990600"/>
            <a:ext cx="7105650" cy="717550"/>
          </a:xfrm>
        </p:spPr>
        <p:txBody>
          <a:bodyPr/>
          <a:lstStyle/>
          <a:p>
            <a:pPr eaLnBrk="1" hangingPunct="1"/>
            <a:r>
              <a:rPr lang="en-US" sz="4400" dirty="0" smtClean="0"/>
              <a:t>MMPI Background</a:t>
            </a:r>
          </a:p>
        </p:txBody>
      </p:sp>
      <p:sp>
        <p:nvSpPr>
          <p:cNvPr id="1514499" name="Rectangle 3"/>
          <p:cNvSpPr>
            <a:spLocks noGrp="1" noChangeArrowheads="1"/>
          </p:cNvSpPr>
          <p:nvPr>
            <p:ph idx="1"/>
          </p:nvPr>
        </p:nvSpPr>
        <p:spPr>
          <a:xfrm>
            <a:off x="228600" y="2036762"/>
            <a:ext cx="7467600" cy="4211638"/>
          </a:xfrm>
        </p:spPr>
        <p:txBody>
          <a:bodyPr/>
          <a:lstStyle/>
          <a:p>
            <a:pPr eaLnBrk="1" hangingPunct="1">
              <a:lnSpc>
                <a:spcPct val="90000"/>
              </a:lnSpc>
            </a:pPr>
            <a:r>
              <a:rPr lang="en-US" dirty="0" smtClean="0"/>
              <a:t>Appraisals and Thoughts about Revision:</a:t>
            </a:r>
          </a:p>
          <a:p>
            <a:pPr lvl="1">
              <a:lnSpc>
                <a:spcPct val="90000"/>
              </a:lnSpc>
            </a:pPr>
            <a:r>
              <a:rPr lang="en-US" dirty="0" smtClean="0"/>
              <a:t>By late 1950s, MMPI becomes most widely used and studied objective measure of personality</a:t>
            </a:r>
          </a:p>
          <a:p>
            <a:pPr lvl="1">
              <a:lnSpc>
                <a:spcPct val="90000"/>
              </a:lnSpc>
            </a:pPr>
            <a:r>
              <a:rPr lang="en-US" dirty="0" smtClean="0"/>
              <a:t>Scholarly appraisals are more negative</a:t>
            </a:r>
          </a:p>
          <a:p>
            <a:pPr lvl="1">
              <a:lnSpc>
                <a:spcPct val="90000"/>
              </a:lnSpc>
            </a:pPr>
            <a:r>
              <a:rPr lang="en-US" dirty="0" smtClean="0"/>
              <a:t>Including Hathaway himself:</a:t>
            </a:r>
          </a:p>
          <a:p>
            <a:pPr lvl="1">
              <a:lnSpc>
                <a:spcPct val="90000"/>
              </a:lnSpc>
            </a:pPr>
            <a:endParaRPr lang="en-US" dirty="0" smtClean="0"/>
          </a:p>
          <a:p>
            <a:pPr eaLnBrk="1" hangingPunct="1">
              <a:lnSpc>
                <a:spcPct val="90000"/>
              </a:lnSpc>
            </a:pPr>
            <a:endParaRPr lang="en-US" dirty="0" smtClean="0"/>
          </a:p>
        </p:txBody>
      </p:sp>
    </p:spTree>
    <p:extLst>
      <p:ext uri="{BB962C8B-B14F-4D97-AF65-F5344CB8AC3E}">
        <p14:creationId xmlns:p14="http://schemas.microsoft.com/office/powerpoint/2010/main" val="21650519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44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44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8001000" cy="382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9663912"/>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8077200" cy="208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2801"/>
            <a:ext cx="8077200" cy="276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446223"/>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9523" y="2438400"/>
            <a:ext cx="8229600" cy="1371600"/>
          </a:xfrm>
        </p:spPr>
        <p:txBody>
          <a:bodyPr/>
          <a:lstStyle/>
          <a:p>
            <a:r>
              <a:rPr lang="en-US" dirty="0" smtClean="0">
                <a:solidFill>
                  <a:schemeClr val="tx1"/>
                </a:solidFill>
              </a:rPr>
              <a:t>Malingering</a:t>
            </a:r>
          </a:p>
        </p:txBody>
      </p:sp>
    </p:spTree>
    <p:custDataLst>
      <p:tags r:id="rId1"/>
    </p:custDataLst>
    <p:extLst>
      <p:ext uri="{BB962C8B-B14F-4D97-AF65-F5344CB8AC3E}">
        <p14:creationId xmlns:p14="http://schemas.microsoft.com/office/powerpoint/2010/main" val="417022250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3400" y="76200"/>
            <a:ext cx="7602538" cy="1412875"/>
          </a:xfrm>
        </p:spPr>
        <p:txBody>
          <a:bodyPr/>
          <a:lstStyle/>
          <a:p>
            <a:pPr eaLnBrk="1" hangingPunct="1"/>
            <a:r>
              <a:rPr lang="en-US" dirty="0" smtClean="0">
                <a:solidFill>
                  <a:schemeClr val="tx1"/>
                </a:solidFill>
              </a:rPr>
              <a:t>Malingering</a:t>
            </a:r>
          </a:p>
        </p:txBody>
      </p:sp>
      <p:sp>
        <p:nvSpPr>
          <p:cNvPr id="1659907" name="Rectangle 3"/>
          <p:cNvSpPr>
            <a:spLocks noGrp="1" noChangeArrowheads="1"/>
          </p:cNvSpPr>
          <p:nvPr>
            <p:ph idx="1"/>
          </p:nvPr>
        </p:nvSpPr>
        <p:spPr>
          <a:xfrm>
            <a:off x="457200" y="1676400"/>
            <a:ext cx="7661275" cy="4572000"/>
          </a:xfrm>
        </p:spPr>
        <p:txBody>
          <a:bodyPr>
            <a:normAutofit/>
          </a:bodyPr>
          <a:lstStyle/>
          <a:p>
            <a:pPr>
              <a:lnSpc>
                <a:spcPct val="90000"/>
              </a:lnSpc>
            </a:pPr>
            <a:r>
              <a:rPr lang="en-US" sz="2400" dirty="0" smtClean="0"/>
              <a:t>Cannot be determined by self-report alone</a:t>
            </a:r>
          </a:p>
          <a:p>
            <a:pPr lvl="1">
              <a:lnSpc>
                <a:spcPct val="90000"/>
              </a:lnSpc>
            </a:pPr>
            <a:r>
              <a:rPr lang="en-US" sz="1800" dirty="0" smtClean="0"/>
              <a:t>External incentive?</a:t>
            </a:r>
          </a:p>
          <a:p>
            <a:pPr lvl="1">
              <a:lnSpc>
                <a:spcPct val="90000"/>
              </a:lnSpc>
            </a:pPr>
            <a:r>
              <a:rPr lang="en-US" sz="1800" dirty="0" smtClean="0"/>
              <a:t>Factitious disorder?</a:t>
            </a:r>
          </a:p>
          <a:p>
            <a:pPr>
              <a:lnSpc>
                <a:spcPct val="90000"/>
              </a:lnSpc>
            </a:pPr>
            <a:r>
              <a:rPr lang="en-US" sz="2400" dirty="0" smtClean="0"/>
              <a:t>When integrated with other sources </a:t>
            </a:r>
          </a:p>
          <a:p>
            <a:pPr lvl="1">
              <a:lnSpc>
                <a:spcPct val="90000"/>
              </a:lnSpc>
            </a:pPr>
            <a:r>
              <a:rPr lang="en-US" sz="2000" dirty="0" smtClean="0"/>
              <a:t>Collateral information </a:t>
            </a:r>
          </a:p>
          <a:p>
            <a:pPr lvl="1">
              <a:lnSpc>
                <a:spcPct val="90000"/>
              </a:lnSpc>
            </a:pPr>
            <a:r>
              <a:rPr lang="en-US" sz="2000" dirty="0" smtClean="0"/>
              <a:t>PVTs </a:t>
            </a:r>
          </a:p>
          <a:p>
            <a:pPr lvl="1">
              <a:lnSpc>
                <a:spcPct val="90000"/>
              </a:lnSpc>
            </a:pPr>
            <a:r>
              <a:rPr lang="en-US" sz="2000" dirty="0" smtClean="0"/>
              <a:t>Other testing </a:t>
            </a:r>
          </a:p>
          <a:p>
            <a:pPr lvl="1">
              <a:lnSpc>
                <a:spcPct val="90000"/>
              </a:lnSpc>
            </a:pPr>
            <a:r>
              <a:rPr lang="en-US" sz="2000" dirty="0" smtClean="0"/>
              <a:t>Interview </a:t>
            </a:r>
          </a:p>
          <a:p>
            <a:pPr>
              <a:lnSpc>
                <a:spcPct val="90000"/>
              </a:lnSpc>
            </a:pPr>
            <a:r>
              <a:rPr lang="en-US" sz="2400" dirty="0" smtClean="0"/>
              <a:t>MMPI-2-RF indications of over-reporting can support the evaluator’s conclusions about malingering</a:t>
            </a:r>
          </a:p>
          <a:p>
            <a:pPr>
              <a:lnSpc>
                <a:spcPct val="90000"/>
              </a:lnSpc>
            </a:pPr>
            <a:r>
              <a:rPr lang="en-US" sz="2400" dirty="0" smtClean="0"/>
              <a:t>MMPI-2-RF over-reporting indicators have been validated primarily in the context of identifying malingering</a:t>
            </a:r>
          </a:p>
        </p:txBody>
      </p:sp>
    </p:spTree>
    <p:custDataLst>
      <p:tags r:id="rId1"/>
    </p:custDataLst>
    <p:extLst>
      <p:ext uri="{BB962C8B-B14F-4D97-AF65-F5344CB8AC3E}">
        <p14:creationId xmlns:p14="http://schemas.microsoft.com/office/powerpoint/2010/main" val="1331320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99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99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599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5990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5990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5990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990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59907">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59907">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5990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907"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3400" y="76200"/>
            <a:ext cx="7602537" cy="1412875"/>
          </a:xfrm>
        </p:spPr>
        <p:txBody>
          <a:bodyPr/>
          <a:lstStyle/>
          <a:p>
            <a:pPr eaLnBrk="1" hangingPunct="1"/>
            <a:r>
              <a:rPr lang="en-US" dirty="0" smtClean="0">
                <a:solidFill>
                  <a:schemeClr val="tx1"/>
                </a:solidFill>
              </a:rPr>
              <a:t>Malingering</a:t>
            </a:r>
          </a:p>
        </p:txBody>
      </p:sp>
      <p:sp>
        <p:nvSpPr>
          <p:cNvPr id="1659907" name="Rectangle 3"/>
          <p:cNvSpPr>
            <a:spLocks noGrp="1" noChangeArrowheads="1"/>
          </p:cNvSpPr>
          <p:nvPr>
            <p:ph idx="1"/>
          </p:nvPr>
        </p:nvSpPr>
        <p:spPr>
          <a:xfrm>
            <a:off x="381000" y="1524000"/>
            <a:ext cx="7661275" cy="5181600"/>
          </a:xfrm>
        </p:spPr>
        <p:txBody>
          <a:bodyPr/>
          <a:lstStyle/>
          <a:p>
            <a:pPr>
              <a:lnSpc>
                <a:spcPct val="90000"/>
              </a:lnSpc>
            </a:pPr>
            <a:r>
              <a:rPr lang="en-US" sz="2800" dirty="0" smtClean="0"/>
              <a:t>Malingering and psychopathology are not mutually exclusive</a:t>
            </a:r>
          </a:p>
          <a:p>
            <a:pPr lvl="1">
              <a:lnSpc>
                <a:spcPct val="90000"/>
              </a:lnSpc>
            </a:pPr>
            <a:r>
              <a:rPr lang="en-US" sz="2400" dirty="0" smtClean="0"/>
              <a:t>i.e., malingering is not an indication of the absence of psychopathology</a:t>
            </a:r>
          </a:p>
          <a:p>
            <a:pPr>
              <a:lnSpc>
                <a:spcPct val="90000"/>
              </a:lnSpc>
            </a:pPr>
            <a:r>
              <a:rPr lang="en-US" sz="2800" dirty="0" smtClean="0"/>
              <a:t>Regardless of malingering, MMPI-2-RF findings of significant over-reporting</a:t>
            </a:r>
          </a:p>
          <a:p>
            <a:pPr lvl="1">
              <a:lnSpc>
                <a:spcPct val="90000"/>
              </a:lnSpc>
            </a:pPr>
            <a:r>
              <a:rPr lang="en-US" sz="2400" dirty="0" smtClean="0"/>
              <a:t>Raise questions about the validity of scores on the substantive scales</a:t>
            </a:r>
          </a:p>
          <a:p>
            <a:pPr lvl="1">
              <a:lnSpc>
                <a:spcPct val="90000"/>
              </a:lnSpc>
            </a:pPr>
            <a:r>
              <a:rPr lang="en-US" sz="2400" dirty="0" smtClean="0"/>
              <a:t>And therefore indicate that scores on the substantive scales cannot be relied upon to assess for psychological dysfunction</a:t>
            </a:r>
          </a:p>
          <a:p>
            <a:pPr lvl="1">
              <a:lnSpc>
                <a:spcPct val="90000"/>
              </a:lnSpc>
            </a:pPr>
            <a:r>
              <a:rPr lang="en-US" sz="2400" dirty="0" smtClean="0"/>
              <a:t>Raise general questions about the validity of the test-taker’s self-reported symptoms</a:t>
            </a:r>
          </a:p>
          <a:p>
            <a:pPr>
              <a:lnSpc>
                <a:spcPct val="90000"/>
              </a:lnSpc>
            </a:pPr>
            <a:endParaRPr lang="en-US" sz="2800" dirty="0" smtClean="0"/>
          </a:p>
        </p:txBody>
      </p:sp>
    </p:spTree>
    <p:custDataLst>
      <p:tags r:id="rId1"/>
    </p:custDataLst>
    <p:extLst>
      <p:ext uri="{BB962C8B-B14F-4D97-AF65-F5344CB8AC3E}">
        <p14:creationId xmlns:p14="http://schemas.microsoft.com/office/powerpoint/2010/main" val="39829009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99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5990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59907">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59907">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59907">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599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907"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13" y="3209925"/>
            <a:ext cx="6869648" cy="1362075"/>
          </a:xfrm>
        </p:spPr>
        <p:txBody>
          <a:bodyPr>
            <a:noAutofit/>
          </a:bodyPr>
          <a:lstStyle/>
          <a:p>
            <a:r>
              <a:rPr lang="en-US" dirty="0" smtClean="0"/>
              <a:t>Chapter 5: Administration and Scoring</a:t>
            </a:r>
            <a:endParaRPr lang="en-US" dirty="0"/>
          </a:p>
        </p:txBody>
      </p:sp>
    </p:spTree>
    <p:custDataLst>
      <p:tags r:id="rId1"/>
    </p:custDataLst>
    <p:extLst>
      <p:ext uri="{BB962C8B-B14F-4D97-AF65-F5344CB8AC3E}">
        <p14:creationId xmlns:p14="http://schemas.microsoft.com/office/powerpoint/2010/main" val="86319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7696200" cy="990600"/>
          </a:xfrm>
        </p:spPr>
        <p:txBody>
          <a:bodyPr>
            <a:normAutofit fontScale="90000"/>
          </a:bodyPr>
          <a:lstStyle/>
          <a:p>
            <a:r>
              <a:rPr lang="en-US" sz="4000" dirty="0" smtClean="0"/>
              <a:t>Administering and Scoring the </a:t>
            </a:r>
            <a:br>
              <a:rPr lang="en-US" sz="4000" dirty="0" smtClean="0"/>
            </a:br>
            <a:r>
              <a:rPr lang="en-US" sz="4000" dirty="0" smtClean="0"/>
              <a:t>MMPI-2-RF</a:t>
            </a:r>
            <a:endParaRPr lang="en-US" sz="4000" dirty="0"/>
          </a:p>
        </p:txBody>
      </p:sp>
      <p:sp>
        <p:nvSpPr>
          <p:cNvPr id="3" name="Content Placeholder 2"/>
          <p:cNvSpPr>
            <a:spLocks noGrp="1"/>
          </p:cNvSpPr>
          <p:nvPr>
            <p:ph idx="1"/>
          </p:nvPr>
        </p:nvSpPr>
        <p:spPr>
          <a:xfrm>
            <a:off x="612648" y="1752600"/>
            <a:ext cx="7464552" cy="4724400"/>
          </a:xfrm>
        </p:spPr>
        <p:txBody>
          <a:bodyPr>
            <a:normAutofit fontScale="92500" lnSpcReduction="10000"/>
          </a:bodyPr>
          <a:lstStyle/>
          <a:p>
            <a:r>
              <a:rPr lang="en-US" sz="2800" dirty="0" smtClean="0"/>
              <a:t>Standard Procedures delineated in </a:t>
            </a:r>
            <a:r>
              <a:rPr lang="en-US" sz="2800" i="1" dirty="0" smtClean="0"/>
              <a:t>Manual for Administration, Scoring, and Interpretation</a:t>
            </a:r>
          </a:p>
          <a:p>
            <a:r>
              <a:rPr lang="en-US" sz="2800" dirty="0" smtClean="0"/>
              <a:t>Administration:</a:t>
            </a:r>
          </a:p>
          <a:p>
            <a:pPr lvl="1"/>
            <a:r>
              <a:rPr lang="en-US" sz="2500" dirty="0" smtClean="0"/>
              <a:t>Before Testing</a:t>
            </a:r>
          </a:p>
          <a:p>
            <a:pPr lvl="2"/>
            <a:r>
              <a:rPr lang="en-US" sz="2200" dirty="0" smtClean="0"/>
              <a:t>Consider age</a:t>
            </a:r>
          </a:p>
          <a:p>
            <a:pPr lvl="2"/>
            <a:r>
              <a:rPr lang="en-US" sz="2200" dirty="0" smtClean="0"/>
              <a:t>Inquire about prior testing experience</a:t>
            </a:r>
          </a:p>
          <a:p>
            <a:pPr lvl="2"/>
            <a:r>
              <a:rPr lang="en-US" sz="2200" dirty="0" smtClean="0"/>
              <a:t>Assess Testability</a:t>
            </a:r>
          </a:p>
          <a:p>
            <a:pPr lvl="3"/>
            <a:r>
              <a:rPr lang="en-US" sz="1900" dirty="0" smtClean="0"/>
              <a:t>Cognitive wherewithal</a:t>
            </a:r>
          </a:p>
          <a:p>
            <a:pPr lvl="3"/>
            <a:r>
              <a:rPr lang="en-US" sz="1900" dirty="0" smtClean="0"/>
              <a:t>Vision</a:t>
            </a:r>
          </a:p>
          <a:p>
            <a:pPr lvl="3"/>
            <a:r>
              <a:rPr lang="en-US" sz="1900" dirty="0" smtClean="0"/>
              <a:t>Reading Level</a:t>
            </a:r>
            <a:endParaRPr lang="en-US" sz="1900" dirty="0"/>
          </a:p>
          <a:p>
            <a:pPr lvl="1"/>
            <a:r>
              <a:rPr lang="en-US" sz="2500" dirty="0" smtClean="0"/>
              <a:t>Use Standard Administration Modalities</a:t>
            </a:r>
          </a:p>
          <a:p>
            <a:pPr lvl="2"/>
            <a:r>
              <a:rPr lang="en-US" sz="2200" dirty="0" smtClean="0"/>
              <a:t>Booklet and answer sheet</a:t>
            </a:r>
          </a:p>
          <a:p>
            <a:pPr lvl="2"/>
            <a:r>
              <a:rPr lang="en-US" sz="2200" dirty="0" smtClean="0"/>
              <a:t>Computer</a:t>
            </a:r>
          </a:p>
        </p:txBody>
      </p:sp>
    </p:spTree>
    <p:extLst>
      <p:ext uri="{BB962C8B-B14F-4D97-AF65-F5344CB8AC3E}">
        <p14:creationId xmlns:p14="http://schemas.microsoft.com/office/powerpoint/2010/main" val="2571204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620000" cy="990600"/>
          </a:xfrm>
        </p:spPr>
        <p:txBody>
          <a:bodyPr>
            <a:normAutofit fontScale="90000"/>
          </a:bodyPr>
          <a:lstStyle/>
          <a:p>
            <a:r>
              <a:rPr lang="en-US" sz="4000" dirty="0" smtClean="0"/>
              <a:t>Administering and Scoring the </a:t>
            </a:r>
            <a:br>
              <a:rPr lang="en-US" sz="4000" dirty="0" smtClean="0"/>
            </a:br>
            <a:r>
              <a:rPr lang="en-US" sz="4000" dirty="0" smtClean="0"/>
              <a:t>MMPI-2-RF</a:t>
            </a:r>
            <a:endParaRPr lang="en-US" sz="4000" dirty="0"/>
          </a:p>
        </p:txBody>
      </p:sp>
      <p:sp>
        <p:nvSpPr>
          <p:cNvPr id="3" name="Content Placeholder 2"/>
          <p:cNvSpPr>
            <a:spLocks noGrp="1"/>
          </p:cNvSpPr>
          <p:nvPr>
            <p:ph idx="1"/>
          </p:nvPr>
        </p:nvSpPr>
        <p:spPr>
          <a:xfrm>
            <a:off x="533400" y="1752600"/>
            <a:ext cx="7464552" cy="4724400"/>
          </a:xfrm>
        </p:spPr>
        <p:txBody>
          <a:bodyPr>
            <a:normAutofit/>
          </a:bodyPr>
          <a:lstStyle/>
          <a:p>
            <a:r>
              <a:rPr lang="en-US" sz="3200" dirty="0" smtClean="0"/>
              <a:t>Scoring:</a:t>
            </a:r>
          </a:p>
          <a:p>
            <a:pPr lvl="1"/>
            <a:r>
              <a:rPr lang="en-US" sz="2800" dirty="0" smtClean="0"/>
              <a:t>Normative Sample:</a:t>
            </a:r>
          </a:p>
          <a:p>
            <a:pPr lvl="2"/>
            <a:r>
              <a:rPr lang="en-US" sz="2400" dirty="0" smtClean="0"/>
              <a:t>MMPI-2 Normative Sample Collected in mid-1980s</a:t>
            </a:r>
          </a:p>
          <a:p>
            <a:pPr lvl="2"/>
            <a:r>
              <a:rPr lang="en-US" sz="2400" dirty="0" smtClean="0"/>
              <a:t>Non-gendered norms (1,138 men, 1,138 women)</a:t>
            </a:r>
          </a:p>
          <a:p>
            <a:pPr lvl="3"/>
            <a:endParaRPr lang="en-US" dirty="0" smtClean="0"/>
          </a:p>
        </p:txBody>
      </p:sp>
    </p:spTree>
    <p:extLst>
      <p:ext uri="{BB962C8B-B14F-4D97-AF65-F5344CB8AC3E}">
        <p14:creationId xmlns:p14="http://schemas.microsoft.com/office/powerpoint/2010/main" val="1514831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77979"/>
            <a:ext cx="3985675" cy="264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799" y="3657600"/>
            <a:ext cx="3886201" cy="267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758637"/>
            <a:ext cx="3367518" cy="2734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2402004"/>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620000" cy="990600"/>
          </a:xfrm>
        </p:spPr>
        <p:txBody>
          <a:bodyPr>
            <a:normAutofit fontScale="90000"/>
          </a:bodyPr>
          <a:lstStyle/>
          <a:p>
            <a:r>
              <a:rPr lang="en-US" sz="4000" dirty="0" smtClean="0"/>
              <a:t>Administering and Scoring the </a:t>
            </a:r>
            <a:br>
              <a:rPr lang="en-US" sz="4000" dirty="0" smtClean="0"/>
            </a:br>
            <a:r>
              <a:rPr lang="en-US" sz="4000" dirty="0" smtClean="0"/>
              <a:t>MMPI-2-RF</a:t>
            </a:r>
            <a:endParaRPr lang="en-US" sz="4000" dirty="0"/>
          </a:p>
        </p:txBody>
      </p:sp>
      <p:sp>
        <p:nvSpPr>
          <p:cNvPr id="3" name="Content Placeholder 2"/>
          <p:cNvSpPr>
            <a:spLocks noGrp="1"/>
          </p:cNvSpPr>
          <p:nvPr>
            <p:ph idx="1"/>
          </p:nvPr>
        </p:nvSpPr>
        <p:spPr>
          <a:xfrm>
            <a:off x="612648" y="1600200"/>
            <a:ext cx="7083552" cy="4724400"/>
          </a:xfrm>
        </p:spPr>
        <p:txBody>
          <a:bodyPr>
            <a:normAutofit/>
          </a:bodyPr>
          <a:lstStyle/>
          <a:p>
            <a:r>
              <a:rPr lang="en-US" sz="3200" dirty="0" smtClean="0"/>
              <a:t>Scoring:</a:t>
            </a:r>
          </a:p>
          <a:p>
            <a:pPr lvl="1"/>
            <a:r>
              <a:rPr lang="en-US" sz="2800" dirty="0" smtClean="0"/>
              <a:t>Normative Sample:</a:t>
            </a:r>
          </a:p>
          <a:p>
            <a:pPr lvl="2"/>
            <a:r>
              <a:rPr lang="en-US" sz="2400" dirty="0" smtClean="0"/>
              <a:t>MMPI-2 Normative Sample Collected in 1980s</a:t>
            </a:r>
          </a:p>
          <a:p>
            <a:pPr lvl="2"/>
            <a:r>
              <a:rPr lang="en-US" sz="2400" dirty="0" smtClean="0"/>
              <a:t>Non-gendered norms (1,138 men, 1,138 women)</a:t>
            </a:r>
          </a:p>
          <a:p>
            <a:pPr lvl="2"/>
            <a:r>
              <a:rPr lang="en-US" sz="2400" dirty="0" smtClean="0"/>
              <a:t>Norms appear to be holding up well (Technical Manual Appendix C)</a:t>
            </a:r>
          </a:p>
        </p:txBody>
      </p:sp>
    </p:spTree>
    <p:extLst>
      <p:ext uri="{BB962C8B-B14F-4D97-AF65-F5344CB8AC3E}">
        <p14:creationId xmlns:p14="http://schemas.microsoft.com/office/powerpoint/2010/main" val="3658261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838200"/>
            <a:ext cx="7105650" cy="717550"/>
          </a:xfrm>
        </p:spPr>
        <p:txBody>
          <a:bodyPr/>
          <a:lstStyle/>
          <a:p>
            <a:pPr eaLnBrk="1" hangingPunct="1"/>
            <a:r>
              <a:rPr lang="en-US" sz="4400" dirty="0" smtClean="0"/>
              <a:t>MMPI Background</a:t>
            </a:r>
          </a:p>
        </p:txBody>
      </p:sp>
      <p:sp>
        <p:nvSpPr>
          <p:cNvPr id="13315" name="Rectangle 3"/>
          <p:cNvSpPr>
            <a:spLocks noGrp="1" noChangeArrowheads="1"/>
          </p:cNvSpPr>
          <p:nvPr>
            <p:ph idx="1"/>
          </p:nvPr>
        </p:nvSpPr>
        <p:spPr>
          <a:xfrm>
            <a:off x="457200" y="1836099"/>
            <a:ext cx="7105650" cy="3784600"/>
          </a:xfrm>
        </p:spPr>
        <p:txBody>
          <a:bodyPr>
            <a:normAutofit fontScale="92500" lnSpcReduction="10000"/>
          </a:bodyPr>
          <a:lstStyle/>
          <a:p>
            <a:pPr eaLnBrk="1" hangingPunct="1">
              <a:lnSpc>
                <a:spcPct val="90000"/>
              </a:lnSpc>
              <a:buFont typeface="Wingdings" pitchFamily="2" charset="2"/>
              <a:buNone/>
            </a:pPr>
            <a:r>
              <a:rPr lang="en-US" dirty="0" smtClean="0"/>
              <a:t>Hathaway (1960)</a:t>
            </a:r>
          </a:p>
          <a:p>
            <a:pPr lvl="1" eaLnBrk="1" hangingPunct="1">
              <a:lnSpc>
                <a:spcPct val="90000"/>
              </a:lnSpc>
              <a:buFont typeface="Wingdings" pitchFamily="2" charset="2"/>
              <a:buNone/>
            </a:pPr>
            <a:r>
              <a:rPr lang="en-US" sz="2400" dirty="0" smtClean="0"/>
              <a:t>	</a:t>
            </a:r>
            <a:r>
              <a:rPr lang="en-US" sz="2800" dirty="0" smtClean="0"/>
              <a:t>Our most optimistic expectation was that the methodology of the new test would be so clearly effective that there would soon be better devices with refinements of scales and general validity.  We rather hoped that we ourselves might, with five years experience, greatly increase its validity and clinical usefulness, and perhaps even develop more solidly based constructs or theoretical variables for a new inventory.</a:t>
            </a:r>
            <a:endParaRPr lang="en-US" sz="2400" dirty="0" smtClean="0">
              <a:solidFill>
                <a:schemeClr val="tx2"/>
              </a:solidFill>
            </a:endParaRPr>
          </a:p>
          <a:p>
            <a:pPr eaLnBrk="1" hangingPunct="1">
              <a:lnSpc>
                <a:spcPct val="90000"/>
              </a:lnSpc>
              <a:buFont typeface="Wingdings" pitchFamily="2" charset="2"/>
              <a:buNone/>
            </a:pPr>
            <a:endParaRPr lang="en-US" sz="2400" dirty="0" smtClean="0"/>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9" y="838200"/>
            <a:ext cx="796150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881227"/>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791384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599237"/>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543800" cy="990600"/>
          </a:xfrm>
        </p:spPr>
        <p:txBody>
          <a:bodyPr>
            <a:normAutofit fontScale="90000"/>
          </a:bodyPr>
          <a:lstStyle/>
          <a:p>
            <a:r>
              <a:rPr lang="en-US" sz="4000" dirty="0" smtClean="0"/>
              <a:t>Administering and Scoring the </a:t>
            </a:r>
            <a:br>
              <a:rPr lang="en-US" sz="4000" dirty="0" smtClean="0"/>
            </a:br>
            <a:r>
              <a:rPr lang="en-US" sz="4000" dirty="0" smtClean="0"/>
              <a:t>MMPI-2-RF</a:t>
            </a:r>
            <a:endParaRPr lang="en-US" sz="4000" dirty="0"/>
          </a:p>
        </p:txBody>
      </p:sp>
      <p:sp>
        <p:nvSpPr>
          <p:cNvPr id="3" name="Content Placeholder 2"/>
          <p:cNvSpPr>
            <a:spLocks noGrp="1"/>
          </p:cNvSpPr>
          <p:nvPr>
            <p:ph idx="1"/>
          </p:nvPr>
        </p:nvSpPr>
        <p:spPr>
          <a:xfrm>
            <a:off x="612648" y="1752600"/>
            <a:ext cx="7312152" cy="4724400"/>
          </a:xfrm>
        </p:spPr>
        <p:txBody>
          <a:bodyPr>
            <a:normAutofit/>
          </a:bodyPr>
          <a:lstStyle/>
          <a:p>
            <a:r>
              <a:rPr lang="en-US" sz="3200" dirty="0" smtClean="0"/>
              <a:t>Scoring:</a:t>
            </a:r>
          </a:p>
          <a:p>
            <a:pPr lvl="1"/>
            <a:r>
              <a:rPr lang="en-US" sz="2800" dirty="0" smtClean="0"/>
              <a:t>Normative Sample:</a:t>
            </a:r>
          </a:p>
          <a:p>
            <a:pPr lvl="2"/>
            <a:r>
              <a:rPr lang="en-US" sz="2400" dirty="0" smtClean="0"/>
              <a:t>MMPI-2 Normative Sample Collected in 1980s</a:t>
            </a:r>
          </a:p>
          <a:p>
            <a:pPr lvl="2"/>
            <a:r>
              <a:rPr lang="en-US" sz="2400" dirty="0" smtClean="0"/>
              <a:t>Non-gendered norms (1,138 men, 1,138 women)</a:t>
            </a:r>
          </a:p>
          <a:p>
            <a:pPr lvl="2"/>
            <a:r>
              <a:rPr lang="en-US" sz="2400" dirty="0" smtClean="0"/>
              <a:t>Norms appear to be holding up well (Technical Manual Appendix C)</a:t>
            </a:r>
          </a:p>
          <a:p>
            <a:pPr lvl="2"/>
            <a:r>
              <a:rPr lang="en-US" sz="2400" dirty="0" smtClean="0"/>
              <a:t>Uniform T scores</a:t>
            </a:r>
          </a:p>
        </p:txBody>
      </p:sp>
    </p:spTree>
    <p:extLst>
      <p:ext uri="{BB962C8B-B14F-4D97-AF65-F5344CB8AC3E}">
        <p14:creationId xmlns:p14="http://schemas.microsoft.com/office/powerpoint/2010/main" val="2650532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133475"/>
            <a:ext cx="7547001"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223298"/>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319213"/>
            <a:ext cx="7515525" cy="386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782188"/>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543800" cy="990600"/>
          </a:xfrm>
        </p:spPr>
        <p:txBody>
          <a:bodyPr>
            <a:normAutofit fontScale="90000"/>
          </a:bodyPr>
          <a:lstStyle/>
          <a:p>
            <a:r>
              <a:rPr lang="en-US" sz="4000" dirty="0" smtClean="0"/>
              <a:t>Administering and Scoring the </a:t>
            </a:r>
            <a:br>
              <a:rPr lang="en-US" sz="4000" dirty="0" smtClean="0"/>
            </a:br>
            <a:r>
              <a:rPr lang="en-US" sz="4000" dirty="0" smtClean="0"/>
              <a:t>MMPI-2-RF</a:t>
            </a:r>
            <a:endParaRPr lang="en-US" sz="4000" dirty="0"/>
          </a:p>
        </p:txBody>
      </p:sp>
      <p:sp>
        <p:nvSpPr>
          <p:cNvPr id="3" name="Content Placeholder 2"/>
          <p:cNvSpPr>
            <a:spLocks noGrp="1"/>
          </p:cNvSpPr>
          <p:nvPr>
            <p:ph idx="1"/>
          </p:nvPr>
        </p:nvSpPr>
        <p:spPr>
          <a:xfrm>
            <a:off x="612648" y="1600200"/>
            <a:ext cx="7388352" cy="4724400"/>
          </a:xfrm>
        </p:spPr>
        <p:txBody>
          <a:bodyPr>
            <a:normAutofit/>
          </a:bodyPr>
          <a:lstStyle/>
          <a:p>
            <a:r>
              <a:rPr lang="en-US" sz="3200" dirty="0" smtClean="0"/>
              <a:t>Scoring:</a:t>
            </a:r>
          </a:p>
          <a:p>
            <a:pPr lvl="1"/>
            <a:r>
              <a:rPr lang="en-US" sz="2800" dirty="0" smtClean="0"/>
              <a:t>Normative Sample:</a:t>
            </a:r>
          </a:p>
          <a:p>
            <a:pPr lvl="2"/>
            <a:r>
              <a:rPr lang="en-US" sz="2400" dirty="0" smtClean="0"/>
              <a:t>MMPI-2 Normative Sample Collected in 1980s</a:t>
            </a:r>
          </a:p>
          <a:p>
            <a:pPr lvl="2"/>
            <a:r>
              <a:rPr lang="en-US" sz="2400" dirty="0" smtClean="0"/>
              <a:t>Non-gendered norms (1,138 men, 1,138 women)</a:t>
            </a:r>
          </a:p>
          <a:p>
            <a:pPr lvl="2"/>
            <a:r>
              <a:rPr lang="en-US" sz="2400" dirty="0" smtClean="0"/>
              <a:t>Norms appear to be holding up well (Technical Manual Appendix C)</a:t>
            </a:r>
          </a:p>
          <a:p>
            <a:pPr lvl="2"/>
            <a:r>
              <a:rPr lang="en-US" sz="2400" dirty="0" smtClean="0"/>
              <a:t>Uniform T scores</a:t>
            </a:r>
          </a:p>
          <a:p>
            <a:pPr lvl="1"/>
            <a:r>
              <a:rPr lang="en-US" dirty="0"/>
              <a:t>Comparison Groups</a:t>
            </a:r>
          </a:p>
          <a:p>
            <a:pPr lvl="2"/>
            <a:r>
              <a:rPr lang="en-US" dirty="0"/>
              <a:t>Technical Manual Appendix D</a:t>
            </a:r>
          </a:p>
          <a:p>
            <a:pPr lvl="1"/>
            <a:endParaRPr lang="en-US" sz="2700" dirty="0" smtClean="0"/>
          </a:p>
        </p:txBody>
      </p:sp>
    </p:spTree>
    <p:extLst>
      <p:ext uri="{BB962C8B-B14F-4D97-AF65-F5344CB8AC3E}">
        <p14:creationId xmlns:p14="http://schemas.microsoft.com/office/powerpoint/2010/main" val="2708293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33400" y="381000"/>
            <a:ext cx="7315200" cy="1143000"/>
          </a:xfrm>
        </p:spPr>
        <p:txBody>
          <a:bodyPr/>
          <a:lstStyle/>
          <a:p>
            <a:pPr eaLnBrk="1" hangingPunct="1"/>
            <a:r>
              <a:rPr lang="en-US" sz="3400" dirty="0" smtClean="0">
                <a:solidFill>
                  <a:schemeClr val="tx1"/>
                </a:solidFill>
              </a:rPr>
              <a:t>MMPI-2-RF: </a:t>
            </a:r>
            <a:br>
              <a:rPr lang="en-US" sz="3400" dirty="0" smtClean="0">
                <a:solidFill>
                  <a:schemeClr val="tx1"/>
                </a:solidFill>
              </a:rPr>
            </a:br>
            <a:r>
              <a:rPr lang="en-US" sz="3400" dirty="0" smtClean="0">
                <a:solidFill>
                  <a:schemeClr val="tx1"/>
                </a:solidFill>
              </a:rPr>
              <a:t>Standard Comparison Groups</a:t>
            </a:r>
          </a:p>
        </p:txBody>
      </p:sp>
      <p:sp>
        <p:nvSpPr>
          <p:cNvPr id="40963" name="Rectangle 3"/>
          <p:cNvSpPr>
            <a:spLocks noGrp="1" noChangeArrowheads="1"/>
          </p:cNvSpPr>
          <p:nvPr>
            <p:ph idx="1"/>
          </p:nvPr>
        </p:nvSpPr>
        <p:spPr>
          <a:xfrm>
            <a:off x="533400" y="1641475"/>
            <a:ext cx="8153400" cy="4911725"/>
          </a:xfrm>
        </p:spPr>
        <p:txBody>
          <a:bodyPr>
            <a:noAutofit/>
          </a:bodyPr>
          <a:lstStyle/>
          <a:p>
            <a:pPr eaLnBrk="1" hangingPunct="1">
              <a:lnSpc>
                <a:spcPct val="80000"/>
              </a:lnSpc>
              <a:spcBef>
                <a:spcPts val="200"/>
              </a:spcBef>
              <a:buFont typeface="Wingdings" pitchFamily="2" charset="2"/>
              <a:buChar char="§"/>
              <a:defRPr/>
            </a:pPr>
            <a:r>
              <a:rPr lang="en-US" sz="1800" dirty="0" smtClean="0"/>
              <a:t>MMPI-2-RF Normative (Men &amp; Women)</a:t>
            </a:r>
          </a:p>
          <a:p>
            <a:pPr eaLnBrk="1" hangingPunct="1">
              <a:lnSpc>
                <a:spcPct val="80000"/>
              </a:lnSpc>
              <a:spcBef>
                <a:spcPts val="200"/>
              </a:spcBef>
              <a:buFont typeface="Wingdings" pitchFamily="2" charset="2"/>
              <a:buChar char="§"/>
              <a:defRPr/>
            </a:pPr>
            <a:r>
              <a:rPr lang="en-US" sz="1800" dirty="0" smtClean="0"/>
              <a:t>Outpatient, Community Mental Health Center (Men &amp; Women)</a:t>
            </a:r>
          </a:p>
          <a:p>
            <a:pPr eaLnBrk="1" hangingPunct="1">
              <a:lnSpc>
                <a:spcPct val="80000"/>
              </a:lnSpc>
              <a:spcBef>
                <a:spcPts val="200"/>
              </a:spcBef>
              <a:buFont typeface="Wingdings" pitchFamily="2" charset="2"/>
              <a:buChar char="§"/>
              <a:defRPr/>
            </a:pPr>
            <a:r>
              <a:rPr lang="en-US" sz="1800" dirty="0" smtClean="0"/>
              <a:t>Outpatient, Independent Practice (Men &amp; Women)</a:t>
            </a:r>
          </a:p>
          <a:p>
            <a:pPr eaLnBrk="1" hangingPunct="1">
              <a:lnSpc>
                <a:spcPct val="80000"/>
              </a:lnSpc>
              <a:spcBef>
                <a:spcPts val="200"/>
              </a:spcBef>
              <a:buFont typeface="Wingdings" pitchFamily="2" charset="2"/>
              <a:buChar char="§"/>
              <a:defRPr/>
            </a:pPr>
            <a:r>
              <a:rPr lang="en-US" sz="1800" dirty="0" smtClean="0"/>
              <a:t>Psychiatric Inpatient, Community Hospital (Men &amp; Women)</a:t>
            </a:r>
          </a:p>
          <a:p>
            <a:pPr eaLnBrk="1" hangingPunct="1">
              <a:lnSpc>
                <a:spcPct val="80000"/>
              </a:lnSpc>
              <a:spcBef>
                <a:spcPts val="200"/>
              </a:spcBef>
              <a:buFont typeface="Wingdings" pitchFamily="2" charset="2"/>
              <a:buChar char="§"/>
              <a:defRPr/>
            </a:pPr>
            <a:r>
              <a:rPr lang="en-US" sz="1800" dirty="0" smtClean="0"/>
              <a:t>Psychiatric Inpatient, VA Hospital (Men)</a:t>
            </a:r>
          </a:p>
          <a:p>
            <a:pPr eaLnBrk="1" hangingPunct="1">
              <a:lnSpc>
                <a:spcPct val="80000"/>
              </a:lnSpc>
              <a:spcBef>
                <a:spcPts val="200"/>
              </a:spcBef>
              <a:buFont typeface="Wingdings" pitchFamily="2" charset="2"/>
              <a:buChar char="§"/>
              <a:defRPr/>
            </a:pPr>
            <a:r>
              <a:rPr lang="en-US" sz="1800" dirty="0" smtClean="0"/>
              <a:t>Substance Abuse Treatment, VA (Men)</a:t>
            </a:r>
          </a:p>
          <a:p>
            <a:pPr eaLnBrk="1" hangingPunct="1">
              <a:lnSpc>
                <a:spcPct val="80000"/>
              </a:lnSpc>
              <a:spcBef>
                <a:spcPts val="200"/>
              </a:spcBef>
              <a:buFont typeface="Wingdings" pitchFamily="2" charset="2"/>
              <a:buChar char="§"/>
              <a:defRPr/>
            </a:pPr>
            <a:r>
              <a:rPr lang="en-US" sz="1800" dirty="0" smtClean="0"/>
              <a:t>Bariatric Surgery Candidate (Men &amp; Women)</a:t>
            </a:r>
          </a:p>
          <a:p>
            <a:pPr eaLnBrk="1" hangingPunct="1">
              <a:lnSpc>
                <a:spcPct val="80000"/>
              </a:lnSpc>
              <a:spcBef>
                <a:spcPts val="200"/>
              </a:spcBef>
              <a:buFont typeface="Wingdings" pitchFamily="2" charset="2"/>
              <a:buChar char="§"/>
              <a:defRPr/>
            </a:pPr>
            <a:r>
              <a:rPr lang="en-US" sz="1800" dirty="0" smtClean="0"/>
              <a:t>Spine Surgery/Spinal Cord Stimulator Candidates (Men &amp; Women)</a:t>
            </a:r>
          </a:p>
          <a:p>
            <a:pPr eaLnBrk="1" hangingPunct="1">
              <a:lnSpc>
                <a:spcPct val="80000"/>
              </a:lnSpc>
              <a:spcBef>
                <a:spcPts val="200"/>
              </a:spcBef>
              <a:buFont typeface="Wingdings" pitchFamily="2" charset="2"/>
              <a:buChar char="§"/>
              <a:defRPr/>
            </a:pPr>
            <a:r>
              <a:rPr lang="en-US" sz="1800" dirty="0" smtClean="0"/>
              <a:t>Chronic Pain (Men &amp; Women)</a:t>
            </a:r>
          </a:p>
          <a:p>
            <a:pPr eaLnBrk="1" hangingPunct="1">
              <a:lnSpc>
                <a:spcPct val="80000"/>
              </a:lnSpc>
              <a:spcBef>
                <a:spcPts val="200"/>
              </a:spcBef>
              <a:buFont typeface="Wingdings" pitchFamily="2" charset="2"/>
              <a:buChar char="§"/>
              <a:defRPr/>
            </a:pPr>
            <a:r>
              <a:rPr lang="en-US" sz="1800" dirty="0" smtClean="0"/>
              <a:t>College Counseling Clinic (Men &amp; Women)</a:t>
            </a:r>
          </a:p>
          <a:p>
            <a:pPr eaLnBrk="1" hangingPunct="1">
              <a:lnSpc>
                <a:spcPct val="80000"/>
              </a:lnSpc>
              <a:spcBef>
                <a:spcPts val="200"/>
              </a:spcBef>
              <a:buFont typeface="Wingdings" pitchFamily="2" charset="2"/>
              <a:buChar char="§"/>
              <a:defRPr/>
            </a:pPr>
            <a:r>
              <a:rPr lang="en-US" sz="1800" dirty="0" smtClean="0"/>
              <a:t>College Student (Men &amp; Women)</a:t>
            </a:r>
          </a:p>
          <a:p>
            <a:pPr eaLnBrk="1" hangingPunct="1">
              <a:lnSpc>
                <a:spcPct val="80000"/>
              </a:lnSpc>
              <a:spcBef>
                <a:spcPts val="200"/>
              </a:spcBef>
              <a:buFont typeface="Wingdings" pitchFamily="2" charset="2"/>
              <a:buChar char="§"/>
              <a:defRPr/>
            </a:pPr>
            <a:r>
              <a:rPr lang="en-US" sz="1800" dirty="0" smtClean="0"/>
              <a:t>Forensic, Disability Claimant (Men &amp; Women)</a:t>
            </a:r>
          </a:p>
          <a:p>
            <a:pPr eaLnBrk="1" hangingPunct="1">
              <a:lnSpc>
                <a:spcPct val="80000"/>
              </a:lnSpc>
              <a:spcBef>
                <a:spcPts val="200"/>
              </a:spcBef>
              <a:buFont typeface="Wingdings" pitchFamily="2" charset="2"/>
              <a:buChar char="§"/>
              <a:defRPr/>
            </a:pPr>
            <a:r>
              <a:rPr lang="en-US" sz="1800" dirty="0" smtClean="0"/>
              <a:t>Forensic, Independent Neuropsychological Examination (Men &amp; Women)</a:t>
            </a:r>
          </a:p>
          <a:p>
            <a:pPr eaLnBrk="1" hangingPunct="1">
              <a:lnSpc>
                <a:spcPct val="80000"/>
              </a:lnSpc>
              <a:spcBef>
                <a:spcPts val="200"/>
              </a:spcBef>
              <a:buFont typeface="Wingdings" pitchFamily="2" charset="2"/>
              <a:buChar char="§"/>
              <a:defRPr/>
            </a:pPr>
            <a:r>
              <a:rPr lang="en-US" sz="1800" dirty="0" smtClean="0"/>
              <a:t>Forensic, Pre-trial Criminal (Men &amp; Women)</a:t>
            </a:r>
          </a:p>
          <a:p>
            <a:pPr eaLnBrk="1" hangingPunct="1">
              <a:lnSpc>
                <a:spcPct val="80000"/>
              </a:lnSpc>
              <a:spcBef>
                <a:spcPts val="200"/>
              </a:spcBef>
              <a:buFont typeface="Wingdings" pitchFamily="2" charset="2"/>
              <a:buChar char="§"/>
              <a:defRPr/>
            </a:pPr>
            <a:r>
              <a:rPr lang="en-US" sz="1800" dirty="0" smtClean="0"/>
              <a:t>Forensic, Child Custody (Men &amp; Women)</a:t>
            </a:r>
          </a:p>
          <a:p>
            <a:pPr eaLnBrk="1" hangingPunct="1">
              <a:lnSpc>
                <a:spcPct val="80000"/>
              </a:lnSpc>
              <a:spcBef>
                <a:spcPts val="200"/>
              </a:spcBef>
              <a:buFont typeface="Wingdings" pitchFamily="2" charset="2"/>
              <a:buChar char="§"/>
              <a:defRPr/>
            </a:pPr>
            <a:r>
              <a:rPr lang="en-US" sz="1800" dirty="0" smtClean="0"/>
              <a:t>Forensic, Parental Fitness Evaluees (Men &amp; Women)</a:t>
            </a:r>
          </a:p>
          <a:p>
            <a:pPr eaLnBrk="1" hangingPunct="1">
              <a:lnSpc>
                <a:spcPct val="80000"/>
              </a:lnSpc>
              <a:spcBef>
                <a:spcPts val="200"/>
              </a:spcBef>
              <a:buFont typeface="Wingdings" pitchFamily="2" charset="2"/>
              <a:buChar char="§"/>
              <a:defRPr/>
            </a:pPr>
            <a:r>
              <a:rPr lang="en-US" sz="1800" dirty="0" smtClean="0"/>
              <a:t>Prison Inmate (Men &amp; Women)</a:t>
            </a:r>
          </a:p>
          <a:p>
            <a:pPr eaLnBrk="1" hangingPunct="1">
              <a:lnSpc>
                <a:spcPct val="80000"/>
              </a:lnSpc>
              <a:spcBef>
                <a:spcPts val="200"/>
              </a:spcBef>
              <a:buFont typeface="Wingdings" pitchFamily="2" charset="2"/>
              <a:buChar char="§"/>
              <a:defRPr/>
            </a:pPr>
            <a:r>
              <a:rPr lang="en-US" sz="1800" dirty="0" smtClean="0"/>
              <a:t>Personnel Screening, Law Enforcement (Men, Women &amp; Combined)</a:t>
            </a:r>
          </a:p>
          <a:p>
            <a:pPr eaLnBrk="1" hangingPunct="1">
              <a:lnSpc>
                <a:spcPct val="80000"/>
              </a:lnSpc>
              <a:spcBef>
                <a:spcPts val="200"/>
              </a:spcBef>
              <a:buFont typeface="Wingdings" pitchFamily="2" charset="2"/>
              <a:buChar char="§"/>
              <a:defRPr/>
            </a:pPr>
            <a:r>
              <a:rPr lang="en-US" sz="1800" dirty="0" smtClean="0"/>
              <a:t>Personnel Screening, Corrections Officer (Men, Women &amp; Combined)</a:t>
            </a:r>
          </a:p>
          <a:p>
            <a:pPr eaLnBrk="1" hangingPunct="1">
              <a:lnSpc>
                <a:spcPct val="80000"/>
              </a:lnSpc>
              <a:spcBef>
                <a:spcPts val="200"/>
              </a:spcBef>
              <a:buFont typeface="Wingdings" pitchFamily="2" charset="2"/>
              <a:buChar char="§"/>
              <a:defRPr/>
            </a:pPr>
            <a:r>
              <a:rPr lang="en-US" sz="1800" dirty="0" smtClean="0"/>
              <a:t>Personnel Screening, Clergy Candidates (Men, Women, &amp; Combined)</a:t>
            </a:r>
          </a:p>
        </p:txBody>
      </p:sp>
    </p:spTree>
    <p:custDataLst>
      <p:tags r:id="rId1"/>
    </p:custDataLst>
    <p:extLst>
      <p:ext uri="{BB962C8B-B14F-4D97-AF65-F5344CB8AC3E}">
        <p14:creationId xmlns:p14="http://schemas.microsoft.com/office/powerpoint/2010/main" val="30655498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rotWithShape="1">
          <a:blip r:embed="rId3" cstate="print"/>
          <a:srcRect t="935"/>
          <a:stretch/>
        </p:blipFill>
        <p:spPr bwMode="auto">
          <a:xfrm>
            <a:off x="304800" y="588818"/>
            <a:ext cx="7744883" cy="586982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0842600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239000" cy="990600"/>
          </a:xfrm>
        </p:spPr>
        <p:txBody>
          <a:bodyPr>
            <a:normAutofit fontScale="90000"/>
          </a:bodyPr>
          <a:lstStyle/>
          <a:p>
            <a:r>
              <a:rPr lang="en-US" sz="4000" dirty="0" smtClean="0"/>
              <a:t>Administering and Scoring the </a:t>
            </a:r>
            <a:br>
              <a:rPr lang="en-US" sz="4000" dirty="0" smtClean="0"/>
            </a:br>
            <a:r>
              <a:rPr lang="en-US" sz="4000" dirty="0" smtClean="0"/>
              <a:t>MMPI-2-RF</a:t>
            </a:r>
            <a:endParaRPr lang="en-US" sz="4000" dirty="0"/>
          </a:p>
        </p:txBody>
      </p:sp>
      <p:sp>
        <p:nvSpPr>
          <p:cNvPr id="3" name="Content Placeholder 2"/>
          <p:cNvSpPr>
            <a:spLocks noGrp="1"/>
          </p:cNvSpPr>
          <p:nvPr>
            <p:ph idx="1"/>
          </p:nvPr>
        </p:nvSpPr>
        <p:spPr>
          <a:xfrm>
            <a:off x="612648" y="1600200"/>
            <a:ext cx="8153400" cy="4953000"/>
          </a:xfrm>
        </p:spPr>
        <p:txBody>
          <a:bodyPr>
            <a:normAutofit/>
          </a:bodyPr>
          <a:lstStyle/>
          <a:p>
            <a:r>
              <a:rPr lang="en-US" sz="3200" dirty="0" smtClean="0"/>
              <a:t>Scoring:</a:t>
            </a:r>
          </a:p>
          <a:p>
            <a:pPr lvl="1"/>
            <a:r>
              <a:rPr lang="en-US" sz="2800" dirty="0" smtClean="0"/>
              <a:t>Standard Scoring Modalities:</a:t>
            </a:r>
          </a:p>
          <a:p>
            <a:pPr lvl="2"/>
            <a:r>
              <a:rPr lang="en-US" sz="2400" dirty="0" smtClean="0"/>
              <a:t>Hand scoring</a:t>
            </a:r>
          </a:p>
          <a:p>
            <a:pPr lvl="2"/>
            <a:r>
              <a:rPr lang="en-US" sz="2400" dirty="0" smtClean="0"/>
              <a:t>Computer</a:t>
            </a:r>
          </a:p>
          <a:p>
            <a:pPr lvl="3"/>
            <a:r>
              <a:rPr lang="en-US" sz="2200" dirty="0" smtClean="0"/>
              <a:t>Score Report</a:t>
            </a:r>
          </a:p>
        </p:txBody>
      </p:sp>
    </p:spTree>
    <p:extLst>
      <p:ext uri="{BB962C8B-B14F-4D97-AF65-F5344CB8AC3E}">
        <p14:creationId xmlns:p14="http://schemas.microsoft.com/office/powerpoint/2010/main" val="3970486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399" y="533400"/>
            <a:ext cx="4646287"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7115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914400"/>
            <a:ext cx="7105650" cy="717550"/>
          </a:xfrm>
        </p:spPr>
        <p:txBody>
          <a:bodyPr/>
          <a:lstStyle/>
          <a:p>
            <a:pPr eaLnBrk="1" hangingPunct="1"/>
            <a:r>
              <a:rPr lang="en-US" sz="4400" dirty="0" smtClean="0"/>
              <a:t>MMPI Background</a:t>
            </a:r>
          </a:p>
        </p:txBody>
      </p:sp>
      <p:sp>
        <p:nvSpPr>
          <p:cNvPr id="14339" name="Rectangle 3"/>
          <p:cNvSpPr>
            <a:spLocks noGrp="1" noChangeArrowheads="1"/>
          </p:cNvSpPr>
          <p:nvPr>
            <p:ph idx="1"/>
          </p:nvPr>
        </p:nvSpPr>
        <p:spPr>
          <a:xfrm>
            <a:off x="457200" y="2006600"/>
            <a:ext cx="7105650" cy="3784600"/>
          </a:xfrm>
        </p:spPr>
        <p:txBody>
          <a:bodyPr/>
          <a:lstStyle/>
          <a:p>
            <a:pPr eaLnBrk="1" hangingPunct="1">
              <a:buFont typeface="Wingdings" pitchFamily="2" charset="2"/>
              <a:buNone/>
            </a:pPr>
            <a:r>
              <a:rPr lang="en-US" dirty="0" smtClean="0"/>
              <a:t>Hathaway (1972)</a:t>
            </a:r>
          </a:p>
          <a:p>
            <a:pPr lvl="1" eaLnBrk="1" hangingPunct="1">
              <a:buFont typeface="Wingdings" pitchFamily="2" charset="2"/>
              <a:buNone/>
            </a:pPr>
            <a:r>
              <a:rPr lang="en-US" dirty="0" smtClean="0"/>
              <a:t>	</a:t>
            </a:r>
            <a:r>
              <a:rPr lang="en-US" sz="2800" dirty="0" smtClean="0"/>
              <a:t>If another twelve years were to go by without our having gone on to a better instrument or procedure for the practical needs [it fulfills,] I fear that the MMPI, like some other tests, might have changed from a hopeful innovation to an aged obstacle.</a:t>
            </a:r>
          </a:p>
          <a:p>
            <a:pPr eaLnBrk="1" hangingPunct="1">
              <a:buFont typeface="Wingdings" pitchFamily="2" charset="2"/>
              <a:buNone/>
            </a:pPr>
            <a:endParaRPr lang="en-US" dirty="0" smtClean="0"/>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533400"/>
            <a:ext cx="4646511"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1760131"/>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81000"/>
            <a:ext cx="4756745"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076908"/>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47756"/>
            <a:ext cx="4725491" cy="610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594418"/>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501985"/>
            <a:ext cx="4735742" cy="612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493425"/>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57200"/>
            <a:ext cx="472861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4943090"/>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29829"/>
            <a:ext cx="4662874" cy="612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819412"/>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40058"/>
            <a:ext cx="4681479" cy="5989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971800" y="2133600"/>
            <a:ext cx="3581400" cy="381000"/>
          </a:xfrm>
          <a:prstGeom prst="rect">
            <a:avLst/>
          </a:prstGeom>
          <a:solidFill>
            <a:srgbClr val="FFFFFF"/>
          </a:solidFill>
          <a:ln w="571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971800" y="3657600"/>
            <a:ext cx="3581400" cy="381000"/>
          </a:xfrm>
          <a:prstGeom prst="rect">
            <a:avLst/>
          </a:prstGeom>
          <a:solidFill>
            <a:srgbClr val="FFFFFF"/>
          </a:solidFill>
          <a:ln w="571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048000" y="4267200"/>
            <a:ext cx="3581400" cy="6096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048000" y="5105400"/>
            <a:ext cx="3581400" cy="6858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Items Not Show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3581400"/>
            <a:ext cx="2214563" cy="1143000"/>
          </a:xfrm>
          <a:prstGeom prst="rect">
            <a:avLst/>
          </a:prstGeom>
        </p:spPr>
      </p:pic>
    </p:spTree>
    <p:extLst>
      <p:ext uri="{BB962C8B-B14F-4D97-AF65-F5344CB8AC3E}">
        <p14:creationId xmlns:p14="http://schemas.microsoft.com/office/powerpoint/2010/main" val="3934490662"/>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152400" y="762001"/>
            <a:ext cx="7766282" cy="5562600"/>
          </a:xfrm>
          <a:prstGeom prst="rect">
            <a:avLst/>
          </a:prstGeom>
          <a:noFill/>
          <a:ln w="9525">
            <a:noFill/>
            <a:miter lim="800000"/>
            <a:headEnd/>
            <a:tailEnd/>
          </a:ln>
        </p:spPr>
      </p:pic>
    </p:spTree>
    <p:extLst>
      <p:ext uri="{BB962C8B-B14F-4D97-AF65-F5344CB8AC3E}">
        <p14:creationId xmlns:p14="http://schemas.microsoft.com/office/powerpoint/2010/main" val="1716657604"/>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2098057" y="381000"/>
            <a:ext cx="4660218" cy="6172200"/>
          </a:xfrm>
          <a:prstGeom prst="rect">
            <a:avLst/>
          </a:prstGeom>
          <a:noFill/>
          <a:ln w="9525">
            <a:noFill/>
            <a:miter lim="800000"/>
            <a:headEnd/>
            <a:tailEnd/>
          </a:ln>
        </p:spPr>
      </p:pic>
    </p:spTree>
    <p:extLst>
      <p:ext uri="{BB962C8B-B14F-4D97-AF65-F5344CB8AC3E}">
        <p14:creationId xmlns:p14="http://schemas.microsoft.com/office/powerpoint/2010/main" val="1989760419"/>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2438400" y="704850"/>
            <a:ext cx="4356340" cy="5772150"/>
          </a:xfrm>
          <a:prstGeom prst="rect">
            <a:avLst/>
          </a:prstGeom>
          <a:noFill/>
          <a:ln w="9525">
            <a:noFill/>
            <a:miter lim="800000"/>
            <a:headEnd/>
            <a:tailEnd/>
          </a:ln>
        </p:spPr>
      </p:pic>
    </p:spTree>
    <p:extLst>
      <p:ext uri="{BB962C8B-B14F-4D97-AF65-F5344CB8AC3E}">
        <p14:creationId xmlns:p14="http://schemas.microsoft.com/office/powerpoint/2010/main" val="179949231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90550" y="960437"/>
            <a:ext cx="7105650" cy="717550"/>
          </a:xfrm>
        </p:spPr>
        <p:txBody>
          <a:bodyPr/>
          <a:lstStyle/>
          <a:p>
            <a:pPr eaLnBrk="1" hangingPunct="1"/>
            <a:r>
              <a:rPr lang="en-US" sz="4400" dirty="0" smtClean="0"/>
              <a:t>MMPI Background</a:t>
            </a:r>
          </a:p>
        </p:txBody>
      </p:sp>
      <p:sp>
        <p:nvSpPr>
          <p:cNvPr id="1514499" name="Rectangle 3"/>
          <p:cNvSpPr>
            <a:spLocks noGrp="1" noChangeArrowheads="1"/>
          </p:cNvSpPr>
          <p:nvPr>
            <p:ph idx="1"/>
          </p:nvPr>
        </p:nvSpPr>
        <p:spPr>
          <a:xfrm>
            <a:off x="590550" y="2082800"/>
            <a:ext cx="7105650" cy="3784600"/>
          </a:xfrm>
        </p:spPr>
        <p:txBody>
          <a:bodyPr>
            <a:normAutofit fontScale="92500" lnSpcReduction="10000"/>
          </a:bodyPr>
          <a:lstStyle/>
          <a:p>
            <a:pPr eaLnBrk="1" hangingPunct="1">
              <a:lnSpc>
                <a:spcPct val="90000"/>
              </a:lnSpc>
            </a:pPr>
            <a:r>
              <a:rPr lang="en-US" dirty="0" smtClean="0"/>
              <a:t>Appraisals and Thoughts about Revision:</a:t>
            </a:r>
          </a:p>
          <a:p>
            <a:pPr lvl="1">
              <a:lnSpc>
                <a:spcPct val="90000"/>
              </a:lnSpc>
            </a:pPr>
            <a:r>
              <a:rPr lang="en-US" dirty="0" smtClean="0"/>
              <a:t>In 1970, </a:t>
            </a:r>
            <a:r>
              <a:rPr lang="en-US" i="1" dirty="0" smtClean="0"/>
              <a:t>Fifth Annual MMPI Research Symposium</a:t>
            </a:r>
            <a:r>
              <a:rPr lang="en-US" dirty="0" smtClean="0"/>
              <a:t>, convened in honor of Hathaway, devoted to discussion of whether and, if so, how to revised the MMPI</a:t>
            </a:r>
          </a:p>
          <a:p>
            <a:pPr lvl="2">
              <a:lnSpc>
                <a:spcPct val="90000"/>
              </a:lnSpc>
            </a:pPr>
            <a:r>
              <a:rPr lang="en-US" dirty="0" smtClean="0"/>
              <a:t>Produces book: </a:t>
            </a:r>
            <a:r>
              <a:rPr lang="en-US" i="1" dirty="0" smtClean="0"/>
              <a:t>Objective Personality Assessment: Changing Perspectives </a:t>
            </a:r>
            <a:r>
              <a:rPr lang="en-US" dirty="0" smtClean="0"/>
              <a:t>(Butcher, 1972)</a:t>
            </a:r>
            <a:endParaRPr lang="en-US" i="1" dirty="0" smtClean="0"/>
          </a:p>
          <a:p>
            <a:pPr lvl="2">
              <a:lnSpc>
                <a:spcPct val="90000"/>
              </a:lnSpc>
            </a:pPr>
            <a:r>
              <a:rPr lang="en-US" dirty="0" smtClean="0"/>
              <a:t>Includes chapters by conference attendees </a:t>
            </a:r>
          </a:p>
          <a:p>
            <a:pPr lvl="2">
              <a:lnSpc>
                <a:spcPct val="90000"/>
              </a:lnSpc>
            </a:pPr>
            <a:r>
              <a:rPr lang="en-US" dirty="0" smtClean="0"/>
              <a:t>Jackson (1971) also weighs in</a:t>
            </a:r>
          </a:p>
          <a:p>
            <a:pPr lvl="2">
              <a:lnSpc>
                <a:spcPct val="90000"/>
              </a:lnSpc>
            </a:pPr>
            <a:r>
              <a:rPr lang="en-US" dirty="0" err="1" smtClean="0"/>
              <a:t>Meehl</a:t>
            </a:r>
            <a:r>
              <a:rPr lang="en-US" dirty="0" smtClean="0"/>
              <a:t> responds in final chapter (his last word on the MMPI)</a:t>
            </a:r>
          </a:p>
          <a:p>
            <a:pPr lvl="1">
              <a:lnSpc>
                <a:spcPct val="90000"/>
              </a:lnSpc>
            </a:pPr>
            <a:endParaRPr lang="en-US" dirty="0" smtClean="0"/>
          </a:p>
          <a:p>
            <a:pPr eaLnBrk="1" hangingPunct="1">
              <a:lnSpc>
                <a:spcPct val="90000"/>
              </a:lnSpc>
            </a:pPr>
            <a:endParaRPr lang="en-US" dirty="0" smtClean="0"/>
          </a:p>
        </p:txBody>
      </p:sp>
    </p:spTree>
    <p:extLst>
      <p:ext uri="{BB962C8B-B14F-4D97-AF65-F5344CB8AC3E}">
        <p14:creationId xmlns:p14="http://schemas.microsoft.com/office/powerpoint/2010/main" val="9371702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44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44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44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144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uiExpand="1"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199" y="486441"/>
            <a:ext cx="4692047" cy="599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743200" y="2133600"/>
            <a:ext cx="3581400" cy="9906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Items Not Show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286000"/>
            <a:ext cx="2214563" cy="1143000"/>
          </a:xfrm>
          <a:prstGeom prst="rect">
            <a:avLst/>
          </a:prstGeom>
        </p:spPr>
      </p:pic>
      <p:sp>
        <p:nvSpPr>
          <p:cNvPr id="7" name="Rectangle 6"/>
          <p:cNvSpPr/>
          <p:nvPr/>
        </p:nvSpPr>
        <p:spPr>
          <a:xfrm>
            <a:off x="2743200" y="3429000"/>
            <a:ext cx="3581400" cy="5334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046636"/>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315200" cy="990600"/>
          </a:xfrm>
        </p:spPr>
        <p:txBody>
          <a:bodyPr>
            <a:normAutofit fontScale="90000"/>
          </a:bodyPr>
          <a:lstStyle/>
          <a:p>
            <a:r>
              <a:rPr lang="en-US" sz="4000" dirty="0" smtClean="0"/>
              <a:t>Administering and Scoring the </a:t>
            </a:r>
            <a:br>
              <a:rPr lang="en-US" sz="4000" dirty="0" smtClean="0"/>
            </a:br>
            <a:r>
              <a:rPr lang="en-US" sz="4000" dirty="0" smtClean="0"/>
              <a:t>MMPI-2-RF</a:t>
            </a:r>
            <a:endParaRPr lang="en-US" sz="4000" dirty="0"/>
          </a:p>
        </p:txBody>
      </p:sp>
      <p:sp>
        <p:nvSpPr>
          <p:cNvPr id="3" name="Content Placeholder 2"/>
          <p:cNvSpPr>
            <a:spLocks noGrp="1"/>
          </p:cNvSpPr>
          <p:nvPr>
            <p:ph idx="1"/>
          </p:nvPr>
        </p:nvSpPr>
        <p:spPr>
          <a:xfrm>
            <a:off x="612648" y="1676400"/>
            <a:ext cx="7159752" cy="4953000"/>
          </a:xfrm>
        </p:spPr>
        <p:txBody>
          <a:bodyPr>
            <a:normAutofit/>
          </a:bodyPr>
          <a:lstStyle/>
          <a:p>
            <a:r>
              <a:rPr lang="en-US" sz="3200" dirty="0" smtClean="0"/>
              <a:t>Scoring:</a:t>
            </a:r>
          </a:p>
          <a:p>
            <a:pPr lvl="1"/>
            <a:r>
              <a:rPr lang="en-US" sz="2800" dirty="0" smtClean="0"/>
              <a:t>Standard Scoring Modalities:</a:t>
            </a:r>
          </a:p>
          <a:p>
            <a:pPr lvl="2"/>
            <a:r>
              <a:rPr lang="en-US" sz="2400" dirty="0" smtClean="0"/>
              <a:t>Hand scoring</a:t>
            </a:r>
          </a:p>
          <a:p>
            <a:pPr lvl="2"/>
            <a:r>
              <a:rPr lang="en-US" sz="2400" dirty="0" smtClean="0"/>
              <a:t>Computer</a:t>
            </a:r>
          </a:p>
          <a:p>
            <a:pPr lvl="3"/>
            <a:r>
              <a:rPr lang="en-US" sz="2200" dirty="0" smtClean="0"/>
              <a:t>Score Report</a:t>
            </a:r>
          </a:p>
          <a:p>
            <a:pPr lvl="4"/>
            <a:r>
              <a:rPr lang="en-US" sz="2200" dirty="0" smtClean="0"/>
              <a:t>Comparison Groups (Standard and Custom)</a:t>
            </a:r>
          </a:p>
        </p:txBody>
      </p:sp>
    </p:spTree>
    <p:custDataLst>
      <p:tags r:id="rId1"/>
    </p:custDataLst>
    <p:extLst>
      <p:ext uri="{BB962C8B-B14F-4D97-AF65-F5344CB8AC3E}">
        <p14:creationId xmlns:p14="http://schemas.microsoft.com/office/powerpoint/2010/main" val="2146589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569824"/>
            <a:ext cx="4796064" cy="590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71574"/>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544348"/>
            <a:ext cx="4982860" cy="593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0639515"/>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362653"/>
            <a:ext cx="5138964" cy="611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581491"/>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438502"/>
            <a:ext cx="5144226" cy="6114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935388"/>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848"/>
          <a:stretch/>
        </p:blipFill>
        <p:spPr bwMode="auto">
          <a:xfrm>
            <a:off x="1981200" y="399430"/>
            <a:ext cx="4946073" cy="607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217012"/>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719"/>
          <a:stretch/>
        </p:blipFill>
        <p:spPr bwMode="auto">
          <a:xfrm>
            <a:off x="1981200" y="452035"/>
            <a:ext cx="4842164" cy="596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1516349"/>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0"/>
            <a:ext cx="8153400" cy="990600"/>
          </a:xfrm>
        </p:spPr>
        <p:txBody>
          <a:bodyPr/>
          <a:lstStyle/>
          <a:p>
            <a:r>
              <a:rPr lang="en-US" dirty="0" smtClean="0">
                <a:solidFill>
                  <a:schemeClr val="tx1"/>
                </a:solidFill>
              </a:rPr>
              <a:t>Comparison Group Generator</a:t>
            </a:r>
            <a:endParaRPr lang="en-US" dirty="0">
              <a:solidFill>
                <a:schemeClr val="tx1"/>
              </a:solidFill>
            </a:endParaRPr>
          </a:p>
        </p:txBody>
      </p:sp>
    </p:spTree>
    <p:custDataLst>
      <p:tags r:id="rId1"/>
    </p:custDataLst>
    <p:extLst>
      <p:ext uri="{BB962C8B-B14F-4D97-AF65-F5344CB8AC3E}">
        <p14:creationId xmlns:p14="http://schemas.microsoft.com/office/powerpoint/2010/main" val="21318143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2" cstate="print"/>
          <a:srcRect l="59512"/>
          <a:stretch/>
        </p:blipFill>
        <p:spPr bwMode="auto">
          <a:xfrm>
            <a:off x="522260" y="533400"/>
            <a:ext cx="7250140" cy="6043613"/>
          </a:xfrm>
          <a:prstGeom prst="rect">
            <a:avLst/>
          </a:prstGeom>
          <a:noFill/>
          <a:ln w="9525">
            <a:noFill/>
            <a:miter lim="800000"/>
            <a:headEnd/>
            <a:tailEnd/>
          </a:ln>
        </p:spPr>
      </p:pic>
    </p:spTree>
    <p:extLst>
      <p:ext uri="{BB962C8B-B14F-4D97-AF65-F5344CB8AC3E}">
        <p14:creationId xmlns:p14="http://schemas.microsoft.com/office/powerpoint/2010/main" val="13709619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42950" y="1066800"/>
            <a:ext cx="7105650" cy="717550"/>
          </a:xfrm>
        </p:spPr>
        <p:txBody>
          <a:bodyPr>
            <a:normAutofit/>
          </a:bodyPr>
          <a:lstStyle/>
          <a:p>
            <a:pPr eaLnBrk="1" hangingPunct="1"/>
            <a:r>
              <a:rPr lang="en-US" sz="4000" dirty="0" smtClean="0"/>
              <a:t>Jackson (1971, p. 232)</a:t>
            </a:r>
          </a:p>
        </p:txBody>
      </p:sp>
      <p:pic>
        <p:nvPicPr>
          <p:cNvPr id="1026" name="Picture 2"/>
          <p:cNvPicPr>
            <a:picLocks noChangeAspect="1" noChangeArrowheads="1"/>
          </p:cNvPicPr>
          <p:nvPr/>
        </p:nvPicPr>
        <p:blipFill rotWithShape="1">
          <a:blip r:embed="rId3" cstate="print"/>
          <a:srcRect t="7018"/>
          <a:stretch/>
        </p:blipFill>
        <p:spPr bwMode="auto">
          <a:xfrm>
            <a:off x="590550" y="2108200"/>
            <a:ext cx="7090307" cy="2692400"/>
          </a:xfrm>
          <a:prstGeom prst="rect">
            <a:avLst/>
          </a:prstGeom>
          <a:noFill/>
          <a:ln w="9525">
            <a:noFill/>
            <a:miter lim="800000"/>
            <a:headEnd/>
            <a:tailEnd/>
          </a:ln>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228600" y="655798"/>
            <a:ext cx="7701783" cy="5516402"/>
          </a:xfrm>
          <a:prstGeom prst="rect">
            <a:avLst/>
          </a:prstGeom>
          <a:noFill/>
          <a:ln w="9525">
            <a:noFill/>
            <a:miter lim="800000"/>
            <a:headEnd/>
            <a:tailEnd/>
          </a:ln>
        </p:spPr>
      </p:pic>
    </p:spTree>
    <p:extLst>
      <p:ext uri="{BB962C8B-B14F-4D97-AF65-F5344CB8AC3E}">
        <p14:creationId xmlns:p14="http://schemas.microsoft.com/office/powerpoint/2010/main" val="683097282"/>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2209800" y="762000"/>
            <a:ext cx="4953000" cy="4953000"/>
          </a:xfrm>
          <a:prstGeom prst="rect">
            <a:avLst/>
          </a:prstGeom>
          <a:noFill/>
          <a:ln w="9525">
            <a:noFill/>
            <a:miter lim="800000"/>
            <a:headEnd/>
            <a:tailEnd/>
          </a:ln>
        </p:spPr>
      </p:pic>
    </p:spTree>
    <p:extLst>
      <p:ext uri="{BB962C8B-B14F-4D97-AF65-F5344CB8AC3E}">
        <p14:creationId xmlns:p14="http://schemas.microsoft.com/office/powerpoint/2010/main" val="4018565222"/>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2209800" y="762000"/>
            <a:ext cx="4953000" cy="4953000"/>
          </a:xfrm>
          <a:prstGeom prst="rect">
            <a:avLst/>
          </a:prstGeom>
          <a:noFill/>
          <a:ln w="9525">
            <a:noFill/>
            <a:miter lim="800000"/>
            <a:headEnd/>
            <a:tailEnd/>
          </a:ln>
        </p:spPr>
      </p:pic>
    </p:spTree>
    <p:extLst>
      <p:ext uri="{BB962C8B-B14F-4D97-AF65-F5344CB8AC3E}">
        <p14:creationId xmlns:p14="http://schemas.microsoft.com/office/powerpoint/2010/main" val="2237875383"/>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2209800" y="762000"/>
            <a:ext cx="4953000" cy="4953000"/>
          </a:xfrm>
          <a:prstGeom prst="rect">
            <a:avLst/>
          </a:prstGeom>
          <a:noFill/>
          <a:ln w="9525">
            <a:noFill/>
            <a:miter lim="800000"/>
            <a:headEnd/>
            <a:tailEnd/>
          </a:ln>
        </p:spPr>
      </p:pic>
    </p:spTree>
    <p:extLst>
      <p:ext uri="{BB962C8B-B14F-4D97-AF65-F5344CB8AC3E}">
        <p14:creationId xmlns:p14="http://schemas.microsoft.com/office/powerpoint/2010/main" val="719281173"/>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2209800" y="762000"/>
            <a:ext cx="4953000" cy="4953000"/>
          </a:xfrm>
          <a:prstGeom prst="rect">
            <a:avLst/>
          </a:prstGeom>
          <a:noFill/>
          <a:ln w="9525">
            <a:noFill/>
            <a:miter lim="800000"/>
            <a:headEnd/>
            <a:tailEnd/>
          </a:ln>
        </p:spPr>
      </p:pic>
    </p:spTree>
    <p:extLst>
      <p:ext uri="{BB962C8B-B14F-4D97-AF65-F5344CB8AC3E}">
        <p14:creationId xmlns:p14="http://schemas.microsoft.com/office/powerpoint/2010/main" val="3342700742"/>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76200" y="685800"/>
            <a:ext cx="7924800" cy="5449321"/>
          </a:xfrm>
          <a:prstGeom prst="rect">
            <a:avLst/>
          </a:prstGeom>
          <a:noFill/>
          <a:ln w="9525">
            <a:noFill/>
            <a:miter lim="800000"/>
            <a:headEnd/>
            <a:tailEnd/>
          </a:ln>
        </p:spPr>
      </p:pic>
    </p:spTree>
    <p:extLst>
      <p:ext uri="{BB962C8B-B14F-4D97-AF65-F5344CB8AC3E}">
        <p14:creationId xmlns:p14="http://schemas.microsoft.com/office/powerpoint/2010/main" val="1882533751"/>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152401" y="685801"/>
            <a:ext cx="7848599" cy="5396924"/>
          </a:xfrm>
          <a:prstGeom prst="rect">
            <a:avLst/>
          </a:prstGeom>
          <a:noFill/>
          <a:ln w="9525">
            <a:noFill/>
            <a:miter lim="800000"/>
            <a:headEnd/>
            <a:tailEnd/>
          </a:ln>
        </p:spPr>
      </p:pic>
    </p:spTree>
    <p:extLst>
      <p:ext uri="{BB962C8B-B14F-4D97-AF65-F5344CB8AC3E}">
        <p14:creationId xmlns:p14="http://schemas.microsoft.com/office/powerpoint/2010/main" val="2249240747"/>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1066800" y="1981200"/>
            <a:ext cx="6436514" cy="2089150"/>
          </a:xfrm>
          <a:prstGeom prst="rect">
            <a:avLst/>
          </a:prstGeom>
          <a:noFill/>
          <a:ln w="9525">
            <a:noFill/>
            <a:miter lim="800000"/>
            <a:headEnd/>
            <a:tailEnd/>
          </a:ln>
        </p:spPr>
      </p:pic>
    </p:spTree>
    <p:extLst>
      <p:ext uri="{BB962C8B-B14F-4D97-AF65-F5344CB8AC3E}">
        <p14:creationId xmlns:p14="http://schemas.microsoft.com/office/powerpoint/2010/main" val="1924308280"/>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229772" y="914400"/>
            <a:ext cx="7596554" cy="3429000"/>
          </a:xfrm>
          <a:prstGeom prst="rect">
            <a:avLst/>
          </a:prstGeom>
          <a:noFill/>
          <a:ln w="9525">
            <a:noFill/>
            <a:miter lim="800000"/>
            <a:headEnd/>
            <a:tailEnd/>
          </a:ln>
        </p:spPr>
      </p:pic>
    </p:spTree>
    <p:extLst>
      <p:ext uri="{BB962C8B-B14F-4D97-AF65-F5344CB8AC3E}">
        <p14:creationId xmlns:p14="http://schemas.microsoft.com/office/powerpoint/2010/main" val="483584078"/>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76200" y="1066800"/>
            <a:ext cx="7934179" cy="3581400"/>
          </a:xfrm>
          <a:prstGeom prst="rect">
            <a:avLst/>
          </a:prstGeom>
          <a:noFill/>
          <a:ln w="9525">
            <a:noFill/>
            <a:miter lim="800000"/>
            <a:headEnd/>
            <a:tailEnd/>
          </a:ln>
        </p:spPr>
      </p:pic>
    </p:spTree>
    <p:extLst>
      <p:ext uri="{BB962C8B-B14F-4D97-AF65-F5344CB8AC3E}">
        <p14:creationId xmlns:p14="http://schemas.microsoft.com/office/powerpoint/2010/main" val="40273785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14350" y="1066800"/>
            <a:ext cx="7105650" cy="717550"/>
          </a:xfrm>
        </p:spPr>
        <p:txBody>
          <a:bodyPr>
            <a:normAutofit/>
          </a:bodyPr>
          <a:lstStyle/>
          <a:p>
            <a:pPr eaLnBrk="1" hangingPunct="1"/>
            <a:r>
              <a:rPr lang="en-US" sz="4000" dirty="0" smtClean="0"/>
              <a:t>Jackson (1971, p. 232)</a:t>
            </a:r>
          </a:p>
        </p:txBody>
      </p:sp>
      <p:pic>
        <p:nvPicPr>
          <p:cNvPr id="3074" name="Picture 2"/>
          <p:cNvPicPr>
            <a:picLocks noChangeAspect="1" noChangeArrowheads="1"/>
          </p:cNvPicPr>
          <p:nvPr/>
        </p:nvPicPr>
        <p:blipFill rotWithShape="1">
          <a:blip r:embed="rId3" cstate="print"/>
          <a:srcRect t="2310" b="2986"/>
          <a:stretch/>
        </p:blipFill>
        <p:spPr bwMode="auto">
          <a:xfrm>
            <a:off x="1047750" y="1993899"/>
            <a:ext cx="6326688" cy="3644901"/>
          </a:xfrm>
          <a:prstGeom prst="rect">
            <a:avLst/>
          </a:prstGeom>
          <a:noFill/>
          <a:ln w="9525">
            <a:noFill/>
            <a:miter lim="800000"/>
            <a:headEnd/>
            <a:tailEnd/>
          </a:ln>
        </p:spPr>
      </p:pic>
      <p:sp>
        <p:nvSpPr>
          <p:cNvPr id="2" name="Rectangle 1"/>
          <p:cNvSpPr/>
          <p:nvPr/>
        </p:nvSpPr>
        <p:spPr>
          <a:xfrm>
            <a:off x="3810000" y="5867400"/>
            <a:ext cx="30480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304800" y="762000"/>
            <a:ext cx="7654311" cy="5482400"/>
          </a:xfrm>
          <a:prstGeom prst="rect">
            <a:avLst/>
          </a:prstGeom>
          <a:noFill/>
          <a:ln w="9525">
            <a:noFill/>
            <a:miter lim="800000"/>
            <a:headEnd/>
            <a:tailEnd/>
          </a:ln>
        </p:spPr>
      </p:pic>
    </p:spTree>
    <p:extLst>
      <p:ext uri="{BB962C8B-B14F-4D97-AF65-F5344CB8AC3E}">
        <p14:creationId xmlns:p14="http://schemas.microsoft.com/office/powerpoint/2010/main" val="2582023711"/>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565466"/>
            <a:ext cx="4796279" cy="591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403571"/>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467600" cy="990600"/>
          </a:xfrm>
        </p:spPr>
        <p:txBody>
          <a:bodyPr>
            <a:normAutofit fontScale="90000"/>
          </a:bodyPr>
          <a:lstStyle/>
          <a:p>
            <a:r>
              <a:rPr lang="en-US" sz="4000" dirty="0" smtClean="0"/>
              <a:t>Administering and Scoring the </a:t>
            </a:r>
            <a:br>
              <a:rPr lang="en-US" sz="4000" dirty="0" smtClean="0"/>
            </a:br>
            <a:r>
              <a:rPr lang="en-US" sz="4000" dirty="0" smtClean="0"/>
              <a:t>MMPI-2-RF</a:t>
            </a:r>
            <a:endParaRPr lang="en-US" sz="4000" dirty="0"/>
          </a:p>
        </p:txBody>
      </p:sp>
      <p:sp>
        <p:nvSpPr>
          <p:cNvPr id="3" name="Content Placeholder 2"/>
          <p:cNvSpPr>
            <a:spLocks noGrp="1"/>
          </p:cNvSpPr>
          <p:nvPr>
            <p:ph idx="1"/>
          </p:nvPr>
        </p:nvSpPr>
        <p:spPr>
          <a:xfrm>
            <a:off x="612648" y="1752600"/>
            <a:ext cx="7159752" cy="4953000"/>
          </a:xfrm>
        </p:spPr>
        <p:txBody>
          <a:bodyPr>
            <a:normAutofit/>
          </a:bodyPr>
          <a:lstStyle/>
          <a:p>
            <a:r>
              <a:rPr lang="en-US" sz="3200" dirty="0" smtClean="0"/>
              <a:t>Scoring:</a:t>
            </a:r>
          </a:p>
          <a:p>
            <a:pPr lvl="1"/>
            <a:r>
              <a:rPr lang="en-US" sz="2800" dirty="0" smtClean="0"/>
              <a:t>Standard Scoring Modalities:</a:t>
            </a:r>
          </a:p>
          <a:p>
            <a:pPr lvl="2"/>
            <a:r>
              <a:rPr lang="en-US" sz="2400" dirty="0" smtClean="0"/>
              <a:t>Hand scoring</a:t>
            </a:r>
          </a:p>
          <a:p>
            <a:pPr lvl="2"/>
            <a:r>
              <a:rPr lang="en-US" sz="2400" dirty="0" smtClean="0"/>
              <a:t>Computer</a:t>
            </a:r>
          </a:p>
          <a:p>
            <a:pPr lvl="3"/>
            <a:r>
              <a:rPr lang="en-US" sz="2200" dirty="0" smtClean="0"/>
              <a:t>Score Report</a:t>
            </a:r>
          </a:p>
          <a:p>
            <a:pPr lvl="4"/>
            <a:r>
              <a:rPr lang="en-US" dirty="0" smtClean="0"/>
              <a:t>Comparison Groups</a:t>
            </a:r>
          </a:p>
          <a:p>
            <a:pPr lvl="3"/>
            <a:r>
              <a:rPr lang="en-US" sz="2200" dirty="0" smtClean="0"/>
              <a:t>Interpretive Report</a:t>
            </a:r>
          </a:p>
        </p:txBody>
      </p:sp>
    </p:spTree>
    <p:extLst>
      <p:ext uri="{BB962C8B-B14F-4D97-AF65-F5344CB8AC3E}">
        <p14:creationId xmlns:p14="http://schemas.microsoft.com/office/powerpoint/2010/main" val="42511712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898" y="533401"/>
            <a:ext cx="4834517"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7467350"/>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11843"/>
            <a:ext cx="4875342" cy="6065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646585"/>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838201"/>
            <a:ext cx="7733644"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3838719"/>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276" y="511499"/>
            <a:ext cx="4883524" cy="59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0195463"/>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793"/>
            <a:ext cx="4926876" cy="6171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67000" y="2819400"/>
            <a:ext cx="3657600" cy="3048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667000" y="4419600"/>
            <a:ext cx="3657600" cy="3048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67000" y="5029200"/>
            <a:ext cx="3657600" cy="5334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667000" y="5867400"/>
            <a:ext cx="3657600" cy="3810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Items Not Show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4343400"/>
            <a:ext cx="2214563" cy="1143000"/>
          </a:xfrm>
          <a:prstGeom prst="rect">
            <a:avLst/>
          </a:prstGeom>
        </p:spPr>
      </p:pic>
    </p:spTree>
    <p:extLst>
      <p:ext uri="{BB962C8B-B14F-4D97-AF65-F5344CB8AC3E}">
        <p14:creationId xmlns:p14="http://schemas.microsoft.com/office/powerpoint/2010/main" val="2122347329"/>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514" y="381001"/>
            <a:ext cx="4958576"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350335"/>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037" y="457200"/>
            <a:ext cx="4888508"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56126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14350" y="1219200"/>
            <a:ext cx="7105650" cy="717550"/>
          </a:xfrm>
        </p:spPr>
        <p:txBody>
          <a:bodyPr>
            <a:normAutofit/>
          </a:bodyPr>
          <a:lstStyle/>
          <a:p>
            <a:pPr eaLnBrk="1" hangingPunct="1"/>
            <a:r>
              <a:rPr lang="en-US" sz="4000" dirty="0" smtClean="0"/>
              <a:t>Norman (1972, p. 60)</a:t>
            </a:r>
          </a:p>
        </p:txBody>
      </p:sp>
      <p:pic>
        <p:nvPicPr>
          <p:cNvPr id="9218" name="Picture 2"/>
          <p:cNvPicPr>
            <a:picLocks noChangeAspect="1" noChangeArrowheads="1"/>
          </p:cNvPicPr>
          <p:nvPr/>
        </p:nvPicPr>
        <p:blipFill rotWithShape="1">
          <a:blip r:embed="rId3" cstate="print"/>
          <a:srcRect b="7258"/>
          <a:stretch/>
        </p:blipFill>
        <p:spPr bwMode="auto">
          <a:xfrm>
            <a:off x="361950" y="2590801"/>
            <a:ext cx="7222500" cy="1460500"/>
          </a:xfrm>
          <a:prstGeom prst="rect">
            <a:avLst/>
          </a:prstGeom>
          <a:noFill/>
          <a:ln w="9525">
            <a:noFill/>
            <a:miter lim="800000"/>
            <a:headEnd/>
            <a:tailEnd/>
          </a:ln>
        </p:spPr>
      </p:pic>
      <p:sp>
        <p:nvSpPr>
          <p:cNvPr id="5" name="Rectangle 4"/>
          <p:cNvSpPr/>
          <p:nvPr/>
        </p:nvSpPr>
        <p:spPr>
          <a:xfrm>
            <a:off x="2190750" y="3810000"/>
            <a:ext cx="5334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79"/>
          <a:stretch/>
        </p:blipFill>
        <p:spPr bwMode="auto">
          <a:xfrm>
            <a:off x="2078182" y="533400"/>
            <a:ext cx="4804306" cy="599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51643"/>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573"/>
          <a:stretch/>
        </p:blipFill>
        <p:spPr bwMode="auto">
          <a:xfrm>
            <a:off x="1524000" y="484909"/>
            <a:ext cx="5562600" cy="5611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630547"/>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391400" cy="990600"/>
          </a:xfrm>
        </p:spPr>
        <p:txBody>
          <a:bodyPr>
            <a:normAutofit fontScale="90000"/>
          </a:bodyPr>
          <a:lstStyle/>
          <a:p>
            <a:r>
              <a:rPr lang="en-US" sz="4000" dirty="0" smtClean="0"/>
              <a:t>Administering and Scoring the </a:t>
            </a:r>
            <a:br>
              <a:rPr lang="en-US" sz="4000" dirty="0" smtClean="0"/>
            </a:br>
            <a:r>
              <a:rPr lang="en-US" sz="4000" dirty="0" smtClean="0"/>
              <a:t>MMPI-2-RF</a:t>
            </a:r>
            <a:endParaRPr lang="en-US" sz="4000" dirty="0"/>
          </a:p>
        </p:txBody>
      </p:sp>
      <p:sp>
        <p:nvSpPr>
          <p:cNvPr id="3" name="Content Placeholder 2"/>
          <p:cNvSpPr>
            <a:spLocks noGrp="1"/>
          </p:cNvSpPr>
          <p:nvPr>
            <p:ph idx="1"/>
          </p:nvPr>
        </p:nvSpPr>
        <p:spPr>
          <a:xfrm>
            <a:off x="612648" y="1600200"/>
            <a:ext cx="7235952" cy="4953000"/>
          </a:xfrm>
        </p:spPr>
        <p:txBody>
          <a:bodyPr>
            <a:normAutofit/>
          </a:bodyPr>
          <a:lstStyle/>
          <a:p>
            <a:r>
              <a:rPr lang="en-US" sz="3200" dirty="0" smtClean="0"/>
              <a:t>Scoring:</a:t>
            </a:r>
          </a:p>
          <a:p>
            <a:pPr lvl="1"/>
            <a:r>
              <a:rPr lang="en-US" sz="2800" dirty="0" smtClean="0"/>
              <a:t>Standard Scoring Modalities:</a:t>
            </a:r>
          </a:p>
          <a:p>
            <a:pPr lvl="2"/>
            <a:r>
              <a:rPr lang="en-US" sz="2400" dirty="0" smtClean="0"/>
              <a:t>Hand scoring</a:t>
            </a:r>
          </a:p>
          <a:p>
            <a:pPr lvl="2"/>
            <a:r>
              <a:rPr lang="en-US" sz="2400" dirty="0" smtClean="0"/>
              <a:t>Computer</a:t>
            </a:r>
          </a:p>
          <a:p>
            <a:pPr lvl="3"/>
            <a:r>
              <a:rPr lang="en-US" sz="2200" dirty="0" smtClean="0"/>
              <a:t>Score Report</a:t>
            </a:r>
          </a:p>
          <a:p>
            <a:pPr lvl="4"/>
            <a:r>
              <a:rPr lang="en-US" dirty="0" smtClean="0"/>
              <a:t>Comparison Groups</a:t>
            </a:r>
          </a:p>
          <a:p>
            <a:pPr lvl="3"/>
            <a:r>
              <a:rPr lang="en-US" sz="2200" dirty="0" smtClean="0"/>
              <a:t>Interpretive Report</a:t>
            </a:r>
          </a:p>
          <a:p>
            <a:pPr lvl="4"/>
            <a:r>
              <a:rPr lang="en-US" dirty="0" smtClean="0"/>
              <a:t>Comparison Groups (Do not alter interpretation)</a:t>
            </a:r>
          </a:p>
        </p:txBody>
      </p:sp>
    </p:spTree>
    <p:extLst>
      <p:ext uri="{BB962C8B-B14F-4D97-AF65-F5344CB8AC3E}">
        <p14:creationId xmlns:p14="http://schemas.microsoft.com/office/powerpoint/2010/main" val="84193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71412"/>
            <a:ext cx="7772400" cy="4572000"/>
          </a:xfrm>
        </p:spPr>
        <p:txBody>
          <a:bodyPr>
            <a:noAutofit/>
          </a:bodyPr>
          <a:lstStyle/>
          <a:p>
            <a:r>
              <a:rPr lang="en-US" sz="4400" dirty="0" smtClean="0"/>
              <a:t>Chapters 6-8</a:t>
            </a:r>
            <a:r>
              <a:rPr lang="en-US" sz="4400" b="0" dirty="0" smtClean="0"/>
              <a:t>: </a:t>
            </a:r>
            <a:r>
              <a:rPr lang="en-US" b="0" dirty="0" smtClean="0"/>
              <a:t/>
            </a:r>
            <a:br>
              <a:rPr lang="en-US" b="0" dirty="0" smtClean="0"/>
            </a:br>
            <a:r>
              <a:rPr lang="en-US" sz="2600" b="0" dirty="0" smtClean="0"/>
              <a:t>- Interpreting </a:t>
            </a:r>
            <a:r>
              <a:rPr lang="en-US" sz="2600" b="0" dirty="0"/>
              <a:t>the mmpi-2-rf validity </a:t>
            </a:r>
            <a:r>
              <a:rPr lang="en-US" sz="2600" b="0" dirty="0" smtClean="0"/>
              <a:t>scales</a:t>
            </a:r>
            <a:br>
              <a:rPr lang="en-US" sz="2600" b="0" dirty="0" smtClean="0"/>
            </a:br>
            <a:r>
              <a:rPr lang="en-US" sz="2600" b="0" dirty="0" smtClean="0"/>
              <a:t>- interpreting </a:t>
            </a:r>
            <a:r>
              <a:rPr lang="en-US" sz="2600" b="0" dirty="0"/>
              <a:t>the mmpi-2-rf substantive </a:t>
            </a:r>
            <a:r>
              <a:rPr lang="en-US" sz="2600" b="0" dirty="0" smtClean="0"/>
              <a:t>scales</a:t>
            </a:r>
            <a:br>
              <a:rPr lang="en-US" sz="2600" b="0" dirty="0" smtClean="0"/>
            </a:br>
            <a:r>
              <a:rPr lang="en-US" sz="2600" b="0" dirty="0" smtClean="0"/>
              <a:t>- interpreting the mmpi-2-rf: recommended   </a:t>
            </a:r>
            <a:br>
              <a:rPr lang="en-US" sz="2600" b="0" dirty="0" smtClean="0"/>
            </a:br>
            <a:r>
              <a:rPr lang="en-US" sz="2600" b="0" dirty="0" smtClean="0"/>
              <a:t>  framework and process</a:t>
            </a:r>
            <a:endParaRPr lang="en-US" sz="2600" b="0" dirty="0"/>
          </a:p>
        </p:txBody>
      </p:sp>
    </p:spTree>
    <p:custDataLst>
      <p:tags r:id="rId1"/>
    </p:custDataLst>
    <p:extLst>
      <p:ext uri="{BB962C8B-B14F-4D97-AF65-F5344CB8AC3E}">
        <p14:creationId xmlns:p14="http://schemas.microsoft.com/office/powerpoint/2010/main" val="468850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105650" cy="717550"/>
          </a:xfrm>
        </p:spPr>
        <p:txBody>
          <a:bodyPr>
            <a:normAutofit/>
          </a:bodyPr>
          <a:lstStyle/>
          <a:p>
            <a:r>
              <a:rPr lang="en-US" sz="4000" dirty="0" smtClean="0"/>
              <a:t>MMPI-2-RF Interpretation</a:t>
            </a:r>
            <a:endParaRPr lang="en-US" sz="4000" dirty="0"/>
          </a:p>
        </p:txBody>
      </p:sp>
      <p:sp>
        <p:nvSpPr>
          <p:cNvPr id="3" name="Content Placeholder 2"/>
          <p:cNvSpPr>
            <a:spLocks noGrp="1"/>
          </p:cNvSpPr>
          <p:nvPr>
            <p:ph idx="1"/>
          </p:nvPr>
        </p:nvSpPr>
        <p:spPr>
          <a:xfrm>
            <a:off x="612648" y="1600200"/>
            <a:ext cx="7159752" cy="4648200"/>
          </a:xfrm>
        </p:spPr>
        <p:txBody>
          <a:bodyPr>
            <a:normAutofit/>
          </a:bodyPr>
          <a:lstStyle/>
          <a:p>
            <a:r>
              <a:rPr lang="en-US" sz="2800" dirty="0" smtClean="0"/>
              <a:t>Scale-by-scale interpretive recommendations in:</a:t>
            </a:r>
          </a:p>
          <a:p>
            <a:pPr lvl="1"/>
            <a:r>
              <a:rPr lang="en-US" sz="2500" dirty="0" smtClean="0"/>
              <a:t>Chapter 6 - Validity Scales</a:t>
            </a:r>
          </a:p>
        </p:txBody>
      </p:sp>
    </p:spTree>
    <p:extLst>
      <p:ext uri="{BB962C8B-B14F-4D97-AF65-F5344CB8AC3E}">
        <p14:creationId xmlns:p14="http://schemas.microsoft.com/office/powerpoint/2010/main" val="1524935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7062624"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886252"/>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105650" cy="717550"/>
          </a:xfrm>
        </p:spPr>
        <p:txBody>
          <a:bodyPr>
            <a:normAutofit/>
          </a:bodyPr>
          <a:lstStyle/>
          <a:p>
            <a:r>
              <a:rPr lang="en-US" sz="4000" dirty="0" smtClean="0"/>
              <a:t>MMPI-2-RF Interpretation</a:t>
            </a:r>
            <a:endParaRPr lang="en-US" sz="4000" dirty="0"/>
          </a:p>
        </p:txBody>
      </p:sp>
      <p:sp>
        <p:nvSpPr>
          <p:cNvPr id="3" name="Content Placeholder 2"/>
          <p:cNvSpPr>
            <a:spLocks noGrp="1"/>
          </p:cNvSpPr>
          <p:nvPr>
            <p:ph idx="1"/>
          </p:nvPr>
        </p:nvSpPr>
        <p:spPr>
          <a:xfrm>
            <a:off x="612648" y="1600200"/>
            <a:ext cx="8153400" cy="4648200"/>
          </a:xfrm>
        </p:spPr>
        <p:txBody>
          <a:bodyPr>
            <a:normAutofit/>
          </a:bodyPr>
          <a:lstStyle/>
          <a:p>
            <a:r>
              <a:rPr lang="en-US" sz="2800" dirty="0" smtClean="0"/>
              <a:t>Scale-by-scale interpretive recommendations in:</a:t>
            </a:r>
          </a:p>
          <a:p>
            <a:pPr lvl="1"/>
            <a:r>
              <a:rPr lang="en-US" sz="2500" dirty="0" smtClean="0"/>
              <a:t>Chapter 6 - Validity Scales</a:t>
            </a:r>
          </a:p>
          <a:p>
            <a:pPr lvl="1"/>
            <a:r>
              <a:rPr lang="en-US" sz="2500" dirty="0" smtClean="0"/>
              <a:t>Chapter 7 - Substantive Scales</a:t>
            </a:r>
            <a:endParaRPr lang="en-US" sz="2500" dirty="0"/>
          </a:p>
        </p:txBody>
      </p:sp>
    </p:spTree>
    <p:extLst>
      <p:ext uri="{BB962C8B-B14F-4D97-AF65-F5344CB8AC3E}">
        <p14:creationId xmlns:p14="http://schemas.microsoft.com/office/powerpoint/2010/main" val="4205814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7110403" cy="577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049157"/>
      </p:ext>
    </p:extLst>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105650" cy="717550"/>
          </a:xfrm>
        </p:spPr>
        <p:txBody>
          <a:bodyPr>
            <a:normAutofit/>
          </a:bodyPr>
          <a:lstStyle/>
          <a:p>
            <a:r>
              <a:rPr lang="en-US" sz="4000" dirty="0" smtClean="0"/>
              <a:t>MMPI-2-RF Interpretation</a:t>
            </a:r>
            <a:endParaRPr lang="en-US" sz="4000" dirty="0"/>
          </a:p>
        </p:txBody>
      </p:sp>
      <p:sp>
        <p:nvSpPr>
          <p:cNvPr id="3" name="Content Placeholder 2"/>
          <p:cNvSpPr>
            <a:spLocks noGrp="1"/>
          </p:cNvSpPr>
          <p:nvPr>
            <p:ph idx="1"/>
          </p:nvPr>
        </p:nvSpPr>
        <p:spPr>
          <a:xfrm>
            <a:off x="612648" y="1600200"/>
            <a:ext cx="8153400" cy="4648200"/>
          </a:xfrm>
        </p:spPr>
        <p:txBody>
          <a:bodyPr>
            <a:normAutofit/>
          </a:bodyPr>
          <a:lstStyle/>
          <a:p>
            <a:r>
              <a:rPr lang="en-US" sz="2800" dirty="0" smtClean="0"/>
              <a:t>Scale-by-scale interpretive recommendations in:</a:t>
            </a:r>
          </a:p>
          <a:p>
            <a:pPr lvl="1"/>
            <a:r>
              <a:rPr lang="en-US" sz="2500" dirty="0" smtClean="0"/>
              <a:t>Chapter 6 - Validity Scales</a:t>
            </a:r>
          </a:p>
          <a:p>
            <a:pPr lvl="1"/>
            <a:r>
              <a:rPr lang="en-US" sz="2500" dirty="0" smtClean="0"/>
              <a:t>Chapter 7 - Substantive Scales</a:t>
            </a:r>
          </a:p>
          <a:p>
            <a:r>
              <a:rPr lang="en-US" sz="2800" dirty="0" smtClean="0"/>
              <a:t>Framework and Process for MMPI-2-RF Interpretation (Chapter 8)</a:t>
            </a:r>
          </a:p>
          <a:p>
            <a:pPr lvl="1"/>
            <a:r>
              <a:rPr lang="en-US" sz="2500" dirty="0" smtClean="0"/>
              <a:t>Framework and Sources </a:t>
            </a:r>
            <a:endParaRPr lang="en-US" sz="2200" dirty="0"/>
          </a:p>
        </p:txBody>
      </p:sp>
    </p:spTree>
    <p:extLst>
      <p:ext uri="{BB962C8B-B14F-4D97-AF65-F5344CB8AC3E}">
        <p14:creationId xmlns:p14="http://schemas.microsoft.com/office/powerpoint/2010/main" val="36660253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7548626"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79735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66750" y="1066800"/>
            <a:ext cx="7105650" cy="717550"/>
          </a:xfrm>
        </p:spPr>
        <p:txBody>
          <a:bodyPr>
            <a:normAutofit/>
          </a:bodyPr>
          <a:lstStyle/>
          <a:p>
            <a:pPr eaLnBrk="1" hangingPunct="1"/>
            <a:r>
              <a:rPr lang="en-US" sz="4000" dirty="0" smtClean="0"/>
              <a:t>Norman (1972, p. 64)</a:t>
            </a:r>
          </a:p>
        </p:txBody>
      </p:sp>
      <p:pic>
        <p:nvPicPr>
          <p:cNvPr id="10242" name="Picture 2"/>
          <p:cNvPicPr>
            <a:picLocks noChangeAspect="1" noChangeArrowheads="1"/>
          </p:cNvPicPr>
          <p:nvPr/>
        </p:nvPicPr>
        <p:blipFill>
          <a:blip r:embed="rId3" cstate="print"/>
          <a:srcRect/>
          <a:stretch>
            <a:fillRect/>
          </a:stretch>
        </p:blipFill>
        <p:spPr bwMode="auto">
          <a:xfrm>
            <a:off x="285750" y="2133600"/>
            <a:ext cx="7467600" cy="2971800"/>
          </a:xfrm>
          <a:prstGeom prst="rect">
            <a:avLst/>
          </a:prstGeom>
          <a:noFill/>
          <a:ln w="9525">
            <a:noFill/>
            <a:miter lim="800000"/>
            <a:headEnd/>
            <a:tailEnd/>
          </a:ln>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850"/>
            <a:ext cx="7105650" cy="717550"/>
          </a:xfrm>
        </p:spPr>
        <p:txBody>
          <a:bodyPr>
            <a:normAutofit/>
          </a:bodyPr>
          <a:lstStyle/>
          <a:p>
            <a:r>
              <a:rPr lang="en-US" sz="4000" dirty="0" smtClean="0"/>
              <a:t>MMPI-2-RF Interpretation</a:t>
            </a:r>
            <a:endParaRPr lang="en-US" sz="4000" dirty="0"/>
          </a:p>
        </p:txBody>
      </p:sp>
      <p:sp>
        <p:nvSpPr>
          <p:cNvPr id="3" name="Content Placeholder 2"/>
          <p:cNvSpPr>
            <a:spLocks noGrp="1"/>
          </p:cNvSpPr>
          <p:nvPr>
            <p:ph idx="1"/>
          </p:nvPr>
        </p:nvSpPr>
        <p:spPr>
          <a:xfrm>
            <a:off x="612648" y="1600200"/>
            <a:ext cx="8153400" cy="4648200"/>
          </a:xfrm>
        </p:spPr>
        <p:txBody>
          <a:bodyPr>
            <a:normAutofit/>
          </a:bodyPr>
          <a:lstStyle/>
          <a:p>
            <a:r>
              <a:rPr lang="en-US" sz="2800" dirty="0" smtClean="0"/>
              <a:t>Scale-by-scale interpretive recommendations in:</a:t>
            </a:r>
          </a:p>
          <a:p>
            <a:pPr lvl="1"/>
            <a:r>
              <a:rPr lang="en-US" sz="2500" dirty="0" smtClean="0"/>
              <a:t>Chapter 6 - Validity Scales</a:t>
            </a:r>
          </a:p>
          <a:p>
            <a:pPr lvl="1"/>
            <a:r>
              <a:rPr lang="en-US" sz="2500" dirty="0" smtClean="0"/>
              <a:t>Chapter 7 - Substantive Scales</a:t>
            </a:r>
          </a:p>
          <a:p>
            <a:r>
              <a:rPr lang="en-US" sz="2800" dirty="0" smtClean="0"/>
              <a:t>Framework and Process for MMPI-2-RF Interpretation (Chapter 8)</a:t>
            </a:r>
          </a:p>
          <a:p>
            <a:pPr lvl="1"/>
            <a:r>
              <a:rPr lang="en-US" sz="2500" dirty="0" smtClean="0"/>
              <a:t>Framework and Sources </a:t>
            </a:r>
          </a:p>
          <a:p>
            <a:pPr lvl="1"/>
            <a:r>
              <a:rPr lang="en-US" sz="2500" dirty="0" smtClean="0"/>
              <a:t>Interpretation Worksheet</a:t>
            </a:r>
            <a:endParaRPr lang="en-US" sz="2200" dirty="0"/>
          </a:p>
        </p:txBody>
      </p:sp>
    </p:spTree>
    <p:extLst>
      <p:ext uri="{BB962C8B-B14F-4D97-AF65-F5344CB8AC3E}">
        <p14:creationId xmlns:p14="http://schemas.microsoft.com/office/powerpoint/2010/main" val="2364212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23370"/>
            <a:ext cx="4562508" cy="6053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58605"/>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29635"/>
            <a:ext cx="4648200" cy="616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4136217"/>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799" y="395062"/>
            <a:ext cx="4527115" cy="623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355750"/>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57200"/>
            <a:ext cx="44515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606254"/>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105650" cy="717550"/>
          </a:xfrm>
        </p:spPr>
        <p:txBody>
          <a:bodyPr>
            <a:normAutofit/>
          </a:bodyPr>
          <a:lstStyle/>
          <a:p>
            <a:r>
              <a:rPr lang="en-US" sz="4000" dirty="0" smtClean="0"/>
              <a:t>MMPI-2-RF Interpretation</a:t>
            </a:r>
            <a:endParaRPr lang="en-US" sz="4000" dirty="0"/>
          </a:p>
        </p:txBody>
      </p:sp>
      <p:sp>
        <p:nvSpPr>
          <p:cNvPr id="3" name="Content Placeholder 2"/>
          <p:cNvSpPr>
            <a:spLocks noGrp="1"/>
          </p:cNvSpPr>
          <p:nvPr>
            <p:ph idx="1"/>
          </p:nvPr>
        </p:nvSpPr>
        <p:spPr>
          <a:xfrm>
            <a:off x="612648" y="1600200"/>
            <a:ext cx="8153400" cy="4648200"/>
          </a:xfrm>
        </p:spPr>
        <p:txBody>
          <a:bodyPr>
            <a:normAutofit/>
          </a:bodyPr>
          <a:lstStyle/>
          <a:p>
            <a:r>
              <a:rPr lang="en-US" sz="2800" dirty="0" smtClean="0"/>
              <a:t>Scale-by-scale interpretive recommendations in:</a:t>
            </a:r>
          </a:p>
          <a:p>
            <a:pPr lvl="1"/>
            <a:r>
              <a:rPr lang="en-US" sz="2500" dirty="0" smtClean="0"/>
              <a:t>Chapter 6 - Validity Scales</a:t>
            </a:r>
          </a:p>
          <a:p>
            <a:pPr lvl="1"/>
            <a:r>
              <a:rPr lang="en-US" sz="2500" dirty="0" smtClean="0"/>
              <a:t>Chapter 7 - Substantive Scales</a:t>
            </a:r>
          </a:p>
          <a:p>
            <a:r>
              <a:rPr lang="en-US" sz="2800" dirty="0" smtClean="0"/>
              <a:t>Framework and Process for MMPI-2-RF Interpretation (Chapter 8)</a:t>
            </a:r>
          </a:p>
          <a:p>
            <a:pPr lvl="1"/>
            <a:r>
              <a:rPr lang="en-US" sz="2500" dirty="0" smtClean="0"/>
              <a:t>Framework and Sources </a:t>
            </a:r>
          </a:p>
          <a:p>
            <a:pPr lvl="1"/>
            <a:r>
              <a:rPr lang="en-US" sz="2500" dirty="0" smtClean="0"/>
              <a:t>Interpretation Worksheet</a:t>
            </a:r>
          </a:p>
          <a:p>
            <a:r>
              <a:rPr lang="en-US" sz="2800" dirty="0" smtClean="0"/>
              <a:t>Validity Scale Interpretation</a:t>
            </a:r>
          </a:p>
          <a:p>
            <a:pPr lvl="1"/>
            <a:r>
              <a:rPr lang="en-US" sz="2500" dirty="0" smtClean="0"/>
              <a:t>Threats to Protocol Validity and Confounds</a:t>
            </a:r>
            <a:endParaRPr lang="en-US" sz="2500" dirty="0"/>
          </a:p>
        </p:txBody>
      </p:sp>
    </p:spTree>
    <p:extLst>
      <p:ext uri="{BB962C8B-B14F-4D97-AF65-F5344CB8AC3E}">
        <p14:creationId xmlns:p14="http://schemas.microsoft.com/office/powerpoint/2010/main" val="7911112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7856591" cy="560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660065"/>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43449"/>
            <a:ext cx="4348617" cy="5933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324354"/>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399" y="363359"/>
            <a:ext cx="6707423" cy="61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031181"/>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31823"/>
            <a:ext cx="5029200" cy="608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6890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1066800"/>
            <a:ext cx="7105650" cy="717550"/>
          </a:xfrm>
        </p:spPr>
        <p:txBody>
          <a:bodyPr>
            <a:normAutofit/>
          </a:bodyPr>
          <a:lstStyle/>
          <a:p>
            <a:pPr eaLnBrk="1" hangingPunct="1"/>
            <a:r>
              <a:rPr lang="en-US" sz="4000" dirty="0" smtClean="0"/>
              <a:t>Norman (1972, p. 82)</a:t>
            </a:r>
          </a:p>
        </p:txBody>
      </p:sp>
      <p:pic>
        <p:nvPicPr>
          <p:cNvPr id="13314" name="Picture 2"/>
          <p:cNvPicPr>
            <a:picLocks noChangeAspect="1" noChangeArrowheads="1"/>
          </p:cNvPicPr>
          <p:nvPr/>
        </p:nvPicPr>
        <p:blipFill>
          <a:blip r:embed="rId3" cstate="print"/>
          <a:srcRect/>
          <a:stretch>
            <a:fillRect/>
          </a:stretch>
        </p:blipFill>
        <p:spPr bwMode="auto">
          <a:xfrm>
            <a:off x="152401" y="2133601"/>
            <a:ext cx="7543800" cy="2895599"/>
          </a:xfrm>
          <a:prstGeom prst="rect">
            <a:avLst/>
          </a:prstGeom>
          <a:noFill/>
          <a:ln w="9525">
            <a:noFill/>
            <a:miter lim="800000"/>
            <a:headEnd/>
            <a:tailEnd/>
          </a:ln>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35225"/>
            <a:ext cx="5074749" cy="6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524763"/>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105650" cy="717550"/>
          </a:xfrm>
        </p:spPr>
        <p:txBody>
          <a:bodyPr>
            <a:normAutofit/>
          </a:bodyPr>
          <a:lstStyle/>
          <a:p>
            <a:r>
              <a:rPr lang="en-US" sz="4000" dirty="0" smtClean="0"/>
              <a:t>MMPI-2-RF Interpretation</a:t>
            </a:r>
            <a:endParaRPr lang="en-US" sz="4000" dirty="0"/>
          </a:p>
        </p:txBody>
      </p:sp>
      <p:sp>
        <p:nvSpPr>
          <p:cNvPr id="3" name="Content Placeholder 2"/>
          <p:cNvSpPr>
            <a:spLocks noGrp="1"/>
          </p:cNvSpPr>
          <p:nvPr>
            <p:ph idx="1"/>
          </p:nvPr>
        </p:nvSpPr>
        <p:spPr>
          <a:xfrm>
            <a:off x="381000" y="1600200"/>
            <a:ext cx="7464552" cy="4800600"/>
          </a:xfrm>
        </p:spPr>
        <p:txBody>
          <a:bodyPr>
            <a:normAutofit lnSpcReduction="10000"/>
          </a:bodyPr>
          <a:lstStyle/>
          <a:p>
            <a:r>
              <a:rPr lang="en-US" sz="2800" dirty="0" smtClean="0"/>
              <a:t>Scale-by-scale interpretive recommendations in:</a:t>
            </a:r>
          </a:p>
          <a:p>
            <a:pPr lvl="1"/>
            <a:r>
              <a:rPr lang="en-US" sz="2500" dirty="0" smtClean="0"/>
              <a:t>Chapter 6 - Validity Scales</a:t>
            </a:r>
          </a:p>
          <a:p>
            <a:pPr lvl="1"/>
            <a:r>
              <a:rPr lang="en-US" sz="2500" dirty="0" smtClean="0"/>
              <a:t>Chapter 7 - Substantive Scales</a:t>
            </a:r>
          </a:p>
          <a:p>
            <a:r>
              <a:rPr lang="en-US" sz="2800" dirty="0" smtClean="0"/>
              <a:t>Framework and Process for MMPI-2-RF Interpretation (Chapter 8)</a:t>
            </a:r>
          </a:p>
          <a:p>
            <a:pPr lvl="1"/>
            <a:r>
              <a:rPr lang="en-US" sz="2500" dirty="0" smtClean="0"/>
              <a:t>Framework and Sources </a:t>
            </a:r>
          </a:p>
          <a:p>
            <a:pPr lvl="1"/>
            <a:r>
              <a:rPr lang="en-US" sz="2500" dirty="0" smtClean="0"/>
              <a:t>Interpretation Worksheet</a:t>
            </a:r>
          </a:p>
          <a:p>
            <a:r>
              <a:rPr lang="en-US" sz="2800" dirty="0" smtClean="0"/>
              <a:t>Validity Scale Interpretation</a:t>
            </a:r>
          </a:p>
          <a:p>
            <a:pPr lvl="1"/>
            <a:r>
              <a:rPr lang="en-US" sz="2500" dirty="0" smtClean="0"/>
              <a:t>Threats to Protocol Validity and Confounds</a:t>
            </a:r>
          </a:p>
          <a:p>
            <a:pPr lvl="1"/>
            <a:r>
              <a:rPr lang="en-US" sz="2500" dirty="0" smtClean="0"/>
              <a:t>Examples</a:t>
            </a:r>
            <a:endParaRPr lang="en-US" sz="2500" dirty="0"/>
          </a:p>
        </p:txBody>
      </p:sp>
    </p:spTree>
    <p:extLst>
      <p:ext uri="{BB962C8B-B14F-4D97-AF65-F5344CB8AC3E}">
        <p14:creationId xmlns:p14="http://schemas.microsoft.com/office/powerpoint/2010/main" val="970829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751"/>
          <a:stretch/>
        </p:blipFill>
        <p:spPr bwMode="auto">
          <a:xfrm>
            <a:off x="2146785" y="455303"/>
            <a:ext cx="5016015" cy="610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1861130"/>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989"/>
          <a:stretch/>
        </p:blipFill>
        <p:spPr bwMode="auto">
          <a:xfrm>
            <a:off x="1905000" y="533400"/>
            <a:ext cx="4824193" cy="594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2988777"/>
      </p:ext>
    </p:extLst>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81000"/>
            <a:ext cx="5148176" cy="611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1139955"/>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81000"/>
            <a:ext cx="5142178" cy="611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9959866"/>
      </p:ext>
    </p:extLst>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724"/>
          <a:stretch/>
        </p:blipFill>
        <p:spPr bwMode="auto">
          <a:xfrm>
            <a:off x="1752600" y="457200"/>
            <a:ext cx="4973202"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5029472"/>
      </p:ext>
    </p:extLst>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94179"/>
            <a:ext cx="5226771" cy="623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008606"/>
      </p:ext>
    </p:extLst>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3"/>
          <a:stretch/>
        </p:blipFill>
        <p:spPr bwMode="auto">
          <a:xfrm>
            <a:off x="1828800" y="381000"/>
            <a:ext cx="5065484"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2274891"/>
      </p:ext>
    </p:extLst>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57200"/>
            <a:ext cx="5209396" cy="617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80125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55152" y="2971800"/>
            <a:ext cx="6869648" cy="1362075"/>
          </a:xfrm>
        </p:spPr>
        <p:txBody>
          <a:bodyPr>
            <a:normAutofit/>
          </a:bodyPr>
          <a:lstStyle/>
          <a:p>
            <a:r>
              <a:rPr lang="en-US" sz="4400" dirty="0" smtClean="0"/>
              <a:t>Chapter 1: Background</a:t>
            </a:r>
            <a:endParaRPr lang="en-US" sz="4400" dirty="0"/>
          </a:p>
        </p:txBody>
      </p:sp>
    </p:spTree>
    <p:custDataLst>
      <p:tags r:id="rId1"/>
    </p:custDataLst>
    <p:extLst>
      <p:ext uri="{BB962C8B-B14F-4D97-AF65-F5344CB8AC3E}">
        <p14:creationId xmlns:p14="http://schemas.microsoft.com/office/powerpoint/2010/main" val="2211073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33400" y="1143000"/>
            <a:ext cx="7105650" cy="717550"/>
          </a:xfrm>
        </p:spPr>
        <p:txBody>
          <a:bodyPr>
            <a:normAutofit/>
          </a:bodyPr>
          <a:lstStyle/>
          <a:p>
            <a:pPr eaLnBrk="1" hangingPunct="1"/>
            <a:r>
              <a:rPr lang="en-US" sz="4000" dirty="0" smtClean="0">
                <a:latin typeface="+mn-lt"/>
              </a:rPr>
              <a:t>Meehl (1972, p. 150)</a:t>
            </a:r>
          </a:p>
        </p:txBody>
      </p:sp>
      <p:pic>
        <p:nvPicPr>
          <p:cNvPr id="2" name="Picture 2"/>
          <p:cNvPicPr>
            <a:picLocks noChangeAspect="1" noChangeArrowheads="1"/>
          </p:cNvPicPr>
          <p:nvPr/>
        </p:nvPicPr>
        <p:blipFill>
          <a:blip r:embed="rId3" cstate="print"/>
          <a:srcRect/>
          <a:stretch>
            <a:fillRect/>
          </a:stretch>
        </p:blipFill>
        <p:spPr bwMode="auto">
          <a:xfrm>
            <a:off x="245241" y="2371725"/>
            <a:ext cx="7374759" cy="1743075"/>
          </a:xfrm>
          <a:prstGeom prst="rect">
            <a:avLst/>
          </a:prstGeom>
          <a:noFill/>
          <a:ln w="9525">
            <a:noFill/>
            <a:miter lim="800000"/>
            <a:headEnd/>
            <a:tailEnd/>
          </a:ln>
        </p:spPr>
      </p:pic>
      <p:sp>
        <p:nvSpPr>
          <p:cNvPr id="5" name="Rectangle 4"/>
          <p:cNvSpPr/>
          <p:nvPr/>
        </p:nvSpPr>
        <p:spPr>
          <a:xfrm>
            <a:off x="3810000" y="3962400"/>
            <a:ext cx="36576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81000"/>
            <a:ext cx="5169853" cy="618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278833"/>
      </p:ext>
    </p:extLst>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74764"/>
            <a:ext cx="5155847" cy="617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1081331"/>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000"/>
            <a:ext cx="5244540" cy="623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2691160"/>
      </p:ext>
    </p:extLst>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81000"/>
            <a:ext cx="5257800" cy="6267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7904516"/>
      </p:ext>
    </p:extLst>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81000"/>
            <a:ext cx="5160808" cy="618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2610"/>
      </p:ext>
    </p:extLst>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958"/>
          <a:stretch/>
        </p:blipFill>
        <p:spPr bwMode="auto">
          <a:xfrm>
            <a:off x="1905000" y="457200"/>
            <a:ext cx="4928810" cy="604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42860"/>
      </p:ext>
    </p:extLst>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57200"/>
            <a:ext cx="4157133"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644223"/>
      </p:ext>
    </p:extLst>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614363" y="187325"/>
            <a:ext cx="7158037" cy="1412875"/>
          </a:xfrm>
        </p:spPr>
        <p:txBody>
          <a:bodyPr>
            <a:normAutofit/>
          </a:bodyPr>
          <a:lstStyle/>
          <a:p>
            <a:pPr eaLnBrk="1" hangingPunct="1"/>
            <a:r>
              <a:rPr lang="en-US" sz="4000" dirty="0" smtClean="0"/>
              <a:t>MMPI-2-RF Interpretation</a:t>
            </a:r>
          </a:p>
        </p:txBody>
      </p:sp>
      <p:sp>
        <p:nvSpPr>
          <p:cNvPr id="1802243" name="Rectangle 3"/>
          <p:cNvSpPr>
            <a:spLocks noGrp="1" noChangeArrowheads="1"/>
          </p:cNvSpPr>
          <p:nvPr>
            <p:ph idx="1"/>
          </p:nvPr>
        </p:nvSpPr>
        <p:spPr>
          <a:xfrm>
            <a:off x="457200" y="1600200"/>
            <a:ext cx="7661275" cy="4114800"/>
          </a:xfrm>
        </p:spPr>
        <p:txBody>
          <a:bodyPr>
            <a:normAutofit/>
          </a:bodyPr>
          <a:lstStyle/>
          <a:p>
            <a:pPr eaLnBrk="1" hangingPunct="1"/>
            <a:r>
              <a:rPr lang="en-US" sz="3200" dirty="0" smtClean="0"/>
              <a:t>Substantive Scale Interpretation</a:t>
            </a:r>
          </a:p>
          <a:p>
            <a:pPr lvl="1" eaLnBrk="1" hangingPunct="1"/>
            <a:r>
              <a:rPr lang="en-US" sz="2800" dirty="0" smtClean="0"/>
              <a:t>Begin with Higher-Order Scales</a:t>
            </a:r>
          </a:p>
          <a:p>
            <a:pPr lvl="2" eaLnBrk="1" hangingPunct="1"/>
            <a:r>
              <a:rPr lang="en-US" sz="2400" dirty="0" smtClean="0"/>
              <a:t>If only one is elevated, use it as starting point then interpret all RC, Specific Problems, PSY-5 scales in that area</a:t>
            </a:r>
          </a:p>
          <a:p>
            <a:pPr lvl="3"/>
            <a:r>
              <a:rPr lang="en-US" sz="2200" dirty="0" smtClean="0"/>
              <a:t>When interpreting RC Scales:</a:t>
            </a:r>
          </a:p>
          <a:p>
            <a:pPr lvl="4"/>
            <a:r>
              <a:rPr lang="en-US" dirty="0" smtClean="0"/>
              <a:t>proceed in order of elevation</a:t>
            </a:r>
          </a:p>
          <a:p>
            <a:pPr lvl="4"/>
            <a:r>
              <a:rPr lang="en-US" dirty="0" smtClean="0"/>
              <a:t>incorporate relevant SP Scales and PSY-5</a:t>
            </a:r>
          </a:p>
          <a:p>
            <a:pPr lvl="2"/>
            <a:endParaRPr lang="en-US" sz="2700" dirty="0" smtClean="0"/>
          </a:p>
        </p:txBody>
      </p:sp>
    </p:spTree>
    <p:custDataLst>
      <p:tags r:id="rId1"/>
    </p:custDataLst>
    <p:extLst>
      <p:ext uri="{BB962C8B-B14F-4D97-AF65-F5344CB8AC3E}">
        <p14:creationId xmlns:p14="http://schemas.microsoft.com/office/powerpoint/2010/main" val="1434250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2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2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0224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0224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0224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022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43" grpId="0" build="p"/>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85800"/>
            <a:ext cx="4406000" cy="584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806539"/>
      </p:ext>
    </p:extLst>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614363" y="0"/>
            <a:ext cx="7158037" cy="1412875"/>
          </a:xfrm>
        </p:spPr>
        <p:txBody>
          <a:bodyPr>
            <a:normAutofit/>
          </a:bodyPr>
          <a:lstStyle/>
          <a:p>
            <a:pPr eaLnBrk="1" hangingPunct="1"/>
            <a:r>
              <a:rPr lang="en-US" sz="4000" dirty="0" smtClean="0"/>
              <a:t>MMPI-2-RF Interpretation</a:t>
            </a:r>
          </a:p>
        </p:txBody>
      </p:sp>
      <p:sp>
        <p:nvSpPr>
          <p:cNvPr id="1802243" name="Rectangle 3"/>
          <p:cNvSpPr>
            <a:spLocks noGrp="1" noChangeArrowheads="1"/>
          </p:cNvSpPr>
          <p:nvPr>
            <p:ph idx="1"/>
          </p:nvPr>
        </p:nvSpPr>
        <p:spPr>
          <a:xfrm>
            <a:off x="457200" y="1600200"/>
            <a:ext cx="7661275" cy="5257800"/>
          </a:xfrm>
        </p:spPr>
        <p:txBody>
          <a:bodyPr>
            <a:normAutofit lnSpcReduction="10000"/>
          </a:bodyPr>
          <a:lstStyle/>
          <a:p>
            <a:pPr eaLnBrk="1" hangingPunct="1"/>
            <a:r>
              <a:rPr lang="en-US" sz="3200" dirty="0" smtClean="0"/>
              <a:t>Substantive Scale Interpretation</a:t>
            </a:r>
          </a:p>
          <a:p>
            <a:pPr lvl="1" eaLnBrk="1" hangingPunct="1"/>
            <a:r>
              <a:rPr lang="en-US" sz="2800" dirty="0" smtClean="0"/>
              <a:t>Begin with Higher-Order Scales</a:t>
            </a:r>
          </a:p>
          <a:p>
            <a:pPr lvl="2" eaLnBrk="1" hangingPunct="1"/>
            <a:r>
              <a:rPr lang="en-US" sz="2400" dirty="0" smtClean="0"/>
              <a:t>If only one is elevated, use it as starting point then interpret all RC, Specific Problems, PSY-5 scales in that area</a:t>
            </a:r>
          </a:p>
          <a:p>
            <a:pPr lvl="3"/>
            <a:r>
              <a:rPr lang="en-US" sz="2200" dirty="0" smtClean="0"/>
              <a:t>When interpreting RC Scales:</a:t>
            </a:r>
          </a:p>
          <a:p>
            <a:pPr lvl="4"/>
            <a:r>
              <a:rPr lang="en-US" dirty="0" smtClean="0"/>
              <a:t>proceed in order of elevation</a:t>
            </a:r>
          </a:p>
          <a:p>
            <a:pPr lvl="4"/>
            <a:r>
              <a:rPr lang="en-US" dirty="0" smtClean="0"/>
              <a:t>incorporate relevant SP Scales and PSY-5</a:t>
            </a:r>
          </a:p>
          <a:p>
            <a:pPr lvl="2"/>
            <a:r>
              <a:rPr lang="en-US" sz="2400" dirty="0" smtClean="0"/>
              <a:t>If more than one H-O Scale is elevated, use highest as starting point, then proceed to next highest</a:t>
            </a:r>
          </a:p>
          <a:p>
            <a:pPr lvl="2"/>
            <a:r>
              <a:rPr lang="en-US" sz="2400" dirty="0" smtClean="0"/>
              <a:t>If no H-O Scale is </a:t>
            </a:r>
            <a:r>
              <a:rPr lang="en-US" sz="2400" dirty="0"/>
              <a:t>elevated, proceed to RC Scales and interpret by domain in order of elevation incorporating relevant SP and PSY-5 scales</a:t>
            </a:r>
          </a:p>
          <a:p>
            <a:pPr lvl="2"/>
            <a:endParaRPr lang="en-US" sz="2400" dirty="0" smtClean="0"/>
          </a:p>
        </p:txBody>
      </p:sp>
    </p:spTree>
    <p:custDataLst>
      <p:tags r:id="rId1"/>
    </p:custDataLst>
    <p:extLst>
      <p:ext uri="{BB962C8B-B14F-4D97-AF65-F5344CB8AC3E}">
        <p14:creationId xmlns:p14="http://schemas.microsoft.com/office/powerpoint/2010/main" val="11613848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022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022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022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022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0224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0224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0224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022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4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80927" y="1143000"/>
            <a:ext cx="7105650" cy="717550"/>
          </a:xfrm>
        </p:spPr>
        <p:txBody>
          <a:bodyPr>
            <a:normAutofit/>
          </a:bodyPr>
          <a:lstStyle/>
          <a:p>
            <a:pPr eaLnBrk="1" hangingPunct="1"/>
            <a:r>
              <a:rPr lang="en-US" sz="4000" dirty="0" smtClean="0"/>
              <a:t>Meehl (1972, p. 155)</a:t>
            </a:r>
          </a:p>
        </p:txBody>
      </p:sp>
      <p:pic>
        <p:nvPicPr>
          <p:cNvPr id="15362" name="Picture 2"/>
          <p:cNvPicPr>
            <a:picLocks noChangeAspect="1" noChangeArrowheads="1"/>
          </p:cNvPicPr>
          <p:nvPr/>
        </p:nvPicPr>
        <p:blipFill>
          <a:blip r:embed="rId3" cstate="print"/>
          <a:srcRect/>
          <a:stretch>
            <a:fillRect/>
          </a:stretch>
        </p:blipFill>
        <p:spPr bwMode="auto">
          <a:xfrm>
            <a:off x="199927" y="2411412"/>
            <a:ext cx="7648673" cy="1990725"/>
          </a:xfrm>
          <a:prstGeom prst="rect">
            <a:avLst/>
          </a:prstGeom>
          <a:noFill/>
          <a:ln w="9525">
            <a:noFill/>
            <a:miter lim="800000"/>
            <a:headEnd/>
            <a:tailEnd/>
          </a:ln>
        </p:spPr>
      </p:pic>
      <p:sp>
        <p:nvSpPr>
          <p:cNvPr id="5" name="Rectangle 4"/>
          <p:cNvSpPr/>
          <p:nvPr/>
        </p:nvSpPr>
        <p:spPr>
          <a:xfrm>
            <a:off x="4495800" y="4572000"/>
            <a:ext cx="30480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614363" y="0"/>
            <a:ext cx="7158037" cy="1412875"/>
          </a:xfrm>
        </p:spPr>
        <p:txBody>
          <a:bodyPr>
            <a:normAutofit/>
          </a:bodyPr>
          <a:lstStyle/>
          <a:p>
            <a:pPr eaLnBrk="1" hangingPunct="1"/>
            <a:r>
              <a:rPr lang="en-US" sz="4000" dirty="0" smtClean="0"/>
              <a:t>MMPI-2-RF Interpretation</a:t>
            </a:r>
          </a:p>
        </p:txBody>
      </p:sp>
      <p:sp>
        <p:nvSpPr>
          <p:cNvPr id="1802243" name="Rectangle 3"/>
          <p:cNvSpPr>
            <a:spLocks noGrp="1" noChangeArrowheads="1"/>
          </p:cNvSpPr>
          <p:nvPr>
            <p:ph idx="1"/>
          </p:nvPr>
        </p:nvSpPr>
        <p:spPr>
          <a:xfrm>
            <a:off x="457200" y="1600200"/>
            <a:ext cx="7661275" cy="5257800"/>
          </a:xfrm>
        </p:spPr>
        <p:txBody>
          <a:bodyPr>
            <a:normAutofit/>
          </a:bodyPr>
          <a:lstStyle/>
          <a:p>
            <a:pPr eaLnBrk="1" hangingPunct="1"/>
            <a:r>
              <a:rPr lang="en-US" sz="3200" dirty="0" smtClean="0"/>
              <a:t>Substantive Scale Interpretation</a:t>
            </a:r>
          </a:p>
          <a:p>
            <a:pPr lvl="1"/>
            <a:r>
              <a:rPr lang="en-US" sz="2800" dirty="0"/>
              <a:t>Once all H-O and RC Scales are covered: </a:t>
            </a:r>
          </a:p>
          <a:p>
            <a:pPr lvl="2"/>
            <a:r>
              <a:rPr lang="en-US" sz="2400" dirty="0"/>
              <a:t>Interpret any remaining elevated SP Scales</a:t>
            </a:r>
          </a:p>
          <a:p>
            <a:pPr lvl="2"/>
            <a:r>
              <a:rPr lang="en-US" sz="2400" dirty="0"/>
              <a:t>Interpret Interpersonal and Interest scales</a:t>
            </a:r>
          </a:p>
          <a:p>
            <a:pPr lvl="2"/>
            <a:r>
              <a:rPr lang="en-US" sz="2400" dirty="0"/>
              <a:t>If relevant, add diagnostic and treatment considerations</a:t>
            </a:r>
          </a:p>
          <a:p>
            <a:pPr lvl="1"/>
            <a:endParaRPr lang="en-US" sz="2400" dirty="0" smtClean="0"/>
          </a:p>
        </p:txBody>
      </p:sp>
    </p:spTree>
    <p:custDataLst>
      <p:tags r:id="rId1"/>
    </p:custDataLst>
    <p:extLst>
      <p:ext uri="{BB962C8B-B14F-4D97-AF65-F5344CB8AC3E}">
        <p14:creationId xmlns:p14="http://schemas.microsoft.com/office/powerpoint/2010/main" val="37518599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02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2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022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022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022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43" grpId="0" build="p"/>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533400"/>
            <a:ext cx="4687888" cy="608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3314335"/>
      </p:ext>
    </p:extLst>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10963"/>
            <a:ext cx="4724400" cy="6115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073851"/>
      </p:ext>
    </p:extLst>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33400"/>
            <a:ext cx="4582791" cy="593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131022"/>
      </p:ext>
    </p:extLst>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759" b="1800"/>
          <a:stretch/>
        </p:blipFill>
        <p:spPr bwMode="auto">
          <a:xfrm>
            <a:off x="1828800" y="381000"/>
            <a:ext cx="4724400" cy="6225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434092"/>
      </p:ext>
    </p:extLst>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143"/>
          <a:stretch/>
        </p:blipFill>
        <p:spPr bwMode="auto">
          <a:xfrm>
            <a:off x="1524000" y="381000"/>
            <a:ext cx="4953000" cy="629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197959"/>
      </p:ext>
    </p:extLst>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242" b="1400"/>
          <a:stretch/>
        </p:blipFill>
        <p:spPr bwMode="auto">
          <a:xfrm>
            <a:off x="1828800" y="381001"/>
            <a:ext cx="4683039" cy="6160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591456"/>
      </p:ext>
    </p:extLst>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33400"/>
            <a:ext cx="4658059" cy="6017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10066"/>
      </p:ext>
    </p:extLst>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81000"/>
            <a:ext cx="48006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14600" y="1905000"/>
            <a:ext cx="3657600" cy="1524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514600" y="3429000"/>
            <a:ext cx="3657600" cy="1524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514600" y="3886200"/>
            <a:ext cx="3657600" cy="3048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Items Not Show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3200400"/>
            <a:ext cx="2214563" cy="1143000"/>
          </a:xfrm>
          <a:prstGeom prst="rect">
            <a:avLst/>
          </a:prstGeom>
        </p:spPr>
      </p:pic>
    </p:spTree>
    <p:extLst>
      <p:ext uri="{BB962C8B-B14F-4D97-AF65-F5344CB8AC3E}">
        <p14:creationId xmlns:p14="http://schemas.microsoft.com/office/powerpoint/2010/main" val="1252667274"/>
      </p:ext>
    </p:extLst>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533400"/>
            <a:ext cx="4281488" cy="601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3450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33400" y="1143000"/>
            <a:ext cx="7105650" cy="717550"/>
          </a:xfrm>
        </p:spPr>
        <p:txBody>
          <a:bodyPr>
            <a:normAutofit/>
          </a:bodyPr>
          <a:lstStyle/>
          <a:p>
            <a:pPr eaLnBrk="1" hangingPunct="1"/>
            <a:r>
              <a:rPr lang="en-US" sz="4000" dirty="0" smtClean="0"/>
              <a:t>Meehl (1972, p. 157)</a:t>
            </a:r>
          </a:p>
        </p:txBody>
      </p:sp>
      <p:pic>
        <p:nvPicPr>
          <p:cNvPr id="16386" name="Picture 2"/>
          <p:cNvPicPr>
            <a:picLocks noChangeAspect="1" noChangeArrowheads="1"/>
          </p:cNvPicPr>
          <p:nvPr/>
        </p:nvPicPr>
        <p:blipFill>
          <a:blip r:embed="rId3" cstate="print"/>
          <a:srcRect/>
          <a:stretch>
            <a:fillRect/>
          </a:stretch>
        </p:blipFill>
        <p:spPr bwMode="auto">
          <a:xfrm>
            <a:off x="304800" y="2362200"/>
            <a:ext cx="7589680" cy="2743200"/>
          </a:xfrm>
          <a:prstGeom prst="rect">
            <a:avLst/>
          </a:prstGeom>
          <a:noFill/>
          <a:ln w="9525">
            <a:noFill/>
            <a:miter lim="800000"/>
            <a:headEnd/>
            <a:tailEnd/>
          </a:ln>
        </p:spPr>
      </p:pic>
      <p:sp>
        <p:nvSpPr>
          <p:cNvPr id="5" name="Rectangle 4"/>
          <p:cNvSpPr/>
          <p:nvPr/>
        </p:nvSpPr>
        <p:spPr>
          <a:xfrm>
            <a:off x="4876800" y="4724400"/>
            <a:ext cx="30480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609600"/>
            <a:ext cx="411981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8798517"/>
      </p:ext>
    </p:extLst>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81000"/>
            <a:ext cx="4228369"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143973"/>
      </p:ext>
    </p:extLst>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57200"/>
            <a:ext cx="4458168"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2406234"/>
      </p:ext>
    </p:extLst>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2209800"/>
            <a:ext cx="6869648" cy="1362075"/>
          </a:xfrm>
        </p:spPr>
        <p:txBody>
          <a:bodyPr>
            <a:noAutofit/>
          </a:bodyPr>
          <a:lstStyle/>
          <a:p>
            <a:r>
              <a:rPr lang="en-US" dirty="0" smtClean="0"/>
              <a:t>Chapter 9: </a:t>
            </a:r>
            <a:br>
              <a:rPr lang="en-US" dirty="0" smtClean="0"/>
            </a:br>
            <a:r>
              <a:rPr lang="en-US" dirty="0" smtClean="0"/>
              <a:t>MMPI-2-RF Case Studies</a:t>
            </a:r>
            <a:endParaRPr lang="en-US" dirty="0"/>
          </a:p>
        </p:txBody>
      </p:sp>
    </p:spTree>
    <p:custDataLst>
      <p:tags r:id="rId1"/>
    </p:custDataLst>
    <p:extLst>
      <p:ext uri="{BB962C8B-B14F-4D97-AF65-F5344CB8AC3E}">
        <p14:creationId xmlns:p14="http://schemas.microsoft.com/office/powerpoint/2010/main" val="1871874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7772400" cy="990600"/>
          </a:xfrm>
        </p:spPr>
        <p:txBody>
          <a:bodyPr>
            <a:normAutofit/>
          </a:bodyPr>
          <a:lstStyle/>
          <a:p>
            <a:r>
              <a:rPr lang="en-US" sz="3500" dirty="0" smtClean="0"/>
              <a:t>Ms. G: Obsessive-Compulsive Symptoms</a:t>
            </a:r>
            <a:endParaRPr lang="en-US" sz="3500" dirty="0"/>
          </a:p>
        </p:txBody>
      </p:sp>
      <p:sp>
        <p:nvSpPr>
          <p:cNvPr id="3" name="Content Placeholder 2"/>
          <p:cNvSpPr>
            <a:spLocks noGrp="1"/>
          </p:cNvSpPr>
          <p:nvPr>
            <p:ph idx="1"/>
          </p:nvPr>
        </p:nvSpPr>
        <p:spPr>
          <a:xfrm>
            <a:off x="457200" y="1524000"/>
            <a:ext cx="7315200" cy="3784600"/>
          </a:xfrm>
        </p:spPr>
        <p:txBody>
          <a:bodyPr>
            <a:noAutofit/>
          </a:bodyPr>
          <a:lstStyle/>
          <a:p>
            <a:pPr>
              <a:spcBef>
                <a:spcPts val="0"/>
              </a:spcBef>
            </a:pPr>
            <a:r>
              <a:rPr lang="en-US" sz="2600" dirty="0" smtClean="0"/>
              <a:t>35 year old, single, woman </a:t>
            </a:r>
          </a:p>
          <a:p>
            <a:pPr>
              <a:spcBef>
                <a:spcPts val="0"/>
              </a:spcBef>
            </a:pPr>
            <a:r>
              <a:rPr lang="en-US" sz="2600" dirty="0" smtClean="0"/>
              <a:t>Self-referred for outpatient treatment at a community mental health center</a:t>
            </a:r>
          </a:p>
          <a:p>
            <a:pPr>
              <a:spcBef>
                <a:spcPts val="0"/>
              </a:spcBef>
            </a:pPr>
            <a:r>
              <a:rPr lang="en-US" sz="2600" dirty="0" smtClean="0"/>
              <a:t>Recently lost her job owing to obsessive-compulsive behavior</a:t>
            </a:r>
          </a:p>
          <a:p>
            <a:pPr>
              <a:spcBef>
                <a:spcPts val="0"/>
              </a:spcBef>
            </a:pPr>
            <a:r>
              <a:rPr lang="en-US" sz="2600" dirty="0" smtClean="0"/>
              <a:t>Preoccupied with worry that her apartment will catch fire or be burglarized</a:t>
            </a:r>
          </a:p>
          <a:p>
            <a:pPr>
              <a:spcBef>
                <a:spcPts val="0"/>
              </a:spcBef>
            </a:pPr>
            <a:r>
              <a:rPr lang="en-US" sz="2600" dirty="0" smtClean="0"/>
              <a:t>Engaged to repeated checking behavior of increasing intensity that interfered with job performance (tardiness, productivity)</a:t>
            </a:r>
          </a:p>
          <a:p>
            <a:pPr>
              <a:spcBef>
                <a:spcPts val="0"/>
              </a:spcBef>
            </a:pPr>
            <a:r>
              <a:rPr lang="en-US" sz="2600" dirty="0" smtClean="0"/>
              <a:t>After repeated warnings, let go</a:t>
            </a:r>
          </a:p>
          <a:p>
            <a:pPr>
              <a:spcBef>
                <a:spcPts val="0"/>
              </a:spcBef>
            </a:pPr>
            <a:endParaRPr lang="en-US" sz="2600" dirty="0"/>
          </a:p>
        </p:txBody>
      </p:sp>
    </p:spTree>
    <p:extLst>
      <p:ext uri="{BB962C8B-B14F-4D97-AF65-F5344CB8AC3E}">
        <p14:creationId xmlns:p14="http://schemas.microsoft.com/office/powerpoint/2010/main" val="363373811"/>
      </p:ext>
    </p:extLst>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80704" cy="990600"/>
          </a:xfrm>
        </p:spPr>
        <p:txBody>
          <a:bodyPr>
            <a:normAutofit/>
          </a:bodyPr>
          <a:lstStyle/>
          <a:p>
            <a:r>
              <a:rPr lang="en-US" sz="3500" dirty="0" smtClean="0"/>
              <a:t>Ms. G: Obsessive-Compulsive Symptoms</a:t>
            </a:r>
            <a:endParaRPr lang="en-US" sz="3500" dirty="0"/>
          </a:p>
        </p:txBody>
      </p:sp>
      <p:sp>
        <p:nvSpPr>
          <p:cNvPr id="3" name="Content Placeholder 2"/>
          <p:cNvSpPr>
            <a:spLocks noGrp="1"/>
          </p:cNvSpPr>
          <p:nvPr>
            <p:ph idx="1"/>
          </p:nvPr>
        </p:nvSpPr>
        <p:spPr>
          <a:xfrm>
            <a:off x="304800" y="1676400"/>
            <a:ext cx="7258050" cy="4449763"/>
          </a:xfrm>
        </p:spPr>
        <p:txBody>
          <a:bodyPr>
            <a:noAutofit/>
          </a:bodyPr>
          <a:lstStyle/>
          <a:p>
            <a:r>
              <a:rPr lang="en-US" sz="2600" dirty="0" smtClean="0"/>
              <a:t>Raised in an intact family with no reported abuse history</a:t>
            </a:r>
          </a:p>
          <a:p>
            <a:r>
              <a:rPr lang="en-US" sz="2600" dirty="0" smtClean="0"/>
              <a:t>Had been involved in long-term relationship that ended a few moths prior to seeking services</a:t>
            </a:r>
          </a:p>
          <a:p>
            <a:r>
              <a:rPr lang="en-US" sz="2600" dirty="0" smtClean="0"/>
              <a:t>Had resided with ex-boyfriend most of her adult life</a:t>
            </a:r>
          </a:p>
          <a:p>
            <a:r>
              <a:rPr lang="en-US" sz="2600" dirty="0" smtClean="0"/>
              <a:t>No prior contact with the mental health system</a:t>
            </a:r>
          </a:p>
          <a:p>
            <a:r>
              <a:rPr lang="en-US" sz="2600" dirty="0" smtClean="0"/>
              <a:t>At intake, reported feeling anxious, depressed, embarrassed, and guilty over job loss</a:t>
            </a:r>
          </a:p>
          <a:p>
            <a:endParaRPr lang="en-US" sz="2800" dirty="0"/>
          </a:p>
        </p:txBody>
      </p:sp>
    </p:spTree>
    <p:extLst>
      <p:ext uri="{BB962C8B-B14F-4D97-AF65-F5344CB8AC3E}">
        <p14:creationId xmlns:p14="http://schemas.microsoft.com/office/powerpoint/2010/main" val="2525563311"/>
      </p:ext>
    </p:extLst>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9800" y="469338"/>
            <a:ext cx="4716816" cy="6083862"/>
          </a:xfrm>
          <a:prstGeom prst="rect">
            <a:avLst/>
          </a:prstGeom>
        </p:spPr>
      </p:pic>
    </p:spTree>
    <p:extLst>
      <p:ext uri="{BB962C8B-B14F-4D97-AF65-F5344CB8AC3E}">
        <p14:creationId xmlns:p14="http://schemas.microsoft.com/office/powerpoint/2010/main" val="1416926268"/>
      </p:ext>
    </p:extLst>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457200"/>
            <a:ext cx="4726228" cy="6096000"/>
          </a:xfrm>
          <a:prstGeom prst="rect">
            <a:avLst/>
          </a:prstGeom>
        </p:spPr>
      </p:pic>
    </p:spTree>
    <p:extLst>
      <p:ext uri="{BB962C8B-B14F-4D97-AF65-F5344CB8AC3E}">
        <p14:creationId xmlns:p14="http://schemas.microsoft.com/office/powerpoint/2010/main" val="299862599"/>
      </p:ext>
    </p:extLst>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9800" y="381000"/>
            <a:ext cx="4852094" cy="6258346"/>
          </a:xfrm>
          <a:prstGeom prst="rect">
            <a:avLst/>
          </a:prstGeom>
        </p:spPr>
      </p:pic>
    </p:spTree>
    <p:extLst>
      <p:ext uri="{BB962C8B-B14F-4D97-AF65-F5344CB8AC3E}">
        <p14:creationId xmlns:p14="http://schemas.microsoft.com/office/powerpoint/2010/main" val="1837263142"/>
      </p:ext>
    </p:extLst>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0" y="419225"/>
            <a:ext cx="4814747" cy="6210175"/>
          </a:xfrm>
          <a:prstGeom prst="rect">
            <a:avLst/>
          </a:prstGeom>
        </p:spPr>
      </p:pic>
    </p:spTree>
    <p:extLst>
      <p:ext uri="{BB962C8B-B14F-4D97-AF65-F5344CB8AC3E}">
        <p14:creationId xmlns:p14="http://schemas.microsoft.com/office/powerpoint/2010/main" val="17834092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882650"/>
            <a:ext cx="7105650" cy="717550"/>
          </a:xfrm>
        </p:spPr>
        <p:txBody>
          <a:bodyPr>
            <a:normAutofit/>
          </a:bodyPr>
          <a:lstStyle/>
          <a:p>
            <a:pPr eaLnBrk="1" hangingPunct="1"/>
            <a:r>
              <a:rPr lang="en-US" sz="4000" dirty="0" smtClean="0"/>
              <a:t>Meehl (1972, pp. 170-171)</a:t>
            </a:r>
          </a:p>
        </p:txBody>
      </p:sp>
      <p:pic>
        <p:nvPicPr>
          <p:cNvPr id="18434" name="Picture 2"/>
          <p:cNvPicPr>
            <a:picLocks noChangeAspect="1" noChangeArrowheads="1"/>
          </p:cNvPicPr>
          <p:nvPr/>
        </p:nvPicPr>
        <p:blipFill>
          <a:blip r:embed="rId3" cstate="print"/>
          <a:srcRect/>
          <a:stretch>
            <a:fillRect/>
          </a:stretch>
        </p:blipFill>
        <p:spPr bwMode="auto">
          <a:xfrm>
            <a:off x="457200" y="2085764"/>
            <a:ext cx="7141143" cy="886036"/>
          </a:xfrm>
          <a:prstGeom prst="rect">
            <a:avLst/>
          </a:prstGeom>
          <a:noFill/>
          <a:ln w="9525">
            <a:noFill/>
            <a:miter lim="800000"/>
            <a:headEnd/>
            <a:tailEnd/>
          </a:ln>
        </p:spPr>
      </p:pic>
      <p:pic>
        <p:nvPicPr>
          <p:cNvPr id="18435" name="Picture 3"/>
          <p:cNvPicPr>
            <a:picLocks noChangeAspect="1" noChangeArrowheads="1"/>
          </p:cNvPicPr>
          <p:nvPr/>
        </p:nvPicPr>
        <p:blipFill>
          <a:blip r:embed="rId4" cstate="print"/>
          <a:srcRect/>
          <a:stretch>
            <a:fillRect/>
          </a:stretch>
        </p:blipFill>
        <p:spPr bwMode="auto">
          <a:xfrm>
            <a:off x="510051" y="2971800"/>
            <a:ext cx="7088292" cy="1624400"/>
          </a:xfrm>
          <a:prstGeom prst="rect">
            <a:avLst/>
          </a:prstGeom>
          <a:noFill/>
          <a:ln w="9525">
            <a:noFill/>
            <a:miter lim="800000"/>
            <a:headEnd/>
            <a:tailEnd/>
          </a:ln>
        </p:spPr>
      </p:pic>
      <p:pic>
        <p:nvPicPr>
          <p:cNvPr id="18436" name="Picture 4"/>
          <p:cNvPicPr>
            <a:picLocks noChangeAspect="1" noChangeArrowheads="1"/>
          </p:cNvPicPr>
          <p:nvPr/>
        </p:nvPicPr>
        <p:blipFill>
          <a:blip r:embed="rId5" cstate="print"/>
          <a:srcRect/>
          <a:stretch>
            <a:fillRect/>
          </a:stretch>
        </p:blipFill>
        <p:spPr bwMode="auto">
          <a:xfrm>
            <a:off x="510052" y="4495800"/>
            <a:ext cx="7088292" cy="1550564"/>
          </a:xfrm>
          <a:prstGeom prst="rect">
            <a:avLst/>
          </a:prstGeom>
          <a:noFill/>
          <a:ln w="9525">
            <a:noFill/>
            <a:miter lim="800000"/>
            <a:headEnd/>
            <a:tailEnd/>
          </a:ln>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0" y="381000"/>
            <a:ext cx="4738547" cy="6111890"/>
          </a:xfrm>
          <a:prstGeom prst="rect">
            <a:avLst/>
          </a:prstGeom>
        </p:spPr>
      </p:pic>
    </p:spTree>
    <p:extLst>
      <p:ext uri="{BB962C8B-B14F-4D97-AF65-F5344CB8AC3E}">
        <p14:creationId xmlns:p14="http://schemas.microsoft.com/office/powerpoint/2010/main" val="3000886054"/>
      </p:ext>
    </p:extLst>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381000"/>
            <a:ext cx="4876800" cy="6290212"/>
          </a:xfrm>
          <a:prstGeom prst="rect">
            <a:avLst/>
          </a:prstGeom>
        </p:spPr>
      </p:pic>
    </p:spTree>
    <p:extLst>
      <p:ext uri="{BB962C8B-B14F-4D97-AF65-F5344CB8AC3E}">
        <p14:creationId xmlns:p14="http://schemas.microsoft.com/office/powerpoint/2010/main" val="3187652606"/>
      </p:ext>
    </p:extLst>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457200"/>
            <a:ext cx="4800600" cy="6191929"/>
          </a:xfrm>
          <a:prstGeom prst="rect">
            <a:avLst/>
          </a:prstGeom>
        </p:spPr>
      </p:pic>
    </p:spTree>
    <p:extLst>
      <p:ext uri="{BB962C8B-B14F-4D97-AF65-F5344CB8AC3E}">
        <p14:creationId xmlns:p14="http://schemas.microsoft.com/office/powerpoint/2010/main" val="2166063929"/>
      </p:ext>
    </p:extLst>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0" y="381000"/>
            <a:ext cx="4774728" cy="6158558"/>
          </a:xfrm>
          <a:prstGeom prst="rect">
            <a:avLst/>
          </a:prstGeom>
        </p:spPr>
      </p:pic>
      <p:sp>
        <p:nvSpPr>
          <p:cNvPr id="3" name="Rectangle 2"/>
          <p:cNvSpPr/>
          <p:nvPr/>
        </p:nvSpPr>
        <p:spPr>
          <a:xfrm>
            <a:off x="2895600" y="3048000"/>
            <a:ext cx="3657600" cy="3048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895600" y="3657600"/>
            <a:ext cx="3657600" cy="4572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Items Not Show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895600"/>
            <a:ext cx="2273779" cy="1173563"/>
          </a:xfrm>
          <a:prstGeom prst="rect">
            <a:avLst/>
          </a:prstGeom>
        </p:spPr>
      </p:pic>
    </p:spTree>
    <p:extLst>
      <p:ext uri="{BB962C8B-B14F-4D97-AF65-F5344CB8AC3E}">
        <p14:creationId xmlns:p14="http://schemas.microsoft.com/office/powerpoint/2010/main" val="2641235499"/>
      </p:ext>
    </p:extLst>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680704" cy="990600"/>
          </a:xfrm>
        </p:spPr>
        <p:txBody>
          <a:bodyPr>
            <a:normAutofit/>
          </a:bodyPr>
          <a:lstStyle/>
          <a:p>
            <a:r>
              <a:rPr lang="en-US" sz="3600" dirty="0" smtClean="0"/>
              <a:t>Mr. P: Chronic and Severe Disorder</a:t>
            </a:r>
            <a:endParaRPr lang="en-US" sz="3600" dirty="0"/>
          </a:p>
        </p:txBody>
      </p:sp>
      <p:sp>
        <p:nvSpPr>
          <p:cNvPr id="3" name="Content Placeholder 2"/>
          <p:cNvSpPr>
            <a:spLocks noGrp="1"/>
          </p:cNvSpPr>
          <p:nvPr>
            <p:ph idx="1"/>
          </p:nvPr>
        </p:nvSpPr>
        <p:spPr>
          <a:xfrm>
            <a:off x="152400" y="1600200"/>
            <a:ext cx="7696200" cy="4800600"/>
          </a:xfrm>
        </p:spPr>
        <p:txBody>
          <a:bodyPr>
            <a:noAutofit/>
          </a:bodyPr>
          <a:lstStyle/>
          <a:p>
            <a:pPr>
              <a:spcBef>
                <a:spcPts val="0"/>
              </a:spcBef>
            </a:pPr>
            <a:r>
              <a:rPr lang="en-US" sz="2500" dirty="0" smtClean="0"/>
              <a:t>49 year old, single, male</a:t>
            </a:r>
          </a:p>
          <a:p>
            <a:pPr>
              <a:spcBef>
                <a:spcPts val="0"/>
              </a:spcBef>
            </a:pPr>
            <a:r>
              <a:rPr lang="en-US" sz="2500" dirty="0" smtClean="0"/>
              <a:t>Assessed at intake to an inpatient psychiatric unit of a community hospital</a:t>
            </a:r>
          </a:p>
          <a:p>
            <a:pPr>
              <a:spcBef>
                <a:spcPts val="0"/>
              </a:spcBef>
            </a:pPr>
            <a:r>
              <a:rPr lang="en-US" sz="2500" dirty="0" smtClean="0"/>
              <a:t>Long standing diagnosis of Schizophrenia, Paranoid Type</a:t>
            </a:r>
          </a:p>
          <a:p>
            <a:pPr>
              <a:spcBef>
                <a:spcPts val="0"/>
              </a:spcBef>
            </a:pPr>
            <a:r>
              <a:rPr lang="en-US" sz="2500" dirty="0" smtClean="0"/>
              <a:t>Diagnosed during later teens and resided with parents most of his adult life</a:t>
            </a:r>
          </a:p>
          <a:p>
            <a:pPr>
              <a:spcBef>
                <a:spcPts val="0"/>
              </a:spcBef>
            </a:pPr>
            <a:r>
              <a:rPr lang="en-US" sz="2500" dirty="0" smtClean="0"/>
              <a:t>Father passed away when Mr. P was in his late 20s</a:t>
            </a:r>
          </a:p>
          <a:p>
            <a:pPr>
              <a:spcBef>
                <a:spcPts val="0"/>
              </a:spcBef>
            </a:pPr>
            <a:r>
              <a:rPr lang="en-US" sz="2500" dirty="0" smtClean="0"/>
              <a:t>Continues to reside with mother, now in her late 70s</a:t>
            </a:r>
          </a:p>
          <a:p>
            <a:pPr>
              <a:spcBef>
                <a:spcPts val="0"/>
              </a:spcBef>
            </a:pPr>
            <a:r>
              <a:rPr lang="en-US" sz="2500" dirty="0"/>
              <a:t>Receives case management services in the community</a:t>
            </a:r>
          </a:p>
          <a:p>
            <a:pPr>
              <a:spcBef>
                <a:spcPts val="0"/>
              </a:spcBef>
            </a:pPr>
            <a:endParaRPr lang="en-US" sz="2500" dirty="0" smtClean="0"/>
          </a:p>
        </p:txBody>
      </p:sp>
    </p:spTree>
    <p:extLst>
      <p:ext uri="{BB962C8B-B14F-4D97-AF65-F5344CB8AC3E}">
        <p14:creationId xmlns:p14="http://schemas.microsoft.com/office/powerpoint/2010/main" val="3403145711"/>
      </p:ext>
    </p:extLst>
  </p:cSld>
  <p:clrMapOvr>
    <a:masterClrMapping/>
  </p:clrMapOvr>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609600"/>
            <a:ext cx="8680704" cy="990600"/>
          </a:xfrm>
        </p:spPr>
        <p:txBody>
          <a:bodyPr>
            <a:normAutofit/>
          </a:bodyPr>
          <a:lstStyle/>
          <a:p>
            <a:r>
              <a:rPr lang="en-US" sz="3600" dirty="0" smtClean="0"/>
              <a:t>Mr. P: Chronic and Severe Disorder</a:t>
            </a:r>
            <a:endParaRPr lang="en-US" sz="3600" dirty="0"/>
          </a:p>
        </p:txBody>
      </p:sp>
      <p:sp>
        <p:nvSpPr>
          <p:cNvPr id="3" name="Content Placeholder 2"/>
          <p:cNvSpPr>
            <a:spLocks noGrp="1"/>
          </p:cNvSpPr>
          <p:nvPr>
            <p:ph idx="1"/>
          </p:nvPr>
        </p:nvSpPr>
        <p:spPr>
          <a:xfrm>
            <a:off x="228600" y="1600200"/>
            <a:ext cx="7696200" cy="4724400"/>
          </a:xfrm>
        </p:spPr>
        <p:txBody>
          <a:bodyPr>
            <a:noAutofit/>
          </a:bodyPr>
          <a:lstStyle/>
          <a:p>
            <a:pPr>
              <a:spcBef>
                <a:spcPts val="0"/>
              </a:spcBef>
            </a:pPr>
            <a:r>
              <a:rPr lang="en-US" sz="2500" dirty="0" smtClean="0"/>
              <a:t>Periodically employed as an unskilled laborer under the auspices of local community mental health agency</a:t>
            </a:r>
          </a:p>
          <a:p>
            <a:pPr>
              <a:spcBef>
                <a:spcPts val="0"/>
              </a:spcBef>
            </a:pPr>
            <a:r>
              <a:rPr lang="en-US" sz="2500" dirty="0" smtClean="0"/>
              <a:t>Several weeks prior to hospitalization, became embroiled in conflict with co-worker</a:t>
            </a:r>
          </a:p>
          <a:p>
            <a:pPr>
              <a:spcBef>
                <a:spcPts val="0"/>
              </a:spcBef>
            </a:pPr>
            <a:r>
              <a:rPr lang="en-US" sz="2500" dirty="0" smtClean="0"/>
              <a:t>Employment suspended following physical altercation</a:t>
            </a:r>
          </a:p>
          <a:p>
            <a:pPr>
              <a:spcBef>
                <a:spcPts val="0"/>
              </a:spcBef>
            </a:pPr>
            <a:r>
              <a:rPr lang="en-US" sz="2500" dirty="0" smtClean="0"/>
              <a:t>Because upset and discontinued medication</a:t>
            </a:r>
          </a:p>
          <a:p>
            <a:pPr>
              <a:spcBef>
                <a:spcPts val="0"/>
              </a:spcBef>
            </a:pPr>
            <a:r>
              <a:rPr lang="en-US" sz="2500" dirty="0" smtClean="0"/>
              <a:t>Mother reported fairly rapid deterioration, marked by preoccupation with government conspiracy to deprive him of disability benefits</a:t>
            </a:r>
          </a:p>
          <a:p>
            <a:pPr>
              <a:spcBef>
                <a:spcPts val="0"/>
              </a:spcBef>
            </a:pPr>
            <a:r>
              <a:rPr lang="en-US" sz="2500" dirty="0" smtClean="0"/>
              <a:t>Threatened retaliation against supervisor and co-worker</a:t>
            </a:r>
          </a:p>
          <a:p>
            <a:endParaRPr lang="en-US" sz="2500" dirty="0" smtClean="0"/>
          </a:p>
        </p:txBody>
      </p:sp>
    </p:spTree>
    <p:extLst>
      <p:ext uri="{BB962C8B-B14F-4D97-AF65-F5344CB8AC3E}">
        <p14:creationId xmlns:p14="http://schemas.microsoft.com/office/powerpoint/2010/main" val="358880327"/>
      </p:ext>
    </p:extLst>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609600"/>
            <a:ext cx="4608071" cy="5943600"/>
          </a:xfrm>
          <a:prstGeom prst="rect">
            <a:avLst/>
          </a:prstGeom>
        </p:spPr>
      </p:pic>
    </p:spTree>
    <p:extLst>
      <p:ext uri="{BB962C8B-B14F-4D97-AF65-F5344CB8AC3E}">
        <p14:creationId xmlns:p14="http://schemas.microsoft.com/office/powerpoint/2010/main" val="564101193"/>
      </p:ext>
    </p:extLst>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381000"/>
            <a:ext cx="4774728" cy="6158558"/>
          </a:xfrm>
          <a:prstGeom prst="rect">
            <a:avLst/>
          </a:prstGeom>
        </p:spPr>
      </p:pic>
    </p:spTree>
    <p:extLst>
      <p:ext uri="{BB962C8B-B14F-4D97-AF65-F5344CB8AC3E}">
        <p14:creationId xmlns:p14="http://schemas.microsoft.com/office/powerpoint/2010/main" val="3344788095"/>
      </p:ext>
    </p:extLst>
  </p:cSld>
  <p:clrMapOvr>
    <a:masterClrMapping/>
  </p:clrMapOvr>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381000"/>
            <a:ext cx="4820825" cy="6218015"/>
          </a:xfrm>
          <a:prstGeom prst="rect">
            <a:avLst/>
          </a:prstGeom>
        </p:spPr>
      </p:pic>
    </p:spTree>
    <p:extLst>
      <p:ext uri="{BB962C8B-B14F-4D97-AF65-F5344CB8AC3E}">
        <p14:creationId xmlns:p14="http://schemas.microsoft.com/office/powerpoint/2010/main" val="2595457109"/>
      </p:ext>
    </p:extLst>
  </p:cSld>
  <p:clrMapOvr>
    <a:masterClrMapping/>
  </p:clrMapOvr>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0" y="457200"/>
            <a:ext cx="4681406" cy="6038189"/>
          </a:xfrm>
          <a:prstGeom prst="rect">
            <a:avLst/>
          </a:prstGeom>
        </p:spPr>
      </p:pic>
    </p:spTree>
    <p:extLst>
      <p:ext uri="{BB962C8B-B14F-4D97-AF65-F5344CB8AC3E}">
        <p14:creationId xmlns:p14="http://schemas.microsoft.com/office/powerpoint/2010/main" val="53659740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914400"/>
            <a:ext cx="7105650" cy="717550"/>
          </a:xfrm>
        </p:spPr>
        <p:txBody>
          <a:bodyPr/>
          <a:lstStyle/>
          <a:p>
            <a:pPr eaLnBrk="1" hangingPunct="1"/>
            <a:r>
              <a:rPr lang="en-US" sz="4400" dirty="0" smtClean="0"/>
              <a:t>MMPI-2 (1989)</a:t>
            </a:r>
          </a:p>
        </p:txBody>
      </p:sp>
      <p:sp>
        <p:nvSpPr>
          <p:cNvPr id="1518595" name="Rectangle 3"/>
          <p:cNvSpPr>
            <a:spLocks noGrp="1" noChangeArrowheads="1"/>
          </p:cNvSpPr>
          <p:nvPr>
            <p:ph idx="1"/>
          </p:nvPr>
        </p:nvSpPr>
        <p:spPr/>
        <p:txBody>
          <a:bodyPr>
            <a:normAutofit fontScale="92500" lnSpcReduction="20000"/>
          </a:bodyPr>
          <a:lstStyle/>
          <a:p>
            <a:pPr eaLnBrk="1" hangingPunct="1"/>
            <a:r>
              <a:rPr lang="en-US" dirty="0" smtClean="0"/>
              <a:t>New Norms</a:t>
            </a:r>
          </a:p>
          <a:p>
            <a:pPr eaLnBrk="1" hangingPunct="1"/>
            <a:r>
              <a:rPr lang="en-US" dirty="0" smtClean="0"/>
              <a:t>Clinical Scales left intact</a:t>
            </a:r>
          </a:p>
          <a:p>
            <a:pPr eaLnBrk="1" hangingPunct="1"/>
            <a:r>
              <a:rPr lang="en-US" dirty="0" smtClean="0"/>
              <a:t>New items introduced via Content Scales</a:t>
            </a:r>
          </a:p>
          <a:p>
            <a:pPr eaLnBrk="1" hangingPunct="1"/>
            <a:r>
              <a:rPr lang="en-US" dirty="0" smtClean="0"/>
              <a:t>New Validity Scales </a:t>
            </a:r>
          </a:p>
          <a:p>
            <a:pPr eaLnBrk="1" hangingPunct="1"/>
            <a:r>
              <a:rPr lang="en-US" dirty="0" smtClean="0"/>
              <a:t>Initial Skepticism</a:t>
            </a:r>
          </a:p>
          <a:p>
            <a:pPr eaLnBrk="1" hangingPunct="1"/>
            <a:r>
              <a:rPr lang="en-US" dirty="0" smtClean="0"/>
              <a:t>Relatively quick acceptance by clinicians</a:t>
            </a:r>
          </a:p>
          <a:p>
            <a:pPr eaLnBrk="1" hangingPunct="1"/>
            <a:r>
              <a:rPr lang="en-US" dirty="0" smtClean="0"/>
              <a:t>Disappointment by (some of) the scholarly community </a:t>
            </a:r>
          </a:p>
          <a:p>
            <a:pPr eaLnBrk="1" hangingPunct="1"/>
            <a:endParaRPr lang="en-US" dirty="0" smtClean="0"/>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85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85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85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85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85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185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8595" grpId="0" build="p"/>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362611"/>
            <a:ext cx="4858639" cy="6266789"/>
          </a:xfrm>
          <a:prstGeom prst="rect">
            <a:avLst/>
          </a:prstGeom>
        </p:spPr>
      </p:pic>
    </p:spTree>
    <p:extLst>
      <p:ext uri="{BB962C8B-B14F-4D97-AF65-F5344CB8AC3E}">
        <p14:creationId xmlns:p14="http://schemas.microsoft.com/office/powerpoint/2010/main" val="1345531887"/>
      </p:ext>
    </p:extLst>
  </p:cSld>
  <p:clrMapOvr>
    <a:masterClrMapping/>
  </p:clrMapOvr>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457200"/>
            <a:ext cx="4800600" cy="6191928"/>
          </a:xfrm>
          <a:prstGeom prst="rect">
            <a:avLst/>
          </a:prstGeom>
        </p:spPr>
      </p:pic>
    </p:spTree>
    <p:extLst>
      <p:ext uri="{BB962C8B-B14F-4D97-AF65-F5344CB8AC3E}">
        <p14:creationId xmlns:p14="http://schemas.microsoft.com/office/powerpoint/2010/main" val="1302688755"/>
      </p:ext>
    </p:extLst>
  </p:cSld>
  <p:clrMapOvr>
    <a:masterClrMapping/>
  </p:clrMapOvr>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2601" y="457201"/>
            <a:ext cx="4800600" cy="6191928"/>
          </a:xfrm>
          <a:prstGeom prst="rect">
            <a:avLst/>
          </a:prstGeom>
        </p:spPr>
      </p:pic>
    </p:spTree>
    <p:extLst>
      <p:ext uri="{BB962C8B-B14F-4D97-AF65-F5344CB8AC3E}">
        <p14:creationId xmlns:p14="http://schemas.microsoft.com/office/powerpoint/2010/main" val="3309805476"/>
      </p:ext>
    </p:extLst>
  </p:cSld>
  <p:clrMapOvr>
    <a:masterClrMapping/>
  </p:clrMapOvr>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457199"/>
            <a:ext cx="4800600" cy="6191929"/>
          </a:xfrm>
          <a:prstGeom prst="rect">
            <a:avLst/>
          </a:prstGeom>
        </p:spPr>
      </p:pic>
      <p:sp>
        <p:nvSpPr>
          <p:cNvPr id="3" name="Rectangle 2"/>
          <p:cNvSpPr/>
          <p:nvPr/>
        </p:nvSpPr>
        <p:spPr>
          <a:xfrm>
            <a:off x="2743200" y="2057400"/>
            <a:ext cx="3657600" cy="3048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743200" y="3733800"/>
            <a:ext cx="3657600" cy="3810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743200" y="4343400"/>
            <a:ext cx="3657600" cy="6096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743200" y="5257800"/>
            <a:ext cx="3657600" cy="7620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Items Not Show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733800"/>
            <a:ext cx="2214563" cy="1143000"/>
          </a:xfrm>
          <a:prstGeom prst="rect">
            <a:avLst/>
          </a:prstGeom>
        </p:spPr>
      </p:pic>
    </p:spTree>
    <p:extLst>
      <p:ext uri="{BB962C8B-B14F-4D97-AF65-F5344CB8AC3E}">
        <p14:creationId xmlns:p14="http://schemas.microsoft.com/office/powerpoint/2010/main" val="2847543526"/>
      </p:ext>
    </p:extLst>
  </p:cSld>
  <p:clrMapOvr>
    <a:masterClrMapping/>
  </p:clrMapOvr>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8680704" cy="990600"/>
          </a:xfrm>
        </p:spPr>
        <p:txBody>
          <a:bodyPr>
            <a:normAutofit/>
          </a:bodyPr>
          <a:lstStyle/>
          <a:p>
            <a:r>
              <a:rPr lang="en-US" sz="3600" dirty="0" smtClean="0"/>
              <a:t>Ms. L: An Abusive Relationship Ends</a:t>
            </a:r>
            <a:endParaRPr lang="en-US" sz="3600" dirty="0"/>
          </a:p>
        </p:txBody>
      </p:sp>
      <p:sp>
        <p:nvSpPr>
          <p:cNvPr id="3" name="Content Placeholder 2"/>
          <p:cNvSpPr>
            <a:spLocks noGrp="1"/>
          </p:cNvSpPr>
          <p:nvPr>
            <p:ph idx="1"/>
          </p:nvPr>
        </p:nvSpPr>
        <p:spPr>
          <a:xfrm>
            <a:off x="152400" y="1600200"/>
            <a:ext cx="7772400" cy="4876800"/>
          </a:xfrm>
        </p:spPr>
        <p:txBody>
          <a:bodyPr>
            <a:noAutofit/>
          </a:bodyPr>
          <a:lstStyle/>
          <a:p>
            <a:pPr>
              <a:spcBef>
                <a:spcPts val="0"/>
              </a:spcBef>
            </a:pPr>
            <a:r>
              <a:rPr lang="en-US" sz="2500" dirty="0" smtClean="0"/>
              <a:t>20 year old, single, female college student</a:t>
            </a:r>
          </a:p>
          <a:p>
            <a:pPr>
              <a:spcBef>
                <a:spcPts val="0"/>
              </a:spcBef>
            </a:pPr>
            <a:r>
              <a:rPr lang="en-US" sz="2500" dirty="0" smtClean="0"/>
              <a:t>Presented at college counseling center complaining of academic difficulties following breakup</a:t>
            </a:r>
          </a:p>
          <a:p>
            <a:pPr>
              <a:spcBef>
                <a:spcPts val="0"/>
              </a:spcBef>
            </a:pPr>
            <a:r>
              <a:rPr lang="en-US" sz="2500" dirty="0" smtClean="0"/>
              <a:t>Reported involvement in an abusive relationship for over a year</a:t>
            </a:r>
          </a:p>
          <a:p>
            <a:pPr>
              <a:spcBef>
                <a:spcPts val="0"/>
              </a:spcBef>
            </a:pPr>
            <a:r>
              <a:rPr lang="en-US" sz="2500" dirty="0" smtClean="0"/>
              <a:t>Frequent arguments culminated in physical altercations</a:t>
            </a:r>
          </a:p>
          <a:p>
            <a:pPr>
              <a:spcBef>
                <a:spcPts val="0"/>
              </a:spcBef>
            </a:pPr>
            <a:r>
              <a:rPr lang="en-US" sz="2500" dirty="0" smtClean="0"/>
              <a:t>Often triggered by Ms. L’s suspicions regarding boyfriend’s infidelity</a:t>
            </a:r>
          </a:p>
          <a:p>
            <a:pPr>
              <a:spcBef>
                <a:spcPts val="0"/>
              </a:spcBef>
            </a:pPr>
            <a:r>
              <a:rPr lang="en-US" sz="2500" dirty="0" smtClean="0"/>
              <a:t>Altercations would often leave both with bruises</a:t>
            </a:r>
          </a:p>
          <a:p>
            <a:pPr>
              <a:spcBef>
                <a:spcPts val="0"/>
              </a:spcBef>
            </a:pPr>
            <a:r>
              <a:rPr lang="en-US" sz="2500" dirty="0" smtClean="0"/>
              <a:t>Typically occurred when both were intoxicated</a:t>
            </a:r>
          </a:p>
          <a:p>
            <a:pPr>
              <a:spcBef>
                <a:spcPts val="0"/>
              </a:spcBef>
            </a:pPr>
            <a:r>
              <a:rPr lang="en-US" sz="2500" dirty="0" smtClean="0"/>
              <a:t>Boyfriend terminated relationships three weeks prior to intake</a:t>
            </a:r>
          </a:p>
        </p:txBody>
      </p:sp>
    </p:spTree>
    <p:extLst>
      <p:ext uri="{BB962C8B-B14F-4D97-AF65-F5344CB8AC3E}">
        <p14:creationId xmlns:p14="http://schemas.microsoft.com/office/powerpoint/2010/main" val="3620226915"/>
      </p:ext>
    </p:extLst>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680704" cy="990600"/>
          </a:xfrm>
        </p:spPr>
        <p:txBody>
          <a:bodyPr>
            <a:normAutofit/>
          </a:bodyPr>
          <a:lstStyle/>
          <a:p>
            <a:r>
              <a:rPr lang="en-US" sz="3600" dirty="0" smtClean="0"/>
              <a:t>Ms. L: An Abusive Relationship Ends</a:t>
            </a:r>
            <a:endParaRPr lang="en-US" sz="3600" dirty="0"/>
          </a:p>
        </p:txBody>
      </p:sp>
      <p:sp>
        <p:nvSpPr>
          <p:cNvPr id="3" name="Content Placeholder 2"/>
          <p:cNvSpPr>
            <a:spLocks noGrp="1"/>
          </p:cNvSpPr>
          <p:nvPr>
            <p:ph idx="1"/>
          </p:nvPr>
        </p:nvSpPr>
        <p:spPr>
          <a:xfrm>
            <a:off x="152400" y="1524000"/>
            <a:ext cx="7620000" cy="4876800"/>
          </a:xfrm>
        </p:spPr>
        <p:txBody>
          <a:bodyPr>
            <a:noAutofit/>
          </a:bodyPr>
          <a:lstStyle/>
          <a:p>
            <a:pPr>
              <a:spcBef>
                <a:spcPts val="0"/>
              </a:spcBef>
            </a:pPr>
            <a:r>
              <a:rPr lang="en-US" sz="2500" dirty="0" smtClean="0"/>
              <a:t>Ms. L went on a two-week drinking binge following breakup</a:t>
            </a:r>
          </a:p>
          <a:p>
            <a:pPr>
              <a:spcBef>
                <a:spcPts val="0"/>
              </a:spcBef>
            </a:pPr>
            <a:r>
              <a:rPr lang="en-US" sz="2500" dirty="0" smtClean="0"/>
              <a:t>Had sexual relationships with several men she met at bars while using forged identification</a:t>
            </a:r>
          </a:p>
          <a:p>
            <a:pPr>
              <a:spcBef>
                <a:spcPts val="0"/>
              </a:spcBef>
            </a:pPr>
            <a:r>
              <a:rPr lang="en-US" sz="2500" dirty="0" smtClean="0"/>
              <a:t>Stopped attending classes and missed several exams</a:t>
            </a:r>
          </a:p>
          <a:p>
            <a:pPr>
              <a:spcBef>
                <a:spcPts val="0"/>
              </a:spcBef>
            </a:pPr>
            <a:r>
              <a:rPr lang="en-US" sz="2500" dirty="0" smtClean="0"/>
              <a:t>After friend threatened to inform her parents about activities, she stopped going to bars and started attending classes</a:t>
            </a:r>
          </a:p>
          <a:p>
            <a:pPr>
              <a:spcBef>
                <a:spcPts val="0"/>
              </a:spcBef>
            </a:pPr>
            <a:r>
              <a:rPr lang="en-US" sz="2500" dirty="0" smtClean="0"/>
              <a:t>When she explained her absence to one of her professors, she recommended that Ms. L seek assistance at the counseling clinic</a:t>
            </a:r>
          </a:p>
        </p:txBody>
      </p:sp>
    </p:spTree>
    <p:extLst>
      <p:ext uri="{BB962C8B-B14F-4D97-AF65-F5344CB8AC3E}">
        <p14:creationId xmlns:p14="http://schemas.microsoft.com/office/powerpoint/2010/main" val="4112271918"/>
      </p:ext>
    </p:extLst>
  </p:cSld>
  <p:clrMapOvr>
    <a:masterClrMapping/>
  </p:clrMapOvr>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8800" y="533400"/>
            <a:ext cx="4608072" cy="5943600"/>
          </a:xfrm>
          <a:prstGeom prst="rect">
            <a:avLst/>
          </a:prstGeom>
        </p:spPr>
      </p:pic>
    </p:spTree>
    <p:extLst>
      <p:ext uri="{BB962C8B-B14F-4D97-AF65-F5344CB8AC3E}">
        <p14:creationId xmlns:p14="http://schemas.microsoft.com/office/powerpoint/2010/main" val="625686687"/>
      </p:ext>
    </p:extLst>
  </p:cSld>
  <p:clrMapOvr>
    <a:masterClrMapping/>
  </p:clrMapOvr>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381000"/>
            <a:ext cx="4818888" cy="6215517"/>
          </a:xfrm>
          <a:prstGeom prst="rect">
            <a:avLst/>
          </a:prstGeom>
        </p:spPr>
      </p:pic>
    </p:spTree>
    <p:extLst>
      <p:ext uri="{BB962C8B-B14F-4D97-AF65-F5344CB8AC3E}">
        <p14:creationId xmlns:p14="http://schemas.microsoft.com/office/powerpoint/2010/main" val="2759743079"/>
      </p:ext>
    </p:extLst>
  </p:cSld>
  <p:clrMapOvr>
    <a:masterClrMapping/>
  </p:clrMapOvr>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381000"/>
            <a:ext cx="4844382" cy="6248400"/>
          </a:xfrm>
          <a:prstGeom prst="rect">
            <a:avLst/>
          </a:prstGeom>
        </p:spPr>
      </p:pic>
    </p:spTree>
    <p:extLst>
      <p:ext uri="{BB962C8B-B14F-4D97-AF65-F5344CB8AC3E}">
        <p14:creationId xmlns:p14="http://schemas.microsoft.com/office/powerpoint/2010/main" val="1365808250"/>
      </p:ext>
    </p:extLst>
  </p:cSld>
  <p:clrMapOvr>
    <a:masterClrMapping/>
  </p:clrMapOvr>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381000"/>
            <a:ext cx="4785305" cy="6172200"/>
          </a:xfrm>
          <a:prstGeom prst="rect">
            <a:avLst/>
          </a:prstGeom>
        </p:spPr>
      </p:pic>
    </p:spTree>
    <p:extLst>
      <p:ext uri="{BB962C8B-B14F-4D97-AF65-F5344CB8AC3E}">
        <p14:creationId xmlns:p14="http://schemas.microsoft.com/office/powerpoint/2010/main" val="43978180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09800"/>
            <a:ext cx="7315200" cy="2133600"/>
          </a:xfrm>
        </p:spPr>
        <p:txBody>
          <a:bodyPr>
            <a:noAutofit/>
          </a:bodyPr>
          <a:lstStyle/>
          <a:p>
            <a:r>
              <a:rPr lang="en-US" dirty="0" smtClean="0"/>
              <a:t>Chapter 2: </a:t>
            </a:r>
            <a:br>
              <a:rPr lang="en-US" dirty="0" smtClean="0"/>
            </a:br>
            <a:r>
              <a:rPr lang="en-US" dirty="0" smtClean="0"/>
              <a:t>Restructured Clinical </a:t>
            </a:r>
            <a:br>
              <a:rPr lang="en-US" dirty="0" smtClean="0"/>
            </a:br>
            <a:r>
              <a:rPr lang="en-US" dirty="0" smtClean="0"/>
              <a:t>(RC) Scales</a:t>
            </a:r>
            <a:endParaRPr lang="en-US" dirty="0"/>
          </a:p>
        </p:txBody>
      </p:sp>
    </p:spTree>
    <p:custDataLst>
      <p:tags r:id="rId1"/>
    </p:custDataLst>
    <p:extLst>
      <p:ext uri="{BB962C8B-B14F-4D97-AF65-F5344CB8AC3E}">
        <p14:creationId xmlns:p14="http://schemas.microsoft.com/office/powerpoint/2010/main" val="3150284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457200"/>
            <a:ext cx="4785305" cy="6172200"/>
          </a:xfrm>
          <a:prstGeom prst="rect">
            <a:avLst/>
          </a:prstGeom>
        </p:spPr>
      </p:pic>
    </p:spTree>
    <p:extLst>
      <p:ext uri="{BB962C8B-B14F-4D97-AF65-F5344CB8AC3E}">
        <p14:creationId xmlns:p14="http://schemas.microsoft.com/office/powerpoint/2010/main" val="2118437185"/>
      </p:ext>
    </p:extLst>
  </p:cSld>
  <p:clrMapOvr>
    <a:masterClrMapping/>
  </p:clrMapOvr>
  <p:timing>
    <p:tnLst>
      <p:par>
        <p:cTn xmlns:p14="http://schemas.microsoft.com/office/powerpoint/2010/mai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381000"/>
            <a:ext cx="4800600" cy="6191929"/>
          </a:xfrm>
          <a:prstGeom prst="rect">
            <a:avLst/>
          </a:prstGeom>
        </p:spPr>
      </p:pic>
    </p:spTree>
    <p:extLst>
      <p:ext uri="{BB962C8B-B14F-4D97-AF65-F5344CB8AC3E}">
        <p14:creationId xmlns:p14="http://schemas.microsoft.com/office/powerpoint/2010/main" val="3896231234"/>
      </p:ext>
    </p:extLst>
  </p:cSld>
  <p:clrMapOvr>
    <a:masterClrMapping/>
  </p:clrMapOvr>
  <p:timing>
    <p:tnLst>
      <p:par>
        <p:cTn xmlns:p14="http://schemas.microsoft.com/office/powerpoint/2010/mai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457200"/>
            <a:ext cx="4726227" cy="6096000"/>
          </a:xfrm>
          <a:prstGeom prst="rect">
            <a:avLst/>
          </a:prstGeom>
        </p:spPr>
      </p:pic>
    </p:spTree>
    <p:extLst>
      <p:ext uri="{BB962C8B-B14F-4D97-AF65-F5344CB8AC3E}">
        <p14:creationId xmlns:p14="http://schemas.microsoft.com/office/powerpoint/2010/main" val="3676427512"/>
      </p:ext>
    </p:extLst>
  </p:cSld>
  <p:clrMapOvr>
    <a:masterClrMapping/>
  </p:clrMapOvr>
  <p:timing>
    <p:tnLst>
      <p:par>
        <p:cTn xmlns:p14="http://schemas.microsoft.com/office/powerpoint/2010/mai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0" y="457200"/>
            <a:ext cx="4667149" cy="6019800"/>
          </a:xfrm>
          <a:prstGeom prst="rect">
            <a:avLst/>
          </a:prstGeom>
        </p:spPr>
      </p:pic>
      <p:sp>
        <p:nvSpPr>
          <p:cNvPr id="3" name="Rectangle 2"/>
          <p:cNvSpPr/>
          <p:nvPr/>
        </p:nvSpPr>
        <p:spPr>
          <a:xfrm>
            <a:off x="2667000" y="1981200"/>
            <a:ext cx="3657600" cy="3048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667000" y="3657600"/>
            <a:ext cx="3657600" cy="3048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67000" y="4267200"/>
            <a:ext cx="3657600" cy="8382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667000" y="5410200"/>
            <a:ext cx="3657600" cy="4572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Items Not Show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581400"/>
            <a:ext cx="2214563" cy="1143000"/>
          </a:xfrm>
          <a:prstGeom prst="rect">
            <a:avLst/>
          </a:prstGeom>
        </p:spPr>
      </p:pic>
    </p:spTree>
    <p:extLst>
      <p:ext uri="{BB962C8B-B14F-4D97-AF65-F5344CB8AC3E}">
        <p14:creationId xmlns:p14="http://schemas.microsoft.com/office/powerpoint/2010/main" val="3007711747"/>
      </p:ext>
    </p:extLst>
  </p:cSld>
  <p:clrMapOvr>
    <a:masterClrMapping/>
  </p:clrMapOvr>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5000" y="381000"/>
            <a:ext cx="4800600" cy="6191929"/>
          </a:xfrm>
          <a:prstGeom prst="rect">
            <a:avLst/>
          </a:prstGeom>
        </p:spPr>
      </p:pic>
      <p:sp>
        <p:nvSpPr>
          <p:cNvPr id="4" name="Rectangle 3"/>
          <p:cNvSpPr/>
          <p:nvPr/>
        </p:nvSpPr>
        <p:spPr>
          <a:xfrm>
            <a:off x="2667000" y="1295400"/>
            <a:ext cx="3657600" cy="7620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Items Not Show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143000"/>
            <a:ext cx="2214563" cy="1143000"/>
          </a:xfrm>
          <a:prstGeom prst="rect">
            <a:avLst/>
          </a:prstGeom>
        </p:spPr>
      </p:pic>
    </p:spTree>
    <p:extLst>
      <p:ext uri="{BB962C8B-B14F-4D97-AF65-F5344CB8AC3E}">
        <p14:creationId xmlns:p14="http://schemas.microsoft.com/office/powerpoint/2010/main" val="3188142487"/>
      </p:ext>
    </p:extLst>
  </p:cSld>
  <p:clrMapOvr>
    <a:masterClrMapping/>
  </p:clrMapOvr>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7924800" cy="990600"/>
          </a:xfrm>
        </p:spPr>
        <p:txBody>
          <a:bodyPr>
            <a:normAutofit fontScale="90000"/>
          </a:bodyPr>
          <a:lstStyle/>
          <a:p>
            <a:r>
              <a:rPr lang="en-US" sz="3500" dirty="0" smtClean="0"/>
              <a:t>Mr. E: Substance-Induced Psychotic Symptoms</a:t>
            </a:r>
            <a:endParaRPr lang="en-US" sz="3500" dirty="0"/>
          </a:p>
        </p:txBody>
      </p:sp>
      <p:sp>
        <p:nvSpPr>
          <p:cNvPr id="3" name="Content Placeholder 2"/>
          <p:cNvSpPr>
            <a:spLocks noGrp="1"/>
          </p:cNvSpPr>
          <p:nvPr>
            <p:ph idx="1"/>
          </p:nvPr>
        </p:nvSpPr>
        <p:spPr>
          <a:xfrm>
            <a:off x="152400" y="1524000"/>
            <a:ext cx="7772400" cy="4876800"/>
          </a:xfrm>
        </p:spPr>
        <p:txBody>
          <a:bodyPr>
            <a:noAutofit/>
          </a:bodyPr>
          <a:lstStyle/>
          <a:p>
            <a:pPr>
              <a:spcBef>
                <a:spcPts val="0"/>
              </a:spcBef>
            </a:pPr>
            <a:r>
              <a:rPr lang="en-US" sz="2500" dirty="0" smtClean="0"/>
              <a:t>28 year old, single male</a:t>
            </a:r>
          </a:p>
          <a:p>
            <a:pPr>
              <a:spcBef>
                <a:spcPts val="0"/>
              </a:spcBef>
            </a:pPr>
            <a:r>
              <a:rPr lang="en-US" sz="2500" dirty="0" smtClean="0"/>
              <a:t>Admitted to inpatient psychiatric unit of community hospital after presenting with suspected psychotic symptoms</a:t>
            </a:r>
          </a:p>
          <a:p>
            <a:pPr>
              <a:spcBef>
                <a:spcPts val="0"/>
              </a:spcBef>
            </a:pPr>
            <a:r>
              <a:rPr lang="en-US" sz="2500" dirty="0" smtClean="0"/>
              <a:t>Extensive history of alcohol and drug abuse and unsuccessful treatments</a:t>
            </a:r>
          </a:p>
          <a:p>
            <a:pPr>
              <a:spcBef>
                <a:spcPts val="0"/>
              </a:spcBef>
            </a:pPr>
            <a:r>
              <a:rPr lang="en-US" sz="2500" dirty="0" smtClean="0"/>
              <a:t>Assault led to arrest and current evaluation</a:t>
            </a:r>
          </a:p>
          <a:p>
            <a:pPr>
              <a:spcBef>
                <a:spcPts val="0"/>
              </a:spcBef>
            </a:pPr>
            <a:r>
              <a:rPr lang="en-US" sz="2500" dirty="0" smtClean="0"/>
              <a:t>At intake described as still intoxicated following recent cocaine binge</a:t>
            </a:r>
          </a:p>
          <a:p>
            <a:pPr>
              <a:spcBef>
                <a:spcPts val="0"/>
              </a:spcBef>
            </a:pPr>
            <a:r>
              <a:rPr lang="en-US" sz="2500" dirty="0" smtClean="0"/>
              <a:t>Thinking characterized as paranoid and suspicious, with religious preoccupation and obsessive rumination</a:t>
            </a:r>
          </a:p>
          <a:p>
            <a:pPr>
              <a:spcBef>
                <a:spcPts val="0"/>
              </a:spcBef>
            </a:pPr>
            <a:endParaRPr lang="en-US" sz="2500" dirty="0" smtClean="0"/>
          </a:p>
        </p:txBody>
      </p:sp>
    </p:spTree>
    <p:extLst>
      <p:ext uri="{BB962C8B-B14F-4D97-AF65-F5344CB8AC3E}">
        <p14:creationId xmlns:p14="http://schemas.microsoft.com/office/powerpoint/2010/main" val="2263477793"/>
      </p:ext>
    </p:extLst>
  </p:cSld>
  <p:clrMapOvr>
    <a:masterClrMapping/>
  </p:clrMapOvr>
  <p:timing>
    <p:tnLst>
      <p:par>
        <p:cTn xmlns:p14="http://schemas.microsoft.com/office/powerpoint/2010/mai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 y="304800"/>
            <a:ext cx="8042564" cy="990600"/>
          </a:xfrm>
        </p:spPr>
        <p:txBody>
          <a:bodyPr>
            <a:normAutofit fontScale="90000"/>
          </a:bodyPr>
          <a:lstStyle/>
          <a:p>
            <a:r>
              <a:rPr lang="en-US" sz="3500" dirty="0" smtClean="0"/>
              <a:t>Mr. E: Substance-Induced Psychotic Symptoms</a:t>
            </a:r>
            <a:endParaRPr lang="en-US" sz="3500" dirty="0"/>
          </a:p>
        </p:txBody>
      </p:sp>
      <p:sp>
        <p:nvSpPr>
          <p:cNvPr id="3" name="Content Placeholder 2"/>
          <p:cNvSpPr>
            <a:spLocks noGrp="1"/>
          </p:cNvSpPr>
          <p:nvPr>
            <p:ph idx="1"/>
          </p:nvPr>
        </p:nvSpPr>
        <p:spPr>
          <a:xfrm>
            <a:off x="152400" y="1447800"/>
            <a:ext cx="7848600" cy="5029200"/>
          </a:xfrm>
        </p:spPr>
        <p:txBody>
          <a:bodyPr>
            <a:noAutofit/>
          </a:bodyPr>
          <a:lstStyle/>
          <a:p>
            <a:pPr>
              <a:spcBef>
                <a:spcPts val="0"/>
              </a:spcBef>
            </a:pPr>
            <a:r>
              <a:rPr lang="en-US" sz="2500" dirty="0" smtClean="0"/>
              <a:t>No prior involvement with mental health system, but several failed substance abuse treatment programs</a:t>
            </a:r>
          </a:p>
          <a:p>
            <a:pPr>
              <a:spcBef>
                <a:spcPts val="0"/>
              </a:spcBef>
            </a:pPr>
            <a:r>
              <a:rPr lang="en-US" sz="2500" dirty="0" smtClean="0"/>
              <a:t>Recent breakup</a:t>
            </a:r>
          </a:p>
          <a:p>
            <a:pPr>
              <a:spcBef>
                <a:spcPts val="0"/>
              </a:spcBef>
            </a:pPr>
            <a:r>
              <a:rPr lang="en-US" sz="2500" dirty="0" smtClean="0"/>
              <a:t>Arrest followed altercation at a bar</a:t>
            </a:r>
          </a:p>
          <a:p>
            <a:pPr>
              <a:spcBef>
                <a:spcPts val="0"/>
              </a:spcBef>
            </a:pPr>
            <a:r>
              <a:rPr lang="en-US" sz="2500" dirty="0" smtClean="0"/>
              <a:t>Caused serious injuries to stranger who had asked him to lower his voice</a:t>
            </a:r>
          </a:p>
          <a:p>
            <a:pPr>
              <a:spcBef>
                <a:spcPts val="0"/>
              </a:spcBef>
            </a:pPr>
            <a:r>
              <a:rPr lang="en-US" sz="2500" dirty="0" smtClean="0"/>
              <a:t>Arresting officer noted Mr. P’s religious preoccupation</a:t>
            </a:r>
          </a:p>
          <a:p>
            <a:pPr>
              <a:spcBef>
                <a:spcPts val="0"/>
              </a:spcBef>
            </a:pPr>
            <a:r>
              <a:rPr lang="en-US" sz="2500" dirty="0" smtClean="0"/>
              <a:t>Taken to crisis stabilization unit where staff diagnosed intoxication following crack cocaine binge</a:t>
            </a:r>
          </a:p>
          <a:p>
            <a:pPr>
              <a:spcBef>
                <a:spcPts val="0"/>
              </a:spcBef>
            </a:pPr>
            <a:r>
              <a:rPr lang="en-US" sz="2500" dirty="0" smtClean="0"/>
              <a:t>Possibly independent psychotic symptoms noted, with recommendation for inpatient observation</a:t>
            </a:r>
          </a:p>
        </p:txBody>
      </p:sp>
    </p:spTree>
    <p:extLst>
      <p:ext uri="{BB962C8B-B14F-4D97-AF65-F5344CB8AC3E}">
        <p14:creationId xmlns:p14="http://schemas.microsoft.com/office/powerpoint/2010/main" val="4083038313"/>
      </p:ext>
    </p:extLst>
  </p:cSld>
  <p:clrMapOvr>
    <a:masterClrMapping/>
  </p:clrMapOvr>
  <p:timing>
    <p:tnLst>
      <p:par>
        <p:cTn xmlns:p14="http://schemas.microsoft.com/office/powerpoint/2010/mai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57400" y="381000"/>
            <a:ext cx="4844383" cy="6248400"/>
          </a:xfrm>
          <a:prstGeom prst="rect">
            <a:avLst/>
          </a:prstGeom>
        </p:spPr>
      </p:pic>
    </p:spTree>
    <p:extLst>
      <p:ext uri="{BB962C8B-B14F-4D97-AF65-F5344CB8AC3E}">
        <p14:creationId xmlns:p14="http://schemas.microsoft.com/office/powerpoint/2010/main" val="4145630322"/>
      </p:ext>
    </p:extLst>
  </p:cSld>
  <p:clrMapOvr>
    <a:masterClrMapping/>
  </p:clrMapOvr>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381000"/>
            <a:ext cx="4844383" cy="6248400"/>
          </a:xfrm>
          <a:prstGeom prst="rect">
            <a:avLst/>
          </a:prstGeom>
        </p:spPr>
      </p:pic>
    </p:spTree>
    <p:extLst>
      <p:ext uri="{BB962C8B-B14F-4D97-AF65-F5344CB8AC3E}">
        <p14:creationId xmlns:p14="http://schemas.microsoft.com/office/powerpoint/2010/main" val="487779685"/>
      </p:ext>
    </p:extLst>
  </p:cSld>
  <p:clrMapOvr>
    <a:masterClrMapping/>
  </p:clrMapOvr>
  <p:timing>
    <p:tnLst>
      <p:par>
        <p:cTn xmlns:p14="http://schemas.microsoft.com/office/powerpoint/2010/mai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457200"/>
            <a:ext cx="4726227" cy="6096000"/>
          </a:xfrm>
          <a:prstGeom prst="rect">
            <a:avLst/>
          </a:prstGeom>
        </p:spPr>
      </p:pic>
    </p:spTree>
    <p:extLst>
      <p:ext uri="{BB962C8B-B14F-4D97-AF65-F5344CB8AC3E}">
        <p14:creationId xmlns:p14="http://schemas.microsoft.com/office/powerpoint/2010/main" val="14856687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C Book Cover"/>
          <p:cNvPicPr>
            <a:picLocks noChangeAspect="1" noChangeArrowheads="1"/>
          </p:cNvPicPr>
          <p:nvPr/>
        </p:nvPicPr>
        <p:blipFill>
          <a:blip r:embed="rId4" cstate="print"/>
          <a:srcRect/>
          <a:stretch>
            <a:fillRect/>
          </a:stretch>
        </p:blipFill>
        <p:spPr bwMode="auto">
          <a:xfrm>
            <a:off x="2133600" y="914400"/>
            <a:ext cx="4138611" cy="534973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1843404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435115"/>
            <a:ext cx="4802427" cy="6194285"/>
          </a:xfrm>
          <a:prstGeom prst="rect">
            <a:avLst/>
          </a:prstGeom>
        </p:spPr>
      </p:pic>
    </p:spTree>
    <p:extLst>
      <p:ext uri="{BB962C8B-B14F-4D97-AF65-F5344CB8AC3E}">
        <p14:creationId xmlns:p14="http://schemas.microsoft.com/office/powerpoint/2010/main" val="4233216596"/>
      </p:ext>
    </p:extLst>
  </p:cSld>
  <p:clrMapOvr>
    <a:masterClrMapping/>
  </p:clrMapOvr>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381000"/>
            <a:ext cx="4903460" cy="6324600"/>
          </a:xfrm>
          <a:prstGeom prst="rect">
            <a:avLst/>
          </a:prstGeom>
        </p:spPr>
      </p:pic>
    </p:spTree>
    <p:extLst>
      <p:ext uri="{BB962C8B-B14F-4D97-AF65-F5344CB8AC3E}">
        <p14:creationId xmlns:p14="http://schemas.microsoft.com/office/powerpoint/2010/main" val="3910365418"/>
      </p:ext>
    </p:extLst>
  </p:cSld>
  <p:clrMapOvr>
    <a:masterClrMapping/>
  </p:clrMapOvr>
  <p:timing>
    <p:tnLst>
      <p:par>
        <p:cTn xmlns:p14="http://schemas.microsoft.com/office/powerpoint/2010/mai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457200"/>
            <a:ext cx="4726227" cy="6096000"/>
          </a:xfrm>
          <a:prstGeom prst="rect">
            <a:avLst/>
          </a:prstGeom>
        </p:spPr>
      </p:pic>
    </p:spTree>
    <p:extLst>
      <p:ext uri="{BB962C8B-B14F-4D97-AF65-F5344CB8AC3E}">
        <p14:creationId xmlns:p14="http://schemas.microsoft.com/office/powerpoint/2010/main" val="1348494901"/>
      </p:ext>
    </p:extLst>
  </p:cSld>
  <p:clrMapOvr>
    <a:masterClrMapping/>
  </p:clrMapOvr>
  <p:timing>
    <p:tnLst>
      <p:par>
        <p:cTn xmlns:p14="http://schemas.microsoft.com/office/powerpoint/2010/mai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6478" y="381000"/>
            <a:ext cx="4912210" cy="6335886"/>
          </a:xfrm>
          <a:prstGeom prst="rect">
            <a:avLst/>
          </a:prstGeom>
        </p:spPr>
      </p:pic>
    </p:spTree>
    <p:extLst>
      <p:ext uri="{BB962C8B-B14F-4D97-AF65-F5344CB8AC3E}">
        <p14:creationId xmlns:p14="http://schemas.microsoft.com/office/powerpoint/2010/main" val="3887295175"/>
      </p:ext>
    </p:extLst>
  </p:cSld>
  <p:clrMapOvr>
    <a:masterClrMapping/>
  </p:clrMapOvr>
  <p:timing>
    <p:tnLst>
      <p:par>
        <p:cTn xmlns:p14="http://schemas.microsoft.com/office/powerpoint/2010/mai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457200"/>
            <a:ext cx="4785305" cy="6172200"/>
          </a:xfrm>
          <a:prstGeom prst="rect">
            <a:avLst/>
          </a:prstGeom>
        </p:spPr>
      </p:pic>
      <p:sp>
        <p:nvSpPr>
          <p:cNvPr id="3" name="Rectangle 2"/>
          <p:cNvSpPr/>
          <p:nvPr/>
        </p:nvSpPr>
        <p:spPr>
          <a:xfrm>
            <a:off x="2743200" y="3124200"/>
            <a:ext cx="3657600" cy="3048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743200" y="3733800"/>
            <a:ext cx="3657600" cy="1524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743200" y="4191000"/>
            <a:ext cx="3657600" cy="533400"/>
          </a:xfrm>
          <a:prstGeom prst="rect">
            <a:avLst/>
          </a:prstGeom>
          <a:solidFill>
            <a:srgbClr val="FFFFFF"/>
          </a:solidFill>
          <a:ln w="1270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Items Not Show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200400"/>
            <a:ext cx="2214563" cy="1143000"/>
          </a:xfrm>
          <a:prstGeom prst="rect">
            <a:avLst/>
          </a:prstGeom>
        </p:spPr>
      </p:pic>
    </p:spTree>
    <p:extLst>
      <p:ext uri="{BB962C8B-B14F-4D97-AF65-F5344CB8AC3E}">
        <p14:creationId xmlns:p14="http://schemas.microsoft.com/office/powerpoint/2010/main" val="1557833698"/>
      </p:ext>
    </p:extLst>
  </p:cSld>
  <p:clrMapOvr>
    <a:masterClrMapping/>
  </p:clrMapOvr>
  <p:timing>
    <p:tnLst>
      <p:par>
        <p:cTn xmlns:p14="http://schemas.microsoft.com/office/powerpoint/2010/mai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13" y="2667000"/>
            <a:ext cx="6869648" cy="1362075"/>
          </a:xfrm>
        </p:spPr>
        <p:txBody>
          <a:bodyPr>
            <a:noAutofit/>
          </a:bodyPr>
          <a:lstStyle/>
          <a:p>
            <a:r>
              <a:rPr lang="en-US" dirty="0" smtClean="0"/>
              <a:t>Chapter 10: </a:t>
            </a:r>
            <a:br>
              <a:rPr lang="en-US" dirty="0" smtClean="0"/>
            </a:br>
            <a:r>
              <a:rPr lang="en-US" dirty="0" smtClean="0"/>
              <a:t>MMPI-2-RF Appraisals</a:t>
            </a:r>
            <a:endParaRPr lang="en-US" dirty="0"/>
          </a:p>
        </p:txBody>
      </p:sp>
    </p:spTree>
    <p:custDataLst>
      <p:tags r:id="rId1"/>
    </p:custDataLst>
    <p:extLst>
      <p:ext uri="{BB962C8B-B14F-4D97-AF65-F5344CB8AC3E}">
        <p14:creationId xmlns:p14="http://schemas.microsoft.com/office/powerpoint/2010/main" val="483994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105650" cy="717550"/>
          </a:xfrm>
        </p:spPr>
        <p:txBody>
          <a:bodyPr>
            <a:normAutofit/>
          </a:bodyPr>
          <a:lstStyle/>
          <a:p>
            <a:r>
              <a:rPr lang="en-US" sz="3600" dirty="0" smtClean="0">
                <a:solidFill>
                  <a:schemeClr val="tx1"/>
                </a:solidFill>
              </a:rPr>
              <a:t>MMPI-2-RF Appraisals</a:t>
            </a:r>
            <a:endParaRPr lang="en-US" sz="3600" dirty="0">
              <a:solidFill>
                <a:schemeClr val="tx1"/>
              </a:solidFill>
            </a:endParaRPr>
          </a:p>
        </p:txBody>
      </p:sp>
      <p:sp>
        <p:nvSpPr>
          <p:cNvPr id="3" name="Content Placeholder 2"/>
          <p:cNvSpPr>
            <a:spLocks noGrp="1"/>
          </p:cNvSpPr>
          <p:nvPr>
            <p:ph idx="1"/>
          </p:nvPr>
        </p:nvSpPr>
        <p:spPr>
          <a:xfrm>
            <a:off x="457200" y="1676400"/>
            <a:ext cx="7105650" cy="3784600"/>
          </a:xfrm>
        </p:spPr>
        <p:txBody>
          <a:bodyPr/>
          <a:lstStyle/>
          <a:p>
            <a:r>
              <a:rPr lang="en-US" dirty="0" smtClean="0"/>
              <a:t>Generally favorable</a:t>
            </a:r>
          </a:p>
          <a:p>
            <a:r>
              <a:rPr lang="en-US" dirty="0" smtClean="0"/>
              <a:t>Test adopted for routine use in mental health, medical, forensic, and personnel screening evaluations</a:t>
            </a:r>
          </a:p>
          <a:p>
            <a:r>
              <a:rPr lang="en-US" dirty="0" smtClean="0"/>
              <a:t>Key advantages:</a:t>
            </a:r>
          </a:p>
          <a:p>
            <a:pPr lvl="1"/>
            <a:r>
              <a:rPr lang="en-US" dirty="0" smtClean="0"/>
              <a:t>Length</a:t>
            </a:r>
          </a:p>
          <a:p>
            <a:pPr lvl="1"/>
            <a:r>
              <a:rPr lang="en-US" dirty="0" smtClean="0"/>
              <a:t>Modernity</a:t>
            </a:r>
          </a:p>
          <a:p>
            <a:pPr lvl="1"/>
            <a:r>
              <a:rPr lang="en-US" dirty="0" smtClean="0"/>
              <a:t>String Empirical Foundations</a:t>
            </a:r>
            <a:endParaRPr lang="en-US" dirty="0"/>
          </a:p>
        </p:txBody>
      </p:sp>
    </p:spTree>
    <p:extLst>
      <p:ext uri="{BB962C8B-B14F-4D97-AF65-F5344CB8AC3E}">
        <p14:creationId xmlns:p14="http://schemas.microsoft.com/office/powerpoint/2010/main" val="3102900532"/>
      </p:ext>
    </p:extLst>
  </p:cSld>
  <p:clrMapOvr>
    <a:masterClrMapping/>
  </p:clrMapOvr>
  <p:timing>
    <p:tnLst>
      <p:par>
        <p:cTn xmlns:p14="http://schemas.microsoft.com/office/powerpoint/2010/mai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6200" y="533400"/>
            <a:ext cx="8153400" cy="990600"/>
          </a:xfrm>
        </p:spPr>
        <p:txBody>
          <a:bodyPr/>
          <a:lstStyle/>
          <a:p>
            <a:r>
              <a:rPr lang="en-US" sz="3600" dirty="0">
                <a:solidFill>
                  <a:schemeClr val="tx1"/>
                </a:solidFill>
              </a:rPr>
              <a:t>MMPI-2-RF Appraisals</a:t>
            </a:r>
            <a:endParaRPr lang="en-US" sz="3600" dirty="0" smtClean="0">
              <a:solidFill>
                <a:schemeClr val="tx1"/>
              </a:solidFill>
            </a:endParaRPr>
          </a:p>
        </p:txBody>
      </p:sp>
      <p:sp>
        <p:nvSpPr>
          <p:cNvPr id="197635" name="Rectangle 3"/>
          <p:cNvSpPr>
            <a:spLocks noGrp="1" noChangeArrowheads="1"/>
          </p:cNvSpPr>
          <p:nvPr>
            <p:ph idx="1"/>
          </p:nvPr>
        </p:nvSpPr>
        <p:spPr>
          <a:xfrm>
            <a:off x="457200" y="1828800"/>
            <a:ext cx="7105650" cy="3784600"/>
          </a:xfrm>
        </p:spPr>
        <p:txBody>
          <a:bodyPr/>
          <a:lstStyle/>
          <a:p>
            <a:r>
              <a:rPr lang="en-US" sz="2800" dirty="0" smtClean="0"/>
              <a:t>Graham (2012) and Greene (2011</a:t>
            </a:r>
            <a:r>
              <a:rPr lang="en-US" sz="2800" dirty="0"/>
              <a:t>) provide </a:t>
            </a:r>
            <a:r>
              <a:rPr lang="en-US" sz="2800" dirty="0" smtClean="0"/>
              <a:t>extensive coverage </a:t>
            </a:r>
            <a:r>
              <a:rPr lang="en-US" sz="2800" dirty="0"/>
              <a:t>of the </a:t>
            </a:r>
            <a:r>
              <a:rPr lang="en-US" sz="2800" dirty="0" smtClean="0"/>
              <a:t>MMPI-2-RF</a:t>
            </a:r>
          </a:p>
          <a:p>
            <a:r>
              <a:rPr lang="en-US" sz="2800" dirty="0" smtClean="0"/>
              <a:t>Provide </a:t>
            </a:r>
            <a:r>
              <a:rPr lang="en-US" sz="2800" dirty="0"/>
              <a:t>detailed recommendations for </a:t>
            </a:r>
            <a:r>
              <a:rPr lang="en-US" sz="2800" dirty="0" smtClean="0"/>
              <a:t>use </a:t>
            </a:r>
            <a:r>
              <a:rPr lang="en-US" sz="2800" dirty="0"/>
              <a:t>as well as </a:t>
            </a:r>
            <a:r>
              <a:rPr lang="en-US" sz="2800" dirty="0" smtClean="0"/>
              <a:t>appraisals </a:t>
            </a:r>
            <a:r>
              <a:rPr lang="en-US" sz="2800" dirty="0"/>
              <a:t>of the </a:t>
            </a:r>
            <a:r>
              <a:rPr lang="en-US" sz="2800" dirty="0" smtClean="0"/>
              <a:t>inventory, including </a:t>
            </a:r>
            <a:r>
              <a:rPr lang="en-US" sz="2800" dirty="0"/>
              <a:t>some advantages and </a:t>
            </a:r>
            <a:r>
              <a:rPr lang="en-US" sz="2800" dirty="0" smtClean="0"/>
              <a:t>disadvantages. </a:t>
            </a:r>
          </a:p>
          <a:p>
            <a:r>
              <a:rPr lang="en-US" sz="2800" dirty="0" smtClean="0"/>
              <a:t>Advantages include </a:t>
            </a:r>
            <a:r>
              <a:rPr lang="en-US" sz="2800" dirty="0"/>
              <a:t>brevity, ease </a:t>
            </a:r>
            <a:r>
              <a:rPr lang="en-US" sz="2800" dirty="0" smtClean="0"/>
              <a:t>of interpretation</a:t>
            </a:r>
            <a:r>
              <a:rPr lang="en-US" sz="2800" dirty="0"/>
              <a:t>, and links to the contemporary literature on personality and psychopathology.</a:t>
            </a:r>
            <a:endParaRPr lang="en-US" sz="2800" dirty="0" smtClean="0"/>
          </a:p>
        </p:txBody>
      </p:sp>
    </p:spTree>
    <p:extLst>
      <p:ext uri="{BB962C8B-B14F-4D97-AF65-F5344CB8AC3E}">
        <p14:creationId xmlns:p14="http://schemas.microsoft.com/office/powerpoint/2010/main" val="2238592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533400"/>
            <a:ext cx="8153400" cy="990600"/>
          </a:xfrm>
        </p:spPr>
        <p:txBody>
          <a:bodyPr/>
          <a:lstStyle/>
          <a:p>
            <a:r>
              <a:rPr lang="en-US" sz="3600" dirty="0">
                <a:solidFill>
                  <a:schemeClr val="tx1"/>
                </a:solidFill>
              </a:rPr>
              <a:t>MMPI-2-RF Appraisals</a:t>
            </a:r>
            <a:endParaRPr lang="en-US" sz="3600" dirty="0" smtClean="0"/>
          </a:p>
        </p:txBody>
      </p:sp>
      <p:sp>
        <p:nvSpPr>
          <p:cNvPr id="197635" name="Rectangle 3"/>
          <p:cNvSpPr>
            <a:spLocks noGrp="1" noChangeArrowheads="1"/>
          </p:cNvSpPr>
          <p:nvPr>
            <p:ph idx="1"/>
          </p:nvPr>
        </p:nvSpPr>
        <p:spPr>
          <a:xfrm>
            <a:off x="381000" y="1752600"/>
            <a:ext cx="7162800" cy="4191000"/>
          </a:xfrm>
        </p:spPr>
        <p:txBody>
          <a:bodyPr/>
          <a:lstStyle/>
          <a:p>
            <a:r>
              <a:rPr lang="en-US" sz="2800" dirty="0"/>
              <a:t>Both authors mention the </a:t>
            </a:r>
            <a:r>
              <a:rPr lang="en-US" sz="2800" dirty="0" smtClean="0"/>
              <a:t>loss of </a:t>
            </a:r>
            <a:r>
              <a:rPr lang="en-US" sz="2800" dirty="0"/>
              <a:t>information from Clinical Scale code types as a potential disadvantage of the MMPI-2-RF. </a:t>
            </a:r>
            <a:endParaRPr lang="en-US" sz="2800" dirty="0" smtClean="0"/>
          </a:p>
          <a:p>
            <a:r>
              <a:rPr lang="en-US" sz="2800" dirty="0" smtClean="0"/>
              <a:t>However</a:t>
            </a:r>
            <a:r>
              <a:rPr lang="en-US" sz="2800" dirty="0"/>
              <a:t>, Graham (2012</a:t>
            </a:r>
            <a:r>
              <a:rPr lang="en-US" sz="2800" dirty="0" smtClean="0"/>
              <a:t>) notes </a:t>
            </a:r>
            <a:r>
              <a:rPr lang="en-US" sz="2800" dirty="0"/>
              <a:t>that </a:t>
            </a:r>
            <a:endParaRPr lang="en-US" sz="2800" dirty="0" smtClean="0"/>
          </a:p>
          <a:p>
            <a:pPr lvl="1"/>
            <a:r>
              <a:rPr lang="en-US" sz="2400" dirty="0" smtClean="0"/>
              <a:t>“</a:t>
            </a:r>
            <a:r>
              <a:rPr lang="en-US" sz="2400" dirty="0"/>
              <a:t>one could argue that code types evolved largely as a way to deal with the heterogeneity of the Clinical </a:t>
            </a:r>
            <a:r>
              <a:rPr lang="en-US" sz="2400" dirty="0" smtClean="0"/>
              <a:t>Scales and </a:t>
            </a:r>
            <a:r>
              <a:rPr lang="en-US" sz="2400" dirty="0"/>
              <a:t>are not necessary because of the homogeneity of the RC Scales and other MMPI-2-RF scales” (p. 414).</a:t>
            </a:r>
            <a:endParaRPr lang="en-US" sz="2400" dirty="0" smtClean="0"/>
          </a:p>
        </p:txBody>
      </p:sp>
    </p:spTree>
    <p:extLst>
      <p:ext uri="{BB962C8B-B14F-4D97-AF65-F5344CB8AC3E}">
        <p14:creationId xmlns:p14="http://schemas.microsoft.com/office/powerpoint/2010/main" val="552304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3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6200" y="533400"/>
            <a:ext cx="8153400" cy="990600"/>
          </a:xfrm>
        </p:spPr>
        <p:txBody>
          <a:bodyPr/>
          <a:lstStyle/>
          <a:p>
            <a:r>
              <a:rPr lang="en-US" sz="3600" dirty="0">
                <a:solidFill>
                  <a:schemeClr val="tx1"/>
                </a:solidFill>
              </a:rPr>
              <a:t>MMPI-2-RF Appraisals</a:t>
            </a:r>
            <a:endParaRPr lang="en-US" sz="3600" dirty="0" smtClean="0"/>
          </a:p>
        </p:txBody>
      </p:sp>
      <p:sp>
        <p:nvSpPr>
          <p:cNvPr id="197635" name="Rectangle 3"/>
          <p:cNvSpPr>
            <a:spLocks noGrp="1" noChangeArrowheads="1"/>
          </p:cNvSpPr>
          <p:nvPr>
            <p:ph idx="1"/>
          </p:nvPr>
        </p:nvSpPr>
        <p:spPr>
          <a:xfrm>
            <a:off x="304800" y="1676400"/>
            <a:ext cx="7620000" cy="4724400"/>
          </a:xfrm>
        </p:spPr>
        <p:txBody>
          <a:bodyPr>
            <a:normAutofit fontScale="92500"/>
          </a:bodyPr>
          <a:lstStyle/>
          <a:p>
            <a:r>
              <a:rPr lang="en-US" sz="2400" dirty="0"/>
              <a:t>Both authors also discuss the absence of specific supplementary MMPI-2 measures as disadvantages</a:t>
            </a:r>
            <a:r>
              <a:rPr lang="en-US" sz="2400" dirty="0" smtClean="0"/>
              <a:t>.</a:t>
            </a:r>
          </a:p>
          <a:p>
            <a:r>
              <a:rPr lang="en-US" sz="2400" dirty="0" smtClean="0"/>
              <a:t> </a:t>
            </a:r>
            <a:r>
              <a:rPr lang="en-US" sz="2400" dirty="0"/>
              <a:t>Graham (2012) </a:t>
            </a:r>
            <a:r>
              <a:rPr lang="en-US" sz="2400" dirty="0" smtClean="0"/>
              <a:t>lists the Mac-R, Ho and </a:t>
            </a:r>
            <a:r>
              <a:rPr lang="en-US" sz="2400" dirty="0" err="1" smtClean="0"/>
              <a:t>Es</a:t>
            </a:r>
            <a:r>
              <a:rPr lang="en-US" sz="2400" dirty="0" smtClean="0"/>
              <a:t> scales</a:t>
            </a:r>
          </a:p>
          <a:p>
            <a:r>
              <a:rPr lang="en-US" sz="2400" dirty="0" smtClean="0"/>
              <a:t>As noted earlier</a:t>
            </a:r>
            <a:r>
              <a:rPr lang="en-US" sz="2400" dirty="0"/>
              <a:t>, the MMPI-2-RF Technical Manual </a:t>
            </a:r>
            <a:r>
              <a:rPr lang="en-US" sz="2400" dirty="0" smtClean="0"/>
              <a:t>reports </a:t>
            </a:r>
            <a:r>
              <a:rPr lang="en-US" sz="2400" dirty="0"/>
              <a:t>correlations between MMPI-2 </a:t>
            </a:r>
            <a:r>
              <a:rPr lang="en-US" sz="2400" dirty="0" smtClean="0"/>
              <a:t>and MMPI-2-RF </a:t>
            </a:r>
            <a:r>
              <a:rPr lang="en-US" sz="2400" dirty="0"/>
              <a:t>scales. </a:t>
            </a:r>
            <a:endParaRPr lang="en-US" sz="2400" dirty="0" smtClean="0"/>
          </a:p>
          <a:p>
            <a:r>
              <a:rPr lang="en-US" sz="2400" dirty="0" smtClean="0"/>
              <a:t>Examination </a:t>
            </a:r>
            <a:r>
              <a:rPr lang="en-US" sz="2400" dirty="0"/>
              <a:t>of these statistics indicates that MAC-R is most closely associated with the </a:t>
            </a:r>
            <a:r>
              <a:rPr lang="en-US" sz="2400" dirty="0" smtClean="0"/>
              <a:t>Higher-Order BXD </a:t>
            </a:r>
            <a:r>
              <a:rPr lang="en-US" sz="2400" dirty="0"/>
              <a:t>Scale of the </a:t>
            </a:r>
            <a:r>
              <a:rPr lang="en-US" sz="2400" dirty="0" smtClean="0"/>
              <a:t>MMPI-2-RF </a:t>
            </a:r>
          </a:p>
          <a:p>
            <a:r>
              <a:rPr lang="en-US" sz="2400" dirty="0" smtClean="0"/>
              <a:t>RC3 </a:t>
            </a:r>
            <a:r>
              <a:rPr lang="en-US" sz="2400" dirty="0"/>
              <a:t>assesses </a:t>
            </a:r>
            <a:r>
              <a:rPr lang="en-US" sz="2400" dirty="0" smtClean="0"/>
              <a:t>the cynical </a:t>
            </a:r>
            <a:r>
              <a:rPr lang="en-US" sz="2400" dirty="0"/>
              <a:t>hostility component of the Ho scale. </a:t>
            </a:r>
            <a:endParaRPr lang="en-US" sz="2400" dirty="0" smtClean="0"/>
          </a:p>
          <a:p>
            <a:r>
              <a:rPr lang="en-US" sz="2400" dirty="0" err="1" smtClean="0"/>
              <a:t>Es</a:t>
            </a:r>
            <a:r>
              <a:rPr lang="en-US" sz="2400" dirty="0" smtClean="0"/>
              <a:t> </a:t>
            </a:r>
            <a:r>
              <a:rPr lang="en-US" sz="2400" dirty="0"/>
              <a:t>is a more heterogeneous measure that does not have a direct parallel in </a:t>
            </a:r>
            <a:r>
              <a:rPr lang="en-US" sz="2400" dirty="0" smtClean="0"/>
              <a:t>the MMPI-2-RF</a:t>
            </a:r>
            <a:endParaRPr lang="en-US" sz="2000" dirty="0" smtClean="0"/>
          </a:p>
        </p:txBody>
      </p:sp>
    </p:spTree>
    <p:extLst>
      <p:ext uri="{BB962C8B-B14F-4D97-AF65-F5344CB8AC3E}">
        <p14:creationId xmlns:p14="http://schemas.microsoft.com/office/powerpoint/2010/main" val="3443507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76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76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76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762000"/>
            <a:ext cx="7105650" cy="717550"/>
          </a:xfrm>
        </p:spPr>
        <p:txBody>
          <a:bodyPr>
            <a:normAutofit fontScale="90000"/>
          </a:bodyPr>
          <a:lstStyle/>
          <a:p>
            <a:r>
              <a:rPr lang="en-US" sz="4000" dirty="0" smtClean="0"/>
              <a:t>Why Restructure the Clinical Scales?</a:t>
            </a:r>
            <a:endParaRPr lang="en-US" sz="4000" dirty="0"/>
          </a:p>
        </p:txBody>
      </p:sp>
      <p:sp>
        <p:nvSpPr>
          <p:cNvPr id="3" name="Content Placeholder 2"/>
          <p:cNvSpPr>
            <a:spLocks noGrp="1"/>
          </p:cNvSpPr>
          <p:nvPr>
            <p:ph idx="1"/>
          </p:nvPr>
        </p:nvSpPr>
        <p:spPr>
          <a:xfrm>
            <a:off x="457200" y="1752600"/>
            <a:ext cx="7239000" cy="4495800"/>
          </a:xfrm>
        </p:spPr>
        <p:txBody>
          <a:bodyPr>
            <a:normAutofit fontScale="92500" lnSpcReduction="20000"/>
          </a:bodyPr>
          <a:lstStyle/>
          <a:p>
            <a:r>
              <a:rPr lang="en-US" sz="2800" dirty="0"/>
              <a:t>While they contain compelling informative </a:t>
            </a:r>
            <a:r>
              <a:rPr lang="en-US" sz="2800" i="1" dirty="0"/>
              <a:t>items</a:t>
            </a:r>
            <a:r>
              <a:rPr lang="en-US" sz="2800" dirty="0"/>
              <a:t>, it has long been recognized that as </a:t>
            </a:r>
            <a:r>
              <a:rPr lang="en-US" sz="2800" i="1" dirty="0"/>
              <a:t>aggregate measures</a:t>
            </a:r>
            <a:r>
              <a:rPr lang="en-US" sz="2800" dirty="0"/>
              <a:t> the Clinical Scales are not psychometrically optimal</a:t>
            </a:r>
            <a:r>
              <a:rPr lang="en-US" sz="2800" dirty="0" smtClean="0"/>
              <a:t>:</a:t>
            </a:r>
          </a:p>
          <a:p>
            <a:pPr lvl="1"/>
            <a:r>
              <a:rPr lang="en-US" dirty="0" smtClean="0"/>
              <a:t>Excessive </a:t>
            </a:r>
            <a:r>
              <a:rPr lang="en-US" dirty="0" err="1" smtClean="0"/>
              <a:t>intercorrelations</a:t>
            </a:r>
            <a:endParaRPr lang="en-US" dirty="0" smtClean="0"/>
          </a:p>
          <a:p>
            <a:pPr lvl="1"/>
            <a:r>
              <a:rPr lang="en-US" dirty="0" smtClean="0"/>
              <a:t>Item overlap</a:t>
            </a:r>
          </a:p>
          <a:p>
            <a:pPr lvl="1"/>
            <a:r>
              <a:rPr lang="en-US" dirty="0" smtClean="0"/>
              <a:t>Over-inclusive content (including “subtle” items)</a:t>
            </a:r>
          </a:p>
          <a:p>
            <a:r>
              <a:rPr lang="en-US" sz="2800" dirty="0" smtClean="0"/>
              <a:t>Pre-RC Scale Solutions:</a:t>
            </a:r>
          </a:p>
          <a:p>
            <a:pPr lvl="1"/>
            <a:r>
              <a:rPr lang="en-US" sz="2500" dirty="0" smtClean="0"/>
              <a:t>Code types</a:t>
            </a:r>
          </a:p>
          <a:p>
            <a:pPr lvl="1"/>
            <a:r>
              <a:rPr lang="en-US" sz="2500" dirty="0" smtClean="0"/>
              <a:t>Subscales</a:t>
            </a:r>
          </a:p>
          <a:p>
            <a:pPr lvl="1"/>
            <a:r>
              <a:rPr lang="en-US" sz="2500" dirty="0" smtClean="0"/>
              <a:t>Supplementary Scales</a:t>
            </a:r>
            <a:endParaRPr lang="en-US" sz="2500" dirty="0"/>
          </a:p>
        </p:txBody>
      </p:sp>
    </p:spTree>
    <p:extLst>
      <p:ext uri="{BB962C8B-B14F-4D97-AF65-F5344CB8AC3E}">
        <p14:creationId xmlns:p14="http://schemas.microsoft.com/office/powerpoint/2010/main" val="2051834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6945" y="533400"/>
            <a:ext cx="8153400" cy="990600"/>
          </a:xfrm>
        </p:spPr>
        <p:txBody>
          <a:bodyPr/>
          <a:lstStyle/>
          <a:p>
            <a:r>
              <a:rPr lang="en-US" sz="3600" dirty="0">
                <a:solidFill>
                  <a:schemeClr val="tx1"/>
                </a:solidFill>
              </a:rPr>
              <a:t>MMPI-2-RF Appraisals</a:t>
            </a:r>
            <a:endParaRPr lang="en-US" sz="3600" dirty="0" smtClean="0"/>
          </a:p>
        </p:txBody>
      </p:sp>
      <p:sp>
        <p:nvSpPr>
          <p:cNvPr id="197635" name="Rectangle 3"/>
          <p:cNvSpPr>
            <a:spLocks noGrp="1" noChangeArrowheads="1"/>
          </p:cNvSpPr>
          <p:nvPr>
            <p:ph idx="1"/>
          </p:nvPr>
        </p:nvSpPr>
        <p:spPr>
          <a:xfrm>
            <a:off x="381000" y="1676400"/>
            <a:ext cx="7620000" cy="4648200"/>
          </a:xfrm>
        </p:spPr>
        <p:txBody>
          <a:bodyPr>
            <a:normAutofit fontScale="92500" lnSpcReduction="10000"/>
          </a:bodyPr>
          <a:lstStyle/>
          <a:p>
            <a:r>
              <a:rPr lang="en-US" sz="2800" dirty="0"/>
              <a:t>Greene (2011</a:t>
            </a:r>
            <a:r>
              <a:rPr lang="en-US" sz="2800" dirty="0" smtClean="0"/>
              <a:t>):</a:t>
            </a:r>
          </a:p>
          <a:p>
            <a:pPr lvl="1"/>
            <a:r>
              <a:rPr lang="en-US" sz="2400" dirty="0" smtClean="0"/>
              <a:t>“The </a:t>
            </a:r>
            <a:r>
              <a:rPr lang="en-US" sz="2400" dirty="0"/>
              <a:t>“MMPI-2” in MMPI-2-RF is a misnomer because the only relationship to the MMPI-2 is its use of a subset of the MMPI-2 item pool</a:t>
            </a:r>
            <a:r>
              <a:rPr lang="en-US" sz="2400" dirty="0" smtClean="0"/>
              <a:t>, its </a:t>
            </a:r>
            <a:r>
              <a:rPr lang="en-US" sz="2400" dirty="0"/>
              <a:t>normative group, and similar validity scales. The MMPI-2-RF should not be conceptualized as a revised or restructured form of the MMPI-2</a:t>
            </a:r>
            <a:r>
              <a:rPr lang="en-US" sz="2400" dirty="0" smtClean="0"/>
              <a:t>, but </a:t>
            </a:r>
            <a:r>
              <a:rPr lang="en-US" sz="2400" dirty="0"/>
              <a:t>as a new self-report inventory that chose (sic) to select its items from the MMPI-2 item pool and use its normative group</a:t>
            </a:r>
            <a:r>
              <a:rPr lang="en-US" sz="2400" dirty="0" smtClean="0"/>
              <a:t>.” </a:t>
            </a:r>
            <a:r>
              <a:rPr lang="en-US" sz="2400" dirty="0"/>
              <a:t>(p. 22</a:t>
            </a:r>
            <a:r>
              <a:rPr lang="en-US" sz="2400" dirty="0" smtClean="0"/>
              <a:t>)</a:t>
            </a:r>
          </a:p>
          <a:p>
            <a:r>
              <a:rPr lang="en-US" sz="2600" dirty="0"/>
              <a:t>However, naming this instrument, made up exclusively of MMPI-2 items and standardized on the MMPI-2 norms, anything </a:t>
            </a:r>
            <a:r>
              <a:rPr lang="en-US" sz="2600" dirty="0" smtClean="0"/>
              <a:t>but a </a:t>
            </a:r>
            <a:r>
              <a:rPr lang="en-US" sz="2600" dirty="0"/>
              <a:t>restructured version of the MMPI-2 would in fact be misleading.</a:t>
            </a:r>
            <a:endParaRPr lang="en-US" sz="2600" dirty="0" smtClean="0"/>
          </a:p>
        </p:txBody>
      </p:sp>
    </p:spTree>
    <p:extLst>
      <p:ext uri="{BB962C8B-B14F-4D97-AF65-F5344CB8AC3E}">
        <p14:creationId xmlns:p14="http://schemas.microsoft.com/office/powerpoint/2010/main" val="1671103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533400"/>
            <a:ext cx="8153400" cy="990600"/>
          </a:xfrm>
        </p:spPr>
        <p:txBody>
          <a:bodyPr/>
          <a:lstStyle/>
          <a:p>
            <a:r>
              <a:rPr lang="en-US" sz="3600" dirty="0">
                <a:solidFill>
                  <a:schemeClr val="tx1"/>
                </a:solidFill>
              </a:rPr>
              <a:t>MMPI-2-RF Appraisals</a:t>
            </a:r>
            <a:endParaRPr lang="en-US" sz="3600" dirty="0" smtClean="0"/>
          </a:p>
        </p:txBody>
      </p:sp>
      <p:sp>
        <p:nvSpPr>
          <p:cNvPr id="197635" name="Rectangle 3"/>
          <p:cNvSpPr>
            <a:spLocks noGrp="1" noChangeArrowheads="1"/>
          </p:cNvSpPr>
          <p:nvPr>
            <p:ph idx="1"/>
          </p:nvPr>
        </p:nvSpPr>
        <p:spPr>
          <a:xfrm>
            <a:off x="304800" y="1600200"/>
            <a:ext cx="7543800" cy="4724400"/>
          </a:xfrm>
        </p:spPr>
        <p:txBody>
          <a:bodyPr>
            <a:normAutofit lnSpcReduction="10000"/>
          </a:bodyPr>
          <a:lstStyle/>
          <a:p>
            <a:r>
              <a:rPr lang="en-US" sz="2800" dirty="0"/>
              <a:t>Greene (2011</a:t>
            </a:r>
            <a:r>
              <a:rPr lang="en-US" sz="2800" dirty="0" smtClean="0"/>
              <a:t>):</a:t>
            </a:r>
          </a:p>
          <a:p>
            <a:pPr lvl="1"/>
            <a:r>
              <a:rPr lang="en-US" sz="2200" dirty="0"/>
              <a:t>“clinicians who use </a:t>
            </a:r>
            <a:r>
              <a:rPr lang="en-US" sz="2200" dirty="0" smtClean="0"/>
              <a:t>the MMPI-2-RF </a:t>
            </a:r>
            <a:r>
              <a:rPr lang="en-US" sz="2200" dirty="0"/>
              <a:t>should realize that they have forsaken the MMPI-2 and its 70 years of clinical and research history, and they </a:t>
            </a:r>
            <a:r>
              <a:rPr lang="en-US" sz="2200" dirty="0" smtClean="0"/>
              <a:t>are learning </a:t>
            </a:r>
            <a:r>
              <a:rPr lang="en-US" sz="2200" dirty="0"/>
              <a:t>a new inventory” (p. 22</a:t>
            </a:r>
            <a:r>
              <a:rPr lang="en-US" sz="2200" dirty="0" smtClean="0"/>
              <a:t>).</a:t>
            </a:r>
            <a:endParaRPr lang="en-US" sz="2200" dirty="0"/>
          </a:p>
          <a:p>
            <a:r>
              <a:rPr lang="en-US" sz="2400" dirty="0"/>
              <a:t>Nonetheless, he provides detailed </a:t>
            </a:r>
            <a:r>
              <a:rPr lang="en-US" sz="2400" dirty="0" smtClean="0"/>
              <a:t>recommendations </a:t>
            </a:r>
            <a:r>
              <a:rPr lang="en-US" sz="2400" dirty="0"/>
              <a:t>on how to use the MMPI-2-RF, </a:t>
            </a:r>
            <a:r>
              <a:rPr lang="en-US" sz="2400" dirty="0" smtClean="0"/>
              <a:t>which span </a:t>
            </a:r>
            <a:r>
              <a:rPr lang="en-US" sz="2400" dirty="0"/>
              <a:t>roughly one-fourth of his book and include several case studies. </a:t>
            </a:r>
            <a:endParaRPr lang="en-US" sz="2400" dirty="0" smtClean="0"/>
          </a:p>
          <a:p>
            <a:r>
              <a:rPr lang="en-US" sz="2400" dirty="0" smtClean="0"/>
              <a:t>Greene </a:t>
            </a:r>
            <a:r>
              <a:rPr lang="en-US" sz="2400" dirty="0"/>
              <a:t>has also developed a commercially </a:t>
            </a:r>
            <a:r>
              <a:rPr lang="en-US" sz="2400" dirty="0" smtClean="0"/>
              <a:t>available computer-based </a:t>
            </a:r>
            <a:r>
              <a:rPr lang="en-US" sz="2400" dirty="0"/>
              <a:t>interpretive report for the MMPI-2-RF. </a:t>
            </a:r>
            <a:endParaRPr lang="en-US" sz="2400" dirty="0" smtClean="0"/>
          </a:p>
          <a:p>
            <a:r>
              <a:rPr lang="en-US" sz="2400" dirty="0" smtClean="0"/>
              <a:t>It </a:t>
            </a:r>
            <a:r>
              <a:rPr lang="en-US" sz="2400" dirty="0"/>
              <a:t>can, therefore, reasonably be inferred that Greene does not </a:t>
            </a:r>
            <a:r>
              <a:rPr lang="en-US" sz="2400" dirty="0" smtClean="0"/>
              <a:t>view his </a:t>
            </a:r>
            <a:r>
              <a:rPr lang="en-US" sz="2400" dirty="0"/>
              <a:t>expressed concerns as cause for not using the test</a:t>
            </a:r>
            <a:r>
              <a:rPr lang="en-US" sz="2800" dirty="0"/>
              <a:t>.</a:t>
            </a:r>
            <a:endParaRPr lang="en-US" sz="2800" dirty="0" smtClean="0"/>
          </a:p>
        </p:txBody>
      </p:sp>
    </p:spTree>
    <p:extLst>
      <p:ext uri="{BB962C8B-B14F-4D97-AF65-F5344CB8AC3E}">
        <p14:creationId xmlns:p14="http://schemas.microsoft.com/office/powerpoint/2010/main" val="976883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763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7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533400"/>
            <a:ext cx="8153400" cy="990600"/>
          </a:xfrm>
        </p:spPr>
        <p:txBody>
          <a:bodyPr/>
          <a:lstStyle/>
          <a:p>
            <a:r>
              <a:rPr lang="en-US" sz="3600" dirty="0">
                <a:solidFill>
                  <a:schemeClr val="tx1"/>
                </a:solidFill>
              </a:rPr>
              <a:t>MMPI-2-RF Appraisals</a:t>
            </a:r>
            <a:endParaRPr lang="en-US" sz="3600" dirty="0" smtClean="0"/>
          </a:p>
        </p:txBody>
      </p:sp>
      <p:sp>
        <p:nvSpPr>
          <p:cNvPr id="197635" name="Rectangle 3"/>
          <p:cNvSpPr>
            <a:spLocks noGrp="1" noChangeArrowheads="1"/>
          </p:cNvSpPr>
          <p:nvPr>
            <p:ph idx="1"/>
          </p:nvPr>
        </p:nvSpPr>
        <p:spPr>
          <a:xfrm>
            <a:off x="228600" y="1676400"/>
            <a:ext cx="7696200" cy="4800600"/>
          </a:xfrm>
        </p:spPr>
        <p:txBody>
          <a:bodyPr>
            <a:normAutofit lnSpcReduction="10000"/>
          </a:bodyPr>
          <a:lstStyle/>
          <a:p>
            <a:r>
              <a:rPr lang="en-US" sz="2800" dirty="0" smtClean="0"/>
              <a:t>Butcher (2011</a:t>
            </a:r>
            <a:r>
              <a:rPr lang="en-US" sz="2800" dirty="0"/>
              <a:t>) provides an exclusively negative appraisal of the MMPI-2-RF and recommends against </a:t>
            </a:r>
            <a:r>
              <a:rPr lang="en-US" sz="2800" dirty="0" smtClean="0"/>
              <a:t>its use</a:t>
            </a:r>
            <a:r>
              <a:rPr lang="en-US" sz="2800" dirty="0"/>
              <a:t>. </a:t>
            </a:r>
            <a:endParaRPr lang="en-US" sz="2800" dirty="0" smtClean="0"/>
          </a:p>
          <a:p>
            <a:r>
              <a:rPr lang="en-US" sz="2800" dirty="0" smtClean="0"/>
              <a:t>Much </a:t>
            </a:r>
            <a:r>
              <a:rPr lang="en-US" sz="2800" dirty="0"/>
              <a:t>of Butcher’s appraisal consists of repetition of criticisms of the RC Scales without consideration of the substance </a:t>
            </a:r>
            <a:r>
              <a:rPr lang="en-US" sz="2800" dirty="0" smtClean="0"/>
              <a:t>of published </a:t>
            </a:r>
            <a:r>
              <a:rPr lang="en-US" sz="2800" dirty="0"/>
              <a:t>responses to these criticisms (Tellegen et al., 2006, 2009</a:t>
            </a:r>
            <a:r>
              <a:rPr lang="en-US" sz="2800" dirty="0" smtClean="0"/>
              <a:t>).</a:t>
            </a:r>
          </a:p>
          <a:p>
            <a:r>
              <a:rPr lang="en-US" sz="2800" dirty="0" smtClean="0"/>
              <a:t>Butcher’s claim that the RC Scales “</a:t>
            </a:r>
            <a:r>
              <a:rPr lang="en-US" sz="2800" dirty="0" err="1" smtClean="0"/>
              <a:t>underpathologize</a:t>
            </a:r>
            <a:r>
              <a:rPr lang="en-US" sz="2800" dirty="0" smtClean="0"/>
              <a:t>” is contradicted by data (Sellbom, et al., 2006, Tellegen et al., 2006)</a:t>
            </a:r>
          </a:p>
        </p:txBody>
      </p:sp>
    </p:spTree>
    <p:extLst>
      <p:ext uri="{BB962C8B-B14F-4D97-AF65-F5344CB8AC3E}">
        <p14:creationId xmlns:p14="http://schemas.microsoft.com/office/powerpoint/2010/main" val="382506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457200"/>
            <a:ext cx="8153400" cy="990600"/>
          </a:xfrm>
        </p:spPr>
        <p:txBody>
          <a:bodyPr/>
          <a:lstStyle/>
          <a:p>
            <a:r>
              <a:rPr lang="en-US" sz="3600" dirty="0">
                <a:solidFill>
                  <a:schemeClr val="tx1"/>
                </a:solidFill>
              </a:rPr>
              <a:t>MMPI-2-RF Appraisals</a:t>
            </a:r>
            <a:endParaRPr lang="en-US" sz="3600" dirty="0" smtClean="0"/>
          </a:p>
        </p:txBody>
      </p:sp>
      <p:sp>
        <p:nvSpPr>
          <p:cNvPr id="197635" name="Rectangle 3"/>
          <p:cNvSpPr>
            <a:spLocks noGrp="1" noChangeArrowheads="1"/>
          </p:cNvSpPr>
          <p:nvPr>
            <p:ph idx="1"/>
          </p:nvPr>
        </p:nvSpPr>
        <p:spPr>
          <a:xfrm>
            <a:off x="152400" y="1524000"/>
            <a:ext cx="7772400" cy="4953000"/>
          </a:xfrm>
        </p:spPr>
        <p:txBody>
          <a:bodyPr>
            <a:normAutofit lnSpcReduction="10000"/>
          </a:bodyPr>
          <a:lstStyle/>
          <a:p>
            <a:r>
              <a:rPr lang="en-US" sz="2800" dirty="0" smtClean="0"/>
              <a:t>Butcher (2011) also </a:t>
            </a:r>
            <a:r>
              <a:rPr lang="en-US" sz="2800" dirty="0"/>
              <a:t>lists some new concerns, </a:t>
            </a:r>
            <a:r>
              <a:rPr lang="en-US" sz="2800" dirty="0" smtClean="0"/>
              <a:t>including:</a:t>
            </a:r>
          </a:p>
          <a:p>
            <a:pPr lvl="1"/>
            <a:r>
              <a:rPr lang="en-US" sz="2400" dirty="0" smtClean="0"/>
              <a:t>The relatively low </a:t>
            </a:r>
            <a:r>
              <a:rPr lang="en-US" sz="2400" dirty="0"/>
              <a:t>reliability estimates for some Specific Problems </a:t>
            </a:r>
            <a:r>
              <a:rPr lang="en-US" sz="2400" dirty="0" smtClean="0"/>
              <a:t>Scales </a:t>
            </a:r>
          </a:p>
          <a:p>
            <a:pPr lvl="2"/>
            <a:r>
              <a:rPr lang="en-US" sz="2000" dirty="0" smtClean="0"/>
              <a:t>However</a:t>
            </a:r>
            <a:r>
              <a:rPr lang="en-US" sz="2000" dirty="0"/>
              <a:t>, as discussed earlier, the reliability estimates reported </a:t>
            </a:r>
            <a:r>
              <a:rPr lang="en-US" sz="2000" dirty="0" smtClean="0"/>
              <a:t>in the </a:t>
            </a:r>
            <a:r>
              <a:rPr lang="en-US" sz="2000" dirty="0"/>
              <a:t>Technical Manual need to be considered in the context of the associated measurement error statistics, which are </a:t>
            </a:r>
            <a:r>
              <a:rPr lang="en-US" sz="2000" dirty="0" smtClean="0"/>
              <a:t>also reported</a:t>
            </a:r>
          </a:p>
          <a:p>
            <a:pPr lvl="1"/>
            <a:r>
              <a:rPr lang="en-US" sz="2400" dirty="0" smtClean="0"/>
              <a:t>“</a:t>
            </a:r>
            <a:r>
              <a:rPr lang="en-US" sz="2400" dirty="0"/>
              <a:t>the majority of the scales incorporated in the MMPI-2-RF are insufficiently </a:t>
            </a:r>
            <a:r>
              <a:rPr lang="en-US" sz="2400" dirty="0" smtClean="0"/>
              <a:t>validated to </a:t>
            </a:r>
            <a:r>
              <a:rPr lang="en-US" sz="2400" dirty="0"/>
              <a:t>provide the practitioner with confidence in assessment” (p. 189) </a:t>
            </a:r>
            <a:endParaRPr lang="en-US" sz="2400" dirty="0" smtClean="0"/>
          </a:p>
          <a:p>
            <a:pPr lvl="2"/>
            <a:r>
              <a:rPr lang="en-US" sz="2000" dirty="0" smtClean="0"/>
              <a:t>This is </a:t>
            </a:r>
            <a:r>
              <a:rPr lang="en-US" sz="2000" dirty="0"/>
              <a:t>belied by the unparalleled quantity and quality of </a:t>
            </a:r>
            <a:r>
              <a:rPr lang="en-US" sz="2000" dirty="0" smtClean="0"/>
              <a:t>external correlate </a:t>
            </a:r>
            <a:r>
              <a:rPr lang="en-US" sz="2000" dirty="0"/>
              <a:t>data reported in the Technical Manual (discussed earlier).</a:t>
            </a:r>
            <a:endParaRPr lang="en-US" sz="5800" dirty="0" smtClean="0"/>
          </a:p>
        </p:txBody>
      </p:sp>
    </p:spTree>
    <p:extLst>
      <p:ext uri="{BB962C8B-B14F-4D97-AF65-F5344CB8AC3E}">
        <p14:creationId xmlns:p14="http://schemas.microsoft.com/office/powerpoint/2010/main" val="794009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76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7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6200" y="533400"/>
            <a:ext cx="8153400" cy="990600"/>
          </a:xfrm>
        </p:spPr>
        <p:txBody>
          <a:bodyPr/>
          <a:lstStyle/>
          <a:p>
            <a:r>
              <a:rPr lang="en-US" sz="3600" dirty="0">
                <a:solidFill>
                  <a:schemeClr val="tx1"/>
                </a:solidFill>
              </a:rPr>
              <a:t>MMPI-2-RF Appraisals</a:t>
            </a:r>
            <a:endParaRPr lang="en-US" sz="3600" dirty="0" smtClean="0"/>
          </a:p>
        </p:txBody>
      </p:sp>
      <p:sp>
        <p:nvSpPr>
          <p:cNvPr id="197635" name="Rectangle 3"/>
          <p:cNvSpPr>
            <a:spLocks noGrp="1" noChangeArrowheads="1"/>
          </p:cNvSpPr>
          <p:nvPr>
            <p:ph idx="1"/>
          </p:nvPr>
        </p:nvSpPr>
        <p:spPr>
          <a:xfrm>
            <a:off x="152400" y="1600200"/>
            <a:ext cx="7848600" cy="4876800"/>
          </a:xfrm>
        </p:spPr>
        <p:txBody>
          <a:bodyPr>
            <a:normAutofit fontScale="92500"/>
          </a:bodyPr>
          <a:lstStyle/>
          <a:p>
            <a:r>
              <a:rPr lang="en-US" sz="2400" dirty="0"/>
              <a:t>Butcher (2011) expresses concern about the loss of items related to work adjustment and treatment readiness that </a:t>
            </a:r>
            <a:r>
              <a:rPr lang="en-US" sz="2400" dirty="0" smtClean="0"/>
              <a:t>resulted from </a:t>
            </a:r>
            <a:r>
              <a:rPr lang="en-US" sz="2400" dirty="0"/>
              <a:t>pruning the item pool from 567 to 338 statements. </a:t>
            </a:r>
            <a:endParaRPr lang="en-US" sz="2400" dirty="0" smtClean="0"/>
          </a:p>
          <a:p>
            <a:pPr lvl="1"/>
            <a:r>
              <a:rPr lang="en-US" sz="2200" dirty="0" smtClean="0"/>
              <a:t>The </a:t>
            </a:r>
            <a:r>
              <a:rPr lang="en-US" sz="2200" dirty="0"/>
              <a:t>items alluded to here are scored on two of the MMPI-2 </a:t>
            </a:r>
            <a:r>
              <a:rPr lang="en-US" sz="2200" dirty="0" smtClean="0"/>
              <a:t>Content Scales, </a:t>
            </a:r>
            <a:r>
              <a:rPr lang="en-US" sz="2200" dirty="0"/>
              <a:t>Work Interference (WRK) and Negative Treatment </a:t>
            </a:r>
            <a:r>
              <a:rPr lang="en-US" sz="2200" dirty="0" smtClean="0"/>
              <a:t>Indicators (</a:t>
            </a:r>
            <a:r>
              <a:rPr lang="en-US" sz="2200" dirty="0"/>
              <a:t>TRT). </a:t>
            </a:r>
            <a:endParaRPr lang="en-US" sz="2200" dirty="0" smtClean="0"/>
          </a:p>
          <a:p>
            <a:pPr lvl="1"/>
            <a:r>
              <a:rPr lang="en-US" sz="2200" dirty="0" smtClean="0"/>
              <a:t>Data reported </a:t>
            </a:r>
            <a:r>
              <a:rPr lang="en-US" sz="2200" dirty="0"/>
              <a:t>in the Technical Manual indicate that both these scales are oversaturated with demoralization </a:t>
            </a:r>
            <a:r>
              <a:rPr lang="en-US" sz="2200" dirty="0" smtClean="0"/>
              <a:t>variance and </a:t>
            </a:r>
            <a:r>
              <a:rPr lang="en-US" sz="2200" dirty="0"/>
              <a:t>their distinctive features are assessed on the MMPI-2-RF with the Inefficacy (NFC) and Helplessness/Hopelessness (HLP</a:t>
            </a:r>
            <a:r>
              <a:rPr lang="en-US" sz="2200" dirty="0" smtClean="0"/>
              <a:t>) Scales</a:t>
            </a:r>
            <a:r>
              <a:rPr lang="en-US" sz="2200" dirty="0"/>
              <a:t>, respectively</a:t>
            </a:r>
            <a:r>
              <a:rPr lang="en-US" sz="2200" dirty="0" smtClean="0"/>
              <a:t>.</a:t>
            </a:r>
          </a:p>
          <a:p>
            <a:pPr lvl="1"/>
            <a:r>
              <a:rPr lang="en-US" sz="2200" dirty="0" smtClean="0"/>
              <a:t>Treatment </a:t>
            </a:r>
            <a:r>
              <a:rPr lang="en-US" sz="2200" dirty="0"/>
              <a:t>considerations are included in the interpretive recommendations </a:t>
            </a:r>
            <a:r>
              <a:rPr lang="en-US" sz="2200" dirty="0" smtClean="0"/>
              <a:t>for most </a:t>
            </a:r>
            <a:r>
              <a:rPr lang="en-US" sz="2200" dirty="0"/>
              <a:t>of the MMPI-2-RF substantive scales.</a:t>
            </a:r>
            <a:endParaRPr lang="en-US" sz="2200" dirty="0" smtClean="0"/>
          </a:p>
        </p:txBody>
      </p:sp>
    </p:spTree>
    <p:extLst>
      <p:ext uri="{BB962C8B-B14F-4D97-AF65-F5344CB8AC3E}">
        <p14:creationId xmlns:p14="http://schemas.microsoft.com/office/powerpoint/2010/main" val="15922104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76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381000"/>
            <a:ext cx="8153400" cy="990600"/>
          </a:xfrm>
        </p:spPr>
        <p:txBody>
          <a:bodyPr/>
          <a:lstStyle/>
          <a:p>
            <a:r>
              <a:rPr lang="en-US" sz="3600" dirty="0">
                <a:solidFill>
                  <a:schemeClr val="tx1"/>
                </a:solidFill>
              </a:rPr>
              <a:t>MMPI-2-RF Appraisals</a:t>
            </a:r>
            <a:endParaRPr lang="en-US" sz="3600" dirty="0" smtClean="0"/>
          </a:p>
        </p:txBody>
      </p:sp>
      <p:sp>
        <p:nvSpPr>
          <p:cNvPr id="197635" name="Rectangle 3"/>
          <p:cNvSpPr>
            <a:spLocks noGrp="1" noChangeArrowheads="1"/>
          </p:cNvSpPr>
          <p:nvPr>
            <p:ph idx="1"/>
          </p:nvPr>
        </p:nvSpPr>
        <p:spPr>
          <a:xfrm>
            <a:off x="304800" y="1295400"/>
            <a:ext cx="7105650" cy="3784600"/>
          </a:xfrm>
        </p:spPr>
        <p:txBody>
          <a:bodyPr/>
          <a:lstStyle/>
          <a:p>
            <a:r>
              <a:rPr lang="en-US" sz="2400" dirty="0"/>
              <a:t>Butcher (2011) remarks that “it is likely that the interpretations and conclusions drawn from the MMPI-2-RF will </a:t>
            </a:r>
            <a:r>
              <a:rPr lang="en-US" sz="2400" dirty="0" smtClean="0"/>
              <a:t>differ substantially </a:t>
            </a:r>
            <a:r>
              <a:rPr lang="en-US" sz="2400" dirty="0"/>
              <a:t>from an MMPI-2 interpretation” (p. 190) and expresses concern that this may create confusion. </a:t>
            </a:r>
            <a:endParaRPr lang="en-US" sz="2400" dirty="0" smtClean="0"/>
          </a:p>
          <a:p>
            <a:pPr lvl="1"/>
            <a:r>
              <a:rPr lang="en-US" sz="2200" dirty="0" smtClean="0"/>
              <a:t>However, because </a:t>
            </a:r>
            <a:r>
              <a:rPr lang="en-US" sz="2200" dirty="0"/>
              <a:t>the two MMPI versions are scored from the test-taker’s responses to the same set of items, it is unlikely that two </a:t>
            </a:r>
            <a:r>
              <a:rPr lang="en-US" sz="2200" dirty="0" smtClean="0"/>
              <a:t>conflicting clinical </a:t>
            </a:r>
            <a:r>
              <a:rPr lang="en-US" sz="2200" dirty="0"/>
              <a:t>pictures will emerge. </a:t>
            </a:r>
            <a:endParaRPr lang="en-US" sz="2200" dirty="0" smtClean="0"/>
          </a:p>
          <a:p>
            <a:pPr lvl="1"/>
            <a:r>
              <a:rPr lang="en-US" sz="2200" dirty="0" smtClean="0"/>
              <a:t>The </a:t>
            </a:r>
            <a:r>
              <a:rPr lang="en-US" sz="2200" dirty="0"/>
              <a:t>more likely outcome is that the picture portrayed by the MMPI-2-RF may be </a:t>
            </a:r>
            <a:r>
              <a:rPr lang="en-US" sz="2200" dirty="0" smtClean="0"/>
              <a:t>more readily </a:t>
            </a:r>
            <a:r>
              <a:rPr lang="en-US" sz="2200" dirty="0"/>
              <a:t>and clearly discerned. </a:t>
            </a:r>
            <a:endParaRPr lang="en-US" sz="2200" dirty="0" smtClean="0"/>
          </a:p>
          <a:p>
            <a:pPr lvl="1"/>
            <a:r>
              <a:rPr lang="en-US" sz="2200" dirty="0" smtClean="0"/>
              <a:t>Confusion </a:t>
            </a:r>
            <a:r>
              <a:rPr lang="en-US" sz="2200" dirty="0"/>
              <a:t>can be avoided by being clear about which version of the MMPI was used in a </a:t>
            </a:r>
            <a:r>
              <a:rPr lang="en-US" sz="2200" dirty="0" smtClean="0"/>
              <a:t>given assessment</a:t>
            </a:r>
            <a:r>
              <a:rPr lang="en-US" sz="2200" dirty="0"/>
              <a:t>.</a:t>
            </a:r>
            <a:endParaRPr lang="en-US" sz="2200" dirty="0" smtClean="0"/>
          </a:p>
        </p:txBody>
      </p:sp>
    </p:spTree>
    <p:extLst>
      <p:ext uri="{BB962C8B-B14F-4D97-AF65-F5344CB8AC3E}">
        <p14:creationId xmlns:p14="http://schemas.microsoft.com/office/powerpoint/2010/main" val="3209284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76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457200"/>
            <a:ext cx="8153400" cy="990600"/>
          </a:xfrm>
        </p:spPr>
        <p:txBody>
          <a:bodyPr/>
          <a:lstStyle/>
          <a:p>
            <a:r>
              <a:rPr lang="en-US" sz="3600" dirty="0">
                <a:solidFill>
                  <a:schemeClr val="tx1"/>
                </a:solidFill>
              </a:rPr>
              <a:t>MMPI-2-RF Appraisals</a:t>
            </a:r>
            <a:endParaRPr lang="en-US" sz="3600" dirty="0" smtClean="0"/>
          </a:p>
        </p:txBody>
      </p:sp>
      <p:sp>
        <p:nvSpPr>
          <p:cNvPr id="197635" name="Rectangle 3"/>
          <p:cNvSpPr>
            <a:spLocks noGrp="1" noChangeArrowheads="1"/>
          </p:cNvSpPr>
          <p:nvPr>
            <p:ph idx="1"/>
          </p:nvPr>
        </p:nvSpPr>
        <p:spPr>
          <a:xfrm>
            <a:off x="381000" y="1600200"/>
            <a:ext cx="7391400" cy="4724400"/>
          </a:xfrm>
        </p:spPr>
        <p:txBody>
          <a:bodyPr>
            <a:normAutofit lnSpcReduction="10000"/>
          </a:bodyPr>
          <a:lstStyle/>
          <a:p>
            <a:r>
              <a:rPr lang="en-US" sz="2800" dirty="0"/>
              <a:t>Elsewhere, Butcher (2010) is critical of use of non-gendered norms with the MMPI-2-RF, stating:</a:t>
            </a:r>
          </a:p>
          <a:p>
            <a:pPr marL="457200" lvl="1" indent="0">
              <a:buNone/>
            </a:pPr>
            <a:r>
              <a:rPr lang="en-US" sz="2400" dirty="0"/>
              <a:t>Unlike the original MMPI and MMPI-2, in which separate gender norms were provided, the MMPI-2-RF authors combined genders into </a:t>
            </a:r>
            <a:r>
              <a:rPr lang="en-US" sz="2400" dirty="0" smtClean="0"/>
              <a:t>one comparison </a:t>
            </a:r>
            <a:r>
              <a:rPr lang="en-US" sz="2400" dirty="0"/>
              <a:t>sample. This situation may result in different standards being applied for men and women in assessment and prediction. Further </a:t>
            </a:r>
            <a:r>
              <a:rPr lang="en-US" sz="2400" dirty="0" smtClean="0"/>
              <a:t>study of </a:t>
            </a:r>
            <a:r>
              <a:rPr lang="en-US" sz="2400" dirty="0"/>
              <a:t>this potential bias needs to be conducted. However, the MMPI-2-RF manuals do not provide the information necessary for exploring </a:t>
            </a:r>
            <a:r>
              <a:rPr lang="en-US" sz="2400" dirty="0" smtClean="0"/>
              <a:t>this question </a:t>
            </a:r>
            <a:r>
              <a:rPr lang="en-US" sz="2400" dirty="0"/>
              <a:t>because raw score data by gender are not reported. (p. 14</a:t>
            </a:r>
            <a:r>
              <a:rPr lang="en-US" sz="2400" dirty="0" smtClean="0"/>
              <a:t>)</a:t>
            </a:r>
          </a:p>
          <a:p>
            <a:endParaRPr lang="en-US" sz="2800" dirty="0" smtClean="0"/>
          </a:p>
        </p:txBody>
      </p:sp>
    </p:spTree>
    <p:extLst>
      <p:ext uri="{BB962C8B-B14F-4D97-AF65-F5344CB8AC3E}">
        <p14:creationId xmlns:p14="http://schemas.microsoft.com/office/powerpoint/2010/main" val="3355392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8600" y="533400"/>
            <a:ext cx="8153400" cy="990600"/>
          </a:xfrm>
        </p:spPr>
        <p:txBody>
          <a:bodyPr/>
          <a:lstStyle/>
          <a:p>
            <a:r>
              <a:rPr lang="en-US" sz="3600" dirty="0">
                <a:solidFill>
                  <a:schemeClr val="tx1"/>
                </a:solidFill>
              </a:rPr>
              <a:t>MMPI-2-RF Appraisals</a:t>
            </a:r>
            <a:endParaRPr lang="en-US" sz="3600" dirty="0" smtClean="0"/>
          </a:p>
        </p:txBody>
      </p:sp>
      <p:sp>
        <p:nvSpPr>
          <p:cNvPr id="197635" name="Rectangle 3"/>
          <p:cNvSpPr>
            <a:spLocks noGrp="1" noChangeArrowheads="1"/>
          </p:cNvSpPr>
          <p:nvPr>
            <p:ph idx="1"/>
          </p:nvPr>
        </p:nvSpPr>
        <p:spPr>
          <a:xfrm>
            <a:off x="228600" y="1600200"/>
            <a:ext cx="7772400" cy="4800600"/>
          </a:xfrm>
        </p:spPr>
        <p:txBody>
          <a:bodyPr/>
          <a:lstStyle/>
          <a:p>
            <a:r>
              <a:rPr lang="en-US" sz="2400" dirty="0"/>
              <a:t>This criticism reflects a fundamental misunderstanding of group-specific norms. </a:t>
            </a:r>
            <a:endParaRPr lang="en-US" sz="2400" dirty="0" smtClean="0"/>
          </a:p>
          <a:p>
            <a:r>
              <a:rPr lang="en-US" sz="2400" dirty="0" smtClean="0"/>
              <a:t>Contrary </a:t>
            </a:r>
            <a:r>
              <a:rPr lang="en-US" sz="2400" dirty="0"/>
              <a:t>to Butcher’s assertion, </a:t>
            </a:r>
            <a:r>
              <a:rPr lang="en-US" sz="2400" dirty="0" smtClean="0"/>
              <a:t>gender-based norms </a:t>
            </a:r>
            <a:r>
              <a:rPr lang="en-US" sz="2400" dirty="0"/>
              <a:t>create different standards for men and women, which can mask meaningful gender differences (cf., Reynolds </a:t>
            </a:r>
            <a:r>
              <a:rPr lang="en-US" sz="2400" dirty="0" smtClean="0"/>
              <a:t>&amp; </a:t>
            </a:r>
            <a:r>
              <a:rPr lang="en-US" sz="2400" dirty="0" err="1" smtClean="0"/>
              <a:t>Kamphaus</a:t>
            </a:r>
            <a:r>
              <a:rPr lang="en-US" sz="2400" dirty="0"/>
              <a:t>, 2002, 2004; Reynolds &amp; Livingston, 2012</a:t>
            </a:r>
            <a:r>
              <a:rPr lang="en-US" sz="2400" dirty="0" smtClean="0"/>
              <a:t>).</a:t>
            </a:r>
          </a:p>
          <a:p>
            <a:r>
              <a:rPr lang="en-US" sz="2400" dirty="0"/>
              <a:t>Non-gendered norms apply the same standard to men and </a:t>
            </a:r>
            <a:r>
              <a:rPr lang="en-US" sz="2400" dirty="0" smtClean="0"/>
              <a:t>women’s test </a:t>
            </a:r>
            <a:r>
              <a:rPr lang="en-US" sz="2400" dirty="0"/>
              <a:t>scores and </a:t>
            </a:r>
            <a:r>
              <a:rPr lang="en-US" sz="2400" u="sng" dirty="0"/>
              <a:t>reflect</a:t>
            </a:r>
            <a:r>
              <a:rPr lang="en-US" sz="2400" dirty="0"/>
              <a:t> rather than mask actual gender differences</a:t>
            </a:r>
            <a:r>
              <a:rPr lang="en-US" sz="2400" dirty="0" smtClean="0"/>
              <a:t>.</a:t>
            </a:r>
          </a:p>
        </p:txBody>
      </p:sp>
    </p:spTree>
    <p:extLst>
      <p:ext uri="{BB962C8B-B14F-4D97-AF65-F5344CB8AC3E}">
        <p14:creationId xmlns:p14="http://schemas.microsoft.com/office/powerpoint/2010/main" val="13983682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609600"/>
            <a:ext cx="8153400" cy="990600"/>
          </a:xfrm>
        </p:spPr>
        <p:txBody>
          <a:bodyPr/>
          <a:lstStyle/>
          <a:p>
            <a:r>
              <a:rPr lang="en-US" sz="3600" dirty="0">
                <a:solidFill>
                  <a:schemeClr val="tx1"/>
                </a:solidFill>
              </a:rPr>
              <a:t>MMPI-2-RF Appraisals</a:t>
            </a:r>
            <a:endParaRPr lang="en-US" sz="3600" dirty="0" smtClean="0"/>
          </a:p>
        </p:txBody>
      </p:sp>
      <p:sp>
        <p:nvSpPr>
          <p:cNvPr id="197635" name="Rectangle 3"/>
          <p:cNvSpPr>
            <a:spLocks noGrp="1" noChangeArrowheads="1"/>
          </p:cNvSpPr>
          <p:nvPr>
            <p:ph idx="1"/>
          </p:nvPr>
        </p:nvSpPr>
        <p:spPr>
          <a:xfrm>
            <a:off x="304800" y="1600200"/>
            <a:ext cx="7467600" cy="4648200"/>
          </a:xfrm>
        </p:spPr>
        <p:txBody>
          <a:bodyPr>
            <a:normAutofit fontScale="92500"/>
          </a:bodyPr>
          <a:lstStyle/>
          <a:p>
            <a:r>
              <a:rPr lang="en-US" sz="2200" dirty="0" smtClean="0"/>
              <a:t>Butcher’s </a:t>
            </a:r>
            <a:r>
              <a:rPr lang="en-US" sz="2200" dirty="0"/>
              <a:t>(2010) assertion that the MMPI-2-RF </a:t>
            </a:r>
            <a:r>
              <a:rPr lang="en-US" sz="2200" dirty="0" smtClean="0"/>
              <a:t>manuals do </a:t>
            </a:r>
            <a:r>
              <a:rPr lang="en-US" sz="2200" dirty="0"/>
              <a:t>not provide information necessary to explore this question is also incorrect. </a:t>
            </a:r>
            <a:endParaRPr lang="en-US" sz="2200" dirty="0" smtClean="0"/>
          </a:p>
          <a:p>
            <a:r>
              <a:rPr lang="en-US" sz="2200" dirty="0" smtClean="0"/>
              <a:t>As </a:t>
            </a:r>
            <a:r>
              <a:rPr lang="en-US" sz="2200" dirty="0"/>
              <a:t>noted earlier, means and standard </a:t>
            </a:r>
            <a:r>
              <a:rPr lang="en-US" sz="2200" dirty="0" smtClean="0"/>
              <a:t>deviations of </a:t>
            </a:r>
            <a:r>
              <a:rPr lang="en-US" sz="2200" dirty="0"/>
              <a:t>scores on the 51 MMPI-2-RF scales are reported in the Technical Manual by gender for a wide range of samples, </a:t>
            </a:r>
            <a:r>
              <a:rPr lang="en-US" sz="2200" dirty="0" smtClean="0"/>
              <a:t>including the </a:t>
            </a:r>
            <a:r>
              <a:rPr lang="en-US" sz="2200" dirty="0"/>
              <a:t>normative sample</a:t>
            </a:r>
            <a:r>
              <a:rPr lang="en-US" sz="2200" dirty="0" smtClean="0"/>
              <a:t>.</a:t>
            </a:r>
          </a:p>
          <a:p>
            <a:r>
              <a:rPr lang="en-US" sz="2200" dirty="0"/>
              <a:t>Gender-based norms would have </a:t>
            </a:r>
            <a:r>
              <a:rPr lang="en-US" sz="2200" dirty="0" smtClean="0"/>
              <a:t>gender differences reflected in these data by </a:t>
            </a:r>
            <a:r>
              <a:rPr lang="en-US" sz="2200" dirty="0"/>
              <a:t>setting the mean T score for each gender at 50</a:t>
            </a:r>
            <a:r>
              <a:rPr lang="en-US" sz="2200" dirty="0" smtClean="0"/>
              <a:t>.</a:t>
            </a:r>
          </a:p>
          <a:p>
            <a:r>
              <a:rPr lang="en-US" sz="2200" dirty="0"/>
              <a:t>Moreover, inclusion of extensive, gender-specific descriptive data in the Technical Manual allows MMPI-2-RF </a:t>
            </a:r>
            <a:r>
              <a:rPr lang="en-US" sz="2200" dirty="0" smtClean="0"/>
              <a:t>users to </a:t>
            </a:r>
            <a:r>
              <a:rPr lang="en-US" sz="2200" dirty="0"/>
              <a:t>compare a test-taker’s results with samples of men and women tested in a wide range of mental health, medical, forensic</a:t>
            </a:r>
            <a:r>
              <a:rPr lang="en-US" sz="2200" dirty="0" smtClean="0"/>
              <a:t>, personnel </a:t>
            </a:r>
            <a:r>
              <a:rPr lang="en-US" sz="2200" dirty="0"/>
              <a:t>screening, and non-clinical settings.</a:t>
            </a:r>
            <a:endParaRPr lang="en-US" sz="2200" dirty="0" smtClean="0"/>
          </a:p>
        </p:txBody>
      </p:sp>
    </p:spTree>
    <p:extLst>
      <p:ext uri="{BB962C8B-B14F-4D97-AF65-F5344CB8AC3E}">
        <p14:creationId xmlns:p14="http://schemas.microsoft.com/office/powerpoint/2010/main" val="2750478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76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533400"/>
            <a:ext cx="8153400" cy="990600"/>
          </a:xfrm>
        </p:spPr>
        <p:txBody>
          <a:bodyPr/>
          <a:lstStyle/>
          <a:p>
            <a:r>
              <a:rPr lang="en-US" sz="3600" dirty="0">
                <a:solidFill>
                  <a:schemeClr val="tx1"/>
                </a:solidFill>
              </a:rPr>
              <a:t>MMPI-2-RF Appraisals</a:t>
            </a:r>
            <a:endParaRPr lang="en-US" sz="3600" dirty="0" smtClean="0"/>
          </a:p>
        </p:txBody>
      </p:sp>
      <p:sp>
        <p:nvSpPr>
          <p:cNvPr id="197635" name="Rectangle 3"/>
          <p:cNvSpPr>
            <a:spLocks noGrp="1" noChangeArrowheads="1"/>
          </p:cNvSpPr>
          <p:nvPr>
            <p:ph idx="1"/>
          </p:nvPr>
        </p:nvSpPr>
        <p:spPr>
          <a:xfrm>
            <a:off x="381000" y="1828800"/>
            <a:ext cx="7105650" cy="3784600"/>
          </a:xfrm>
        </p:spPr>
        <p:txBody>
          <a:bodyPr/>
          <a:lstStyle/>
          <a:p>
            <a:r>
              <a:rPr lang="en-US" sz="2800" dirty="0"/>
              <a:t>Nichols (2011) mainly repeats Butcher’s (2010, 2011) criticisms, focusing mostly on his own previous (Nichols, 2006) </a:t>
            </a:r>
            <a:r>
              <a:rPr lang="en-US" sz="2800" dirty="0" smtClean="0"/>
              <a:t>critique of </a:t>
            </a:r>
            <a:r>
              <a:rPr lang="en-US" sz="2800" dirty="0"/>
              <a:t>the RC scales. </a:t>
            </a:r>
            <a:endParaRPr lang="en-US" sz="2800" dirty="0" smtClean="0"/>
          </a:p>
          <a:p>
            <a:r>
              <a:rPr lang="en-US" sz="2800" dirty="0" smtClean="0"/>
              <a:t>Detailed </a:t>
            </a:r>
            <a:r>
              <a:rPr lang="en-US" sz="2800" dirty="0"/>
              <a:t>responses to Nichols’s earlier RC Scale critiques are provided by Tellegen and </a:t>
            </a:r>
            <a:r>
              <a:rPr lang="en-US" sz="2800" dirty="0" smtClean="0"/>
              <a:t>colleagues (</a:t>
            </a:r>
            <a:r>
              <a:rPr lang="en-US" sz="2800" dirty="0"/>
              <a:t>2006, 2009</a:t>
            </a:r>
            <a:r>
              <a:rPr lang="en-US" sz="2800" dirty="0" smtClean="0"/>
              <a:t>).</a:t>
            </a:r>
          </a:p>
        </p:txBody>
      </p:sp>
    </p:spTree>
    <p:extLst>
      <p:ext uri="{BB962C8B-B14F-4D97-AF65-F5344CB8AC3E}">
        <p14:creationId xmlns:p14="http://schemas.microsoft.com/office/powerpoint/2010/main" val="1978322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7105650" cy="717550"/>
          </a:xfrm>
        </p:spPr>
        <p:txBody>
          <a:bodyPr>
            <a:normAutofit/>
          </a:bodyPr>
          <a:lstStyle/>
          <a:p>
            <a:r>
              <a:rPr lang="en-US" sz="4000" dirty="0" smtClean="0"/>
              <a:t>Developing the RC Scales</a:t>
            </a:r>
            <a:endParaRPr lang="en-US" sz="4000" dirty="0"/>
          </a:p>
        </p:txBody>
      </p:sp>
      <p:sp>
        <p:nvSpPr>
          <p:cNvPr id="3" name="Content Placeholder 2"/>
          <p:cNvSpPr>
            <a:spLocks noGrp="1"/>
          </p:cNvSpPr>
          <p:nvPr>
            <p:ph idx="1"/>
          </p:nvPr>
        </p:nvSpPr>
        <p:spPr>
          <a:xfrm>
            <a:off x="457200" y="2006600"/>
            <a:ext cx="7105650" cy="3784600"/>
          </a:xfrm>
        </p:spPr>
        <p:txBody>
          <a:bodyPr>
            <a:normAutofit lnSpcReduction="10000"/>
          </a:bodyPr>
          <a:lstStyle/>
          <a:p>
            <a:r>
              <a:rPr lang="en-US" sz="2800" dirty="0" smtClean="0"/>
              <a:t>Step 1: Defining and Capturing Demoralization</a:t>
            </a:r>
          </a:p>
          <a:p>
            <a:pPr marL="640080" lvl="2" indent="0">
              <a:buNone/>
            </a:pPr>
            <a:r>
              <a:rPr lang="en-US" sz="2400" dirty="0"/>
              <a:t>i</a:t>
            </a:r>
            <a:r>
              <a:rPr lang="en-US" sz="2400" dirty="0" smtClean="0"/>
              <a:t>t </a:t>
            </a:r>
            <a:r>
              <a:rPr lang="en-US" sz="2400" dirty="0"/>
              <a:t>is generally the case that correlations between measures of </a:t>
            </a:r>
            <a:r>
              <a:rPr lang="en-US" sz="2400" dirty="0" smtClean="0"/>
              <a:t>adjustment tend </a:t>
            </a:r>
            <a:r>
              <a:rPr lang="en-US" sz="2400" dirty="0"/>
              <a:t>to be substantial, giving rise to a large—sometimes very </a:t>
            </a:r>
            <a:r>
              <a:rPr lang="en-US" sz="2400" dirty="0" smtClean="0"/>
              <a:t>large—general demoralization </a:t>
            </a:r>
            <a:r>
              <a:rPr lang="en-US" sz="2400" dirty="0"/>
              <a:t>or subjective discomfort factor in such inventories as </a:t>
            </a:r>
            <a:r>
              <a:rPr lang="en-US" sz="2400" dirty="0" smtClean="0"/>
              <a:t>the MMPI</a:t>
            </a:r>
            <a:r>
              <a:rPr lang="en-US" sz="2400" dirty="0"/>
              <a:t>. . . . One challenge in developing new self-report scales is to find </a:t>
            </a:r>
            <a:r>
              <a:rPr lang="en-US" sz="2400" dirty="0" smtClean="0"/>
              <a:t>ways of </a:t>
            </a:r>
            <a:r>
              <a:rPr lang="en-US" sz="2400" i="1" dirty="0"/>
              <a:t>not </a:t>
            </a:r>
            <a:r>
              <a:rPr lang="en-US" sz="2400" dirty="0"/>
              <a:t>measuring this general factor. </a:t>
            </a:r>
            <a:r>
              <a:rPr lang="en-US" sz="2400" dirty="0" smtClean="0"/>
              <a:t>(Tellegen, 1985, p</a:t>
            </a:r>
            <a:r>
              <a:rPr lang="en-US" sz="2400" dirty="0"/>
              <a:t>. 692</a:t>
            </a:r>
            <a:r>
              <a:rPr lang="en-US" sz="2400" dirty="0" smtClean="0"/>
              <a:t>)</a:t>
            </a:r>
          </a:p>
          <a:p>
            <a:pPr lvl="1"/>
            <a:endParaRPr lang="en-US" sz="2400" dirty="0"/>
          </a:p>
        </p:txBody>
      </p:sp>
    </p:spTree>
    <p:extLst>
      <p:ext uri="{BB962C8B-B14F-4D97-AF65-F5344CB8AC3E}">
        <p14:creationId xmlns:p14="http://schemas.microsoft.com/office/powerpoint/2010/main" val="24857323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24000"/>
            <a:ext cx="6858000" cy="3810000"/>
          </a:xfrm>
        </p:spPr>
        <p:txBody>
          <a:bodyPr/>
          <a:lstStyle/>
          <a:p>
            <a:pPr marL="0" indent="0">
              <a:buNone/>
            </a:pPr>
            <a:r>
              <a:rPr lang="en-US" sz="3600" b="1" dirty="0"/>
              <a:t>For </a:t>
            </a:r>
            <a:r>
              <a:rPr lang="en-US" sz="3600" b="1"/>
              <a:t>additional </a:t>
            </a:r>
            <a:r>
              <a:rPr lang="en-US" sz="3600" b="1" smtClean="0"/>
              <a:t>information, </a:t>
            </a:r>
            <a:r>
              <a:rPr lang="en-US" sz="3600" b="1" dirty="0"/>
              <a:t>please </a:t>
            </a:r>
            <a:r>
              <a:rPr lang="en-US" sz="3600" b="1" dirty="0" smtClean="0"/>
              <a:t>reference:</a:t>
            </a:r>
          </a:p>
          <a:p>
            <a:pPr marL="0" indent="0">
              <a:buNone/>
            </a:pPr>
            <a:endParaRPr lang="en-US" dirty="0" smtClean="0"/>
          </a:p>
          <a:p>
            <a:pPr marL="0" indent="0">
              <a:buNone/>
            </a:pPr>
            <a:r>
              <a:rPr lang="en-US" dirty="0" smtClean="0"/>
              <a:t>Ben</a:t>
            </a:r>
            <a:r>
              <a:rPr lang="en-US" dirty="0"/>
              <a:t>-</a:t>
            </a:r>
            <a:r>
              <a:rPr lang="en-US" dirty="0" err="1"/>
              <a:t>Porath</a:t>
            </a:r>
            <a:r>
              <a:rPr lang="en-US" dirty="0"/>
              <a:t>, Y.S. (2012). </a:t>
            </a:r>
            <a:r>
              <a:rPr lang="en-US" i="1" dirty="0"/>
              <a:t>Interpreting the MMPI-2-RF</a:t>
            </a:r>
            <a:r>
              <a:rPr lang="en-US" dirty="0"/>
              <a:t>. Minneapolis: University of Minnesota Press.</a:t>
            </a:r>
          </a:p>
        </p:txBody>
      </p:sp>
    </p:spTree>
    <p:extLst>
      <p:ext uri="{BB962C8B-B14F-4D97-AF65-F5344CB8AC3E}">
        <p14:creationId xmlns:p14="http://schemas.microsoft.com/office/powerpoint/2010/main" val="336532871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162800" cy="717550"/>
          </a:xfrm>
        </p:spPr>
        <p:txBody>
          <a:bodyPr>
            <a:normAutofit/>
          </a:bodyPr>
          <a:lstStyle/>
          <a:p>
            <a:r>
              <a:rPr lang="en-US" sz="4000" dirty="0" smtClean="0"/>
              <a:t>Developing the RC Scales</a:t>
            </a:r>
            <a:endParaRPr lang="en-US" sz="4000" dirty="0"/>
          </a:p>
        </p:txBody>
      </p:sp>
      <p:sp>
        <p:nvSpPr>
          <p:cNvPr id="3" name="Content Placeholder 2"/>
          <p:cNvSpPr>
            <a:spLocks noGrp="1"/>
          </p:cNvSpPr>
          <p:nvPr>
            <p:ph idx="1"/>
          </p:nvPr>
        </p:nvSpPr>
        <p:spPr>
          <a:xfrm>
            <a:off x="381000" y="1752600"/>
            <a:ext cx="7239000" cy="4648200"/>
          </a:xfrm>
        </p:spPr>
        <p:txBody>
          <a:bodyPr>
            <a:normAutofit fontScale="92500" lnSpcReduction="10000"/>
          </a:bodyPr>
          <a:lstStyle/>
          <a:p>
            <a:r>
              <a:rPr lang="en-US" sz="2800" dirty="0" smtClean="0"/>
              <a:t>Step 1: Defining and Capturing Demoralization</a:t>
            </a:r>
          </a:p>
          <a:p>
            <a:pPr lvl="1">
              <a:lnSpc>
                <a:spcPct val="110000"/>
              </a:lnSpc>
            </a:pPr>
            <a:r>
              <a:rPr lang="en-US" sz="2500" dirty="0" err="1" smtClean="0"/>
              <a:t>Tellegen’s</a:t>
            </a:r>
            <a:r>
              <a:rPr lang="en-US" sz="2500" dirty="0" smtClean="0"/>
              <a:t> concept of Demoralization similar to that of Jerome Frank:</a:t>
            </a:r>
          </a:p>
          <a:p>
            <a:pPr lvl="2">
              <a:lnSpc>
                <a:spcPct val="110000"/>
              </a:lnSpc>
            </a:pPr>
            <a:r>
              <a:rPr lang="en-US" sz="2100" dirty="0" smtClean="0"/>
              <a:t>only a small proportion of persons with psychopathology come to therapy; apparently something else must be added that interacts with their symptoms. This state of mind, which may be termed “demoralization,” results from </a:t>
            </a:r>
            <a:r>
              <a:rPr lang="en-US" sz="2100" dirty="0"/>
              <a:t>persistent failure to cope with internally or externally induced stresses. . . . </a:t>
            </a:r>
            <a:r>
              <a:rPr lang="en-US" sz="2100" dirty="0" smtClean="0"/>
              <a:t>Its characteristic </a:t>
            </a:r>
            <a:r>
              <a:rPr lang="en-US" sz="2100" dirty="0"/>
              <a:t>features, not all of which need to be present in any one person</a:t>
            </a:r>
            <a:r>
              <a:rPr lang="en-US" sz="2100" dirty="0" smtClean="0"/>
              <a:t>, are </a:t>
            </a:r>
            <a:r>
              <a:rPr lang="en-US" sz="2100" dirty="0"/>
              <a:t>feelings of impotence, isolation, </a:t>
            </a:r>
            <a:r>
              <a:rPr lang="en-US" sz="2100" dirty="0" smtClean="0"/>
              <a:t> and </a:t>
            </a:r>
            <a:r>
              <a:rPr lang="en-US" sz="2100" dirty="0"/>
              <a:t>despair. </a:t>
            </a:r>
            <a:r>
              <a:rPr lang="en-US" sz="2100" dirty="0" smtClean="0"/>
              <a:t>( Frank, 1974 p</a:t>
            </a:r>
            <a:r>
              <a:rPr lang="en-US" sz="2100" dirty="0"/>
              <a:t>. 271</a:t>
            </a:r>
            <a:r>
              <a:rPr lang="en-US" sz="2100" dirty="0" smtClean="0"/>
              <a:t>)</a:t>
            </a:r>
          </a:p>
          <a:p>
            <a:pPr lvl="1">
              <a:lnSpc>
                <a:spcPct val="110000"/>
              </a:lnSpc>
            </a:pPr>
            <a:r>
              <a:rPr lang="en-US" sz="2400" dirty="0" smtClean="0"/>
              <a:t>Capturing Demoralization guided by </a:t>
            </a:r>
            <a:r>
              <a:rPr lang="en-US" sz="2400" dirty="0" err="1" smtClean="0"/>
              <a:t>Tellegen’s</a:t>
            </a:r>
            <a:r>
              <a:rPr lang="en-US" sz="2400" dirty="0" smtClean="0"/>
              <a:t> research on Mood  </a:t>
            </a:r>
          </a:p>
          <a:p>
            <a:pPr lvl="1"/>
            <a:endParaRPr lang="en-US" sz="2400" dirty="0"/>
          </a:p>
        </p:txBody>
      </p:sp>
    </p:spTree>
    <p:extLst>
      <p:ext uri="{BB962C8B-B14F-4D97-AF65-F5344CB8AC3E}">
        <p14:creationId xmlns:p14="http://schemas.microsoft.com/office/powerpoint/2010/main" val="31996760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0" y="762000"/>
            <a:ext cx="7105650" cy="717550"/>
          </a:xfrm>
        </p:spPr>
        <p:txBody>
          <a:bodyPr/>
          <a:lstStyle/>
          <a:p>
            <a:pPr eaLnBrk="1" hangingPunct="1"/>
            <a:r>
              <a:rPr lang="en-US" sz="4400" dirty="0" smtClean="0"/>
              <a:t>MMPI Background</a:t>
            </a:r>
          </a:p>
        </p:txBody>
      </p:sp>
      <p:sp>
        <p:nvSpPr>
          <p:cNvPr id="1513475" name="Rectangle 3"/>
          <p:cNvSpPr>
            <a:spLocks noGrp="1" noChangeArrowheads="1"/>
          </p:cNvSpPr>
          <p:nvPr>
            <p:ph idx="1"/>
          </p:nvPr>
        </p:nvSpPr>
        <p:spPr>
          <a:xfrm>
            <a:off x="457200" y="1600200"/>
            <a:ext cx="7391400" cy="3983037"/>
          </a:xfrm>
        </p:spPr>
        <p:txBody>
          <a:bodyPr>
            <a:normAutofit fontScale="92500" lnSpcReduction="20000"/>
          </a:bodyPr>
          <a:lstStyle/>
          <a:p>
            <a:pPr eaLnBrk="1" hangingPunct="1"/>
            <a:r>
              <a:rPr lang="en-US" dirty="0" smtClean="0"/>
              <a:t>Developed in 1930s by </a:t>
            </a:r>
            <a:r>
              <a:rPr lang="en-US" dirty="0" smtClean="0">
                <a:hlinkClick r:id="rId4" action="ppaction://hlinkfile"/>
              </a:rPr>
              <a:t>Hathaway and McKinley</a:t>
            </a:r>
            <a:endParaRPr lang="en-US" dirty="0" smtClean="0"/>
          </a:p>
          <a:p>
            <a:pPr eaLnBrk="1" hangingPunct="1"/>
            <a:r>
              <a:rPr lang="en-US" dirty="0" smtClean="0"/>
              <a:t>Intended to function as a </a:t>
            </a:r>
            <a:r>
              <a:rPr lang="en-US" dirty="0" smtClean="0">
                <a:hlinkClick r:id="rId5" action="ppaction://hlinkfile"/>
              </a:rPr>
              <a:t>differential diagnostic instrument</a:t>
            </a:r>
            <a:endParaRPr lang="en-US" dirty="0" smtClean="0"/>
          </a:p>
          <a:p>
            <a:pPr eaLnBrk="1" hangingPunct="1"/>
            <a:r>
              <a:rPr lang="en-US" dirty="0" smtClean="0"/>
              <a:t>Clinical scales designed to assess common “</a:t>
            </a:r>
            <a:r>
              <a:rPr lang="en-US" dirty="0" err="1" smtClean="0"/>
              <a:t>Kraepelinian</a:t>
            </a:r>
            <a:r>
              <a:rPr lang="en-US" dirty="0" smtClean="0"/>
              <a:t>” syndromes</a:t>
            </a:r>
          </a:p>
          <a:p>
            <a:pPr lvl="1"/>
            <a:r>
              <a:rPr lang="en-US" dirty="0" err="1" smtClean="0"/>
              <a:t>Hypochondriasis</a:t>
            </a:r>
            <a:r>
              <a:rPr lang="en-US" dirty="0" smtClean="0"/>
              <a:t>, Depression, Hysteria, Psychopathic Deviate, Paranoia, </a:t>
            </a:r>
            <a:r>
              <a:rPr lang="en-US" dirty="0" err="1" smtClean="0"/>
              <a:t>Psychasthenia</a:t>
            </a:r>
            <a:r>
              <a:rPr lang="en-US" dirty="0" smtClean="0"/>
              <a:t>, Schizophrenia, Hypomania</a:t>
            </a:r>
          </a:p>
          <a:p>
            <a:pPr eaLnBrk="1" hangingPunct="1"/>
            <a:r>
              <a:rPr lang="en-US" dirty="0" smtClean="0"/>
              <a:t>Published in 1943</a:t>
            </a: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34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347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1347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134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DMap"/>
          <p:cNvPicPr>
            <a:picLocks noChangeAspect="1" noChangeArrowheads="1"/>
          </p:cNvPicPr>
          <p:nvPr/>
        </p:nvPicPr>
        <p:blipFill rotWithShape="1">
          <a:blip r:embed="rId4" cstate="print"/>
          <a:srcRect l="1312" r="1062" b="815"/>
          <a:stretch/>
        </p:blipFill>
        <p:spPr bwMode="auto">
          <a:xfrm>
            <a:off x="1309541" y="467892"/>
            <a:ext cx="5777059" cy="600910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49120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a-pa2"/>
          <p:cNvPicPr>
            <a:picLocks noChangeAspect="1" noChangeArrowheads="1"/>
          </p:cNvPicPr>
          <p:nvPr/>
        </p:nvPicPr>
        <p:blipFill>
          <a:blip r:embed="rId4" cstate="print"/>
          <a:srcRect/>
          <a:stretch>
            <a:fillRect/>
          </a:stretch>
        </p:blipFill>
        <p:spPr bwMode="auto">
          <a:xfrm>
            <a:off x="1295400" y="452858"/>
            <a:ext cx="5867400" cy="603453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7346671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838200"/>
            <a:ext cx="7105650" cy="717550"/>
          </a:xfrm>
        </p:spPr>
        <p:txBody>
          <a:bodyPr>
            <a:normAutofit/>
          </a:bodyPr>
          <a:lstStyle/>
          <a:p>
            <a:r>
              <a:rPr lang="en-US" sz="4000" dirty="0" smtClean="0"/>
              <a:t>Developing the RC Scales</a:t>
            </a:r>
            <a:endParaRPr lang="en-US" sz="4000" dirty="0"/>
          </a:p>
        </p:txBody>
      </p:sp>
      <p:sp>
        <p:nvSpPr>
          <p:cNvPr id="3" name="Content Placeholder 2"/>
          <p:cNvSpPr>
            <a:spLocks noGrp="1"/>
          </p:cNvSpPr>
          <p:nvPr>
            <p:ph idx="1"/>
          </p:nvPr>
        </p:nvSpPr>
        <p:spPr>
          <a:xfrm>
            <a:off x="514350" y="1809750"/>
            <a:ext cx="7105650" cy="4210050"/>
          </a:xfrm>
        </p:spPr>
        <p:txBody>
          <a:bodyPr>
            <a:normAutofit fontScale="92500" lnSpcReduction="10000"/>
          </a:bodyPr>
          <a:lstStyle/>
          <a:p>
            <a:r>
              <a:rPr lang="en-US" sz="2800" dirty="0" smtClean="0"/>
              <a:t>Step 1: Defining and Capturing Demoralization</a:t>
            </a:r>
          </a:p>
          <a:p>
            <a:pPr lvl="1"/>
            <a:r>
              <a:rPr lang="en-US" sz="2500" dirty="0" smtClean="0"/>
              <a:t>Factor analysis of items of Clinical Scales 2 and 7 (measures of depression and anxiety) leads to identification of a set of items that load on a common factor</a:t>
            </a:r>
          </a:p>
          <a:p>
            <a:pPr lvl="1"/>
            <a:r>
              <a:rPr lang="en-US" sz="2500" dirty="0" smtClean="0"/>
              <a:t>Identified items denote features of demoralization:</a:t>
            </a:r>
          </a:p>
          <a:p>
            <a:pPr lvl="2"/>
            <a:r>
              <a:rPr lang="en-US" sz="2100" dirty="0" smtClean="0"/>
              <a:t>Unhappiness</a:t>
            </a:r>
          </a:p>
          <a:p>
            <a:pPr lvl="2"/>
            <a:r>
              <a:rPr lang="en-US" sz="2100" dirty="0" smtClean="0"/>
              <a:t>Poor self-concept</a:t>
            </a:r>
          </a:p>
          <a:p>
            <a:pPr lvl="2"/>
            <a:r>
              <a:rPr lang="en-US" sz="2100" dirty="0" smtClean="0"/>
              <a:t>Feeling overwhelmed</a:t>
            </a:r>
          </a:p>
          <a:p>
            <a:pPr lvl="2"/>
            <a:r>
              <a:rPr lang="en-US" sz="2100" dirty="0" smtClean="0"/>
              <a:t>Desire to give up</a:t>
            </a:r>
          </a:p>
          <a:p>
            <a:pPr lvl="1"/>
            <a:r>
              <a:rPr lang="en-US" sz="2400" dirty="0" smtClean="0"/>
              <a:t>Consistent with </a:t>
            </a:r>
            <a:r>
              <a:rPr lang="en-US" sz="2400" dirty="0" err="1" smtClean="0"/>
              <a:t>Tellegen’s</a:t>
            </a:r>
            <a:r>
              <a:rPr lang="en-US" sz="2400" dirty="0" smtClean="0"/>
              <a:t> and Frank’s conceptualizations</a:t>
            </a:r>
          </a:p>
          <a:p>
            <a:pPr lvl="1"/>
            <a:endParaRPr lang="en-US" sz="2400" dirty="0"/>
          </a:p>
        </p:txBody>
      </p:sp>
    </p:spTree>
    <p:custDataLst>
      <p:tags r:id="rId1"/>
    </p:custDataLst>
    <p:extLst>
      <p:ext uri="{BB962C8B-B14F-4D97-AF65-F5344CB8AC3E}">
        <p14:creationId xmlns:p14="http://schemas.microsoft.com/office/powerpoint/2010/main" val="1478906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838200"/>
            <a:ext cx="7105650" cy="717550"/>
          </a:xfrm>
        </p:spPr>
        <p:txBody>
          <a:bodyPr>
            <a:normAutofit/>
          </a:bodyPr>
          <a:lstStyle/>
          <a:p>
            <a:r>
              <a:rPr lang="en-US" sz="4000" dirty="0" smtClean="0"/>
              <a:t>Developing the RC Scales</a:t>
            </a:r>
            <a:endParaRPr lang="en-US" sz="4000" dirty="0"/>
          </a:p>
        </p:txBody>
      </p:sp>
      <p:sp>
        <p:nvSpPr>
          <p:cNvPr id="3" name="Content Placeholder 2"/>
          <p:cNvSpPr>
            <a:spLocks noGrp="1"/>
          </p:cNvSpPr>
          <p:nvPr>
            <p:ph idx="1"/>
          </p:nvPr>
        </p:nvSpPr>
        <p:spPr>
          <a:xfrm>
            <a:off x="590550" y="1836099"/>
            <a:ext cx="7105650" cy="3784600"/>
          </a:xfrm>
        </p:spPr>
        <p:txBody>
          <a:bodyPr>
            <a:normAutofit fontScale="92500" lnSpcReduction="10000"/>
          </a:bodyPr>
          <a:lstStyle/>
          <a:p>
            <a:r>
              <a:rPr lang="en-US" sz="2800" dirty="0" smtClean="0"/>
              <a:t>Step 2: Identifying Clinical Scale Core Components</a:t>
            </a:r>
          </a:p>
          <a:p>
            <a:pPr lvl="1"/>
            <a:r>
              <a:rPr lang="en-US" sz="2500" dirty="0" smtClean="0"/>
              <a:t>Assumption: Each clinical scale includes at least one major distinctive core component</a:t>
            </a:r>
          </a:p>
          <a:p>
            <a:pPr lvl="1"/>
            <a:r>
              <a:rPr lang="en-US" sz="2500" dirty="0" smtClean="0"/>
              <a:t>Method: Factor analyses of the items of each of the ten Clinical Scales along with the Demoralization markers identified in Step 1</a:t>
            </a:r>
          </a:p>
          <a:p>
            <a:pPr lvl="1"/>
            <a:r>
              <a:rPr lang="en-US" sz="2500" dirty="0" smtClean="0"/>
              <a:t>Outcome: Subset of Clinical Scale items marking a major distinctive core component of each scale of the ten scales (2 sets for Scale 5)</a:t>
            </a:r>
          </a:p>
          <a:p>
            <a:pPr lvl="1"/>
            <a:endParaRPr lang="en-US" sz="2400" dirty="0"/>
          </a:p>
        </p:txBody>
      </p:sp>
    </p:spTree>
    <p:custDataLst>
      <p:tags r:id="rId1"/>
    </p:custDataLst>
    <p:extLst>
      <p:ext uri="{BB962C8B-B14F-4D97-AF65-F5344CB8AC3E}">
        <p14:creationId xmlns:p14="http://schemas.microsoft.com/office/powerpoint/2010/main" val="926134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105650" cy="717550"/>
          </a:xfrm>
        </p:spPr>
        <p:txBody>
          <a:bodyPr>
            <a:normAutofit/>
          </a:bodyPr>
          <a:lstStyle/>
          <a:p>
            <a:r>
              <a:rPr lang="en-US" sz="4000" dirty="0" smtClean="0"/>
              <a:t>Developing the RC Scales</a:t>
            </a:r>
            <a:endParaRPr lang="en-US" sz="4000" dirty="0"/>
          </a:p>
        </p:txBody>
      </p:sp>
      <p:sp>
        <p:nvSpPr>
          <p:cNvPr id="3" name="Content Placeholder 2"/>
          <p:cNvSpPr>
            <a:spLocks noGrp="1"/>
          </p:cNvSpPr>
          <p:nvPr>
            <p:ph idx="1"/>
          </p:nvPr>
        </p:nvSpPr>
        <p:spPr>
          <a:xfrm>
            <a:off x="533400" y="1631950"/>
            <a:ext cx="7010400" cy="5073650"/>
          </a:xfrm>
        </p:spPr>
        <p:txBody>
          <a:bodyPr>
            <a:normAutofit fontScale="85000" lnSpcReduction="20000"/>
          </a:bodyPr>
          <a:lstStyle/>
          <a:p>
            <a:pPr>
              <a:lnSpc>
                <a:spcPct val="110000"/>
              </a:lnSpc>
            </a:pPr>
            <a:r>
              <a:rPr lang="en-US" sz="2800" dirty="0" smtClean="0"/>
              <a:t>Step 3: Deriving Seed Scales</a:t>
            </a:r>
          </a:p>
          <a:p>
            <a:pPr lvl="1">
              <a:lnSpc>
                <a:spcPct val="110000"/>
              </a:lnSpc>
            </a:pPr>
            <a:r>
              <a:rPr lang="en-US" sz="2500" dirty="0" smtClean="0"/>
              <a:t>Goal: Optimize internal coherence and mutual distinctiveness of eventual RC Scales</a:t>
            </a:r>
          </a:p>
          <a:p>
            <a:pPr lvl="1">
              <a:lnSpc>
                <a:spcPct val="110000"/>
              </a:lnSpc>
            </a:pPr>
            <a:r>
              <a:rPr lang="en-US" sz="2500" dirty="0" smtClean="0"/>
              <a:t>Method: </a:t>
            </a:r>
          </a:p>
          <a:p>
            <a:pPr lvl="2">
              <a:lnSpc>
                <a:spcPct val="110000"/>
              </a:lnSpc>
            </a:pPr>
            <a:r>
              <a:rPr lang="en-US" sz="2200" dirty="0" smtClean="0"/>
              <a:t>Only items with highest loading on the component marker for which they were designated are retained (yields 11 non-overlapping provisional seed scales)</a:t>
            </a:r>
          </a:p>
          <a:p>
            <a:pPr lvl="2">
              <a:lnSpc>
                <a:spcPct val="110000"/>
              </a:lnSpc>
            </a:pPr>
            <a:r>
              <a:rPr lang="en-US" sz="2200" dirty="0" smtClean="0"/>
              <a:t>Deletion of items that did not correlate sufficiently, or consistently highest with designated provisional seed scale</a:t>
            </a:r>
          </a:p>
          <a:p>
            <a:pPr lvl="2">
              <a:lnSpc>
                <a:spcPct val="110000"/>
              </a:lnSpc>
            </a:pPr>
            <a:r>
              <a:rPr lang="en-US" sz="2200" dirty="0" smtClean="0"/>
              <a:t>Addition of 12</a:t>
            </a:r>
            <a:r>
              <a:rPr lang="en-US" sz="2200" baseline="30000" dirty="0" smtClean="0"/>
              <a:t>th</a:t>
            </a:r>
            <a:r>
              <a:rPr lang="en-US" sz="2200" dirty="0" smtClean="0"/>
              <a:t> seed scale representing Demoralization (deleting 4 weakest items from demoralization markers used in Step 2)</a:t>
            </a:r>
          </a:p>
          <a:p>
            <a:pPr lvl="1">
              <a:lnSpc>
                <a:spcPct val="110000"/>
              </a:lnSpc>
            </a:pPr>
            <a:r>
              <a:rPr lang="en-US" sz="2500" dirty="0" smtClean="0"/>
              <a:t>Outcome: 12 Seed Scales made up of relatively small, mutually exclusive subsets of original Clinical Scale items</a:t>
            </a:r>
          </a:p>
          <a:p>
            <a:pPr lvl="2">
              <a:lnSpc>
                <a:spcPct val="110000"/>
              </a:lnSpc>
            </a:pPr>
            <a:endParaRPr lang="en-US" sz="2200" dirty="0"/>
          </a:p>
        </p:txBody>
      </p:sp>
    </p:spTree>
    <p:custDataLst>
      <p:tags r:id="rId1"/>
    </p:custDataLst>
    <p:extLst>
      <p:ext uri="{BB962C8B-B14F-4D97-AF65-F5344CB8AC3E}">
        <p14:creationId xmlns:p14="http://schemas.microsoft.com/office/powerpoint/2010/main" val="3492532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105650" cy="785454"/>
          </a:xfrm>
        </p:spPr>
        <p:txBody>
          <a:bodyPr>
            <a:normAutofit/>
          </a:bodyPr>
          <a:lstStyle/>
          <a:p>
            <a:r>
              <a:rPr lang="en-US" sz="4000" dirty="0" smtClean="0"/>
              <a:t>Developing the RC Scales</a:t>
            </a:r>
            <a:endParaRPr lang="en-US" sz="4000" dirty="0"/>
          </a:p>
        </p:txBody>
      </p:sp>
      <p:sp>
        <p:nvSpPr>
          <p:cNvPr id="3" name="Content Placeholder 2"/>
          <p:cNvSpPr>
            <a:spLocks noGrp="1"/>
          </p:cNvSpPr>
          <p:nvPr>
            <p:ph idx="1"/>
          </p:nvPr>
        </p:nvSpPr>
        <p:spPr>
          <a:xfrm>
            <a:off x="457200" y="1555750"/>
            <a:ext cx="7162800" cy="5073650"/>
          </a:xfrm>
        </p:spPr>
        <p:txBody>
          <a:bodyPr>
            <a:normAutofit fontScale="92500" lnSpcReduction="20000"/>
          </a:bodyPr>
          <a:lstStyle/>
          <a:p>
            <a:pPr>
              <a:lnSpc>
                <a:spcPct val="110000"/>
              </a:lnSpc>
            </a:pPr>
            <a:r>
              <a:rPr lang="en-US" sz="2800" dirty="0" smtClean="0"/>
              <a:t>Step 4: Deriving the Final RC Scales</a:t>
            </a:r>
          </a:p>
          <a:p>
            <a:pPr lvl="1">
              <a:lnSpc>
                <a:spcPct val="110000"/>
              </a:lnSpc>
            </a:pPr>
            <a:r>
              <a:rPr lang="en-US" sz="2300" dirty="0" smtClean="0"/>
              <a:t>Goal: Build on structural changes attained in Steps 1-3 by recruiting additional items from the entire MMPI-2 pool (including new MMPI-2 items)</a:t>
            </a:r>
          </a:p>
          <a:p>
            <a:pPr lvl="1">
              <a:lnSpc>
                <a:spcPct val="110000"/>
              </a:lnSpc>
            </a:pPr>
            <a:r>
              <a:rPr lang="en-US" sz="2300" dirty="0" smtClean="0"/>
              <a:t>Method: </a:t>
            </a:r>
          </a:p>
          <a:p>
            <a:pPr lvl="2">
              <a:lnSpc>
                <a:spcPct val="110000"/>
              </a:lnSpc>
            </a:pPr>
            <a:r>
              <a:rPr lang="en-US" sz="2000" dirty="0" smtClean="0"/>
              <a:t>Calculate correlations between the 12 Seed Scales and 567 MMPI-2 items in </a:t>
            </a:r>
            <a:r>
              <a:rPr lang="en-US" sz="2000" u="sng" dirty="0" smtClean="0"/>
              <a:t>four samples</a:t>
            </a:r>
          </a:p>
          <a:p>
            <a:pPr lvl="2">
              <a:lnSpc>
                <a:spcPct val="110000"/>
              </a:lnSpc>
            </a:pPr>
            <a:r>
              <a:rPr lang="en-US" sz="2000" dirty="0" smtClean="0"/>
              <a:t>Add item to Seed Scale if:</a:t>
            </a:r>
          </a:p>
          <a:p>
            <a:pPr lvl="3">
              <a:lnSpc>
                <a:spcPct val="110000"/>
              </a:lnSpc>
            </a:pPr>
            <a:r>
              <a:rPr lang="en-US" sz="1700" dirty="0" smtClean="0"/>
              <a:t>Correlation with that seed higher than the 11 others</a:t>
            </a:r>
          </a:p>
          <a:p>
            <a:pPr lvl="3">
              <a:lnSpc>
                <a:spcPct val="110000"/>
              </a:lnSpc>
            </a:pPr>
            <a:r>
              <a:rPr lang="en-US" sz="1700" dirty="0" smtClean="0"/>
              <a:t>Correlation with that seed was “high enough”</a:t>
            </a:r>
          </a:p>
          <a:p>
            <a:pPr lvl="3">
              <a:lnSpc>
                <a:spcPct val="110000"/>
              </a:lnSpc>
            </a:pPr>
            <a:r>
              <a:rPr lang="en-US" sz="1700" dirty="0" smtClean="0"/>
              <a:t>Correlations with the remaining seeds were “low enough”</a:t>
            </a:r>
          </a:p>
          <a:p>
            <a:pPr lvl="2">
              <a:lnSpc>
                <a:spcPct val="110000"/>
              </a:lnSpc>
            </a:pPr>
            <a:r>
              <a:rPr lang="en-US" sz="2000" dirty="0" smtClean="0"/>
              <a:t>Calculate correlations between resulting items and available external criteria for some scales (small number deleted at this point)</a:t>
            </a:r>
          </a:p>
          <a:p>
            <a:pPr lvl="1">
              <a:lnSpc>
                <a:spcPct val="110000"/>
              </a:lnSpc>
            </a:pPr>
            <a:r>
              <a:rPr lang="en-US" sz="2300" dirty="0" smtClean="0"/>
              <a:t>Outcome: 9 RC Scales (Seeds for Clinical Scales 5 and 0 not used to derive final RC Scales)</a:t>
            </a:r>
            <a:endParaRPr lang="en-US" sz="2300" dirty="0"/>
          </a:p>
        </p:txBody>
      </p:sp>
    </p:spTree>
    <p:custDataLst>
      <p:tags r:id="rId1"/>
    </p:custDataLst>
    <p:extLst>
      <p:ext uri="{BB962C8B-B14F-4D97-AF65-F5344CB8AC3E}">
        <p14:creationId xmlns:p14="http://schemas.microsoft.com/office/powerpoint/2010/main" val="1695304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7105650" cy="717550"/>
          </a:xfrm>
        </p:spPr>
        <p:txBody>
          <a:bodyPr>
            <a:normAutofit fontScale="90000"/>
          </a:bodyPr>
          <a:lstStyle/>
          <a:p>
            <a:r>
              <a:rPr lang="en-US" sz="4000" dirty="0" smtClean="0"/>
              <a:t>Delineating the RC Scale Constructs</a:t>
            </a:r>
            <a:endParaRPr lang="en-US" sz="4000" dirty="0"/>
          </a:p>
        </p:txBody>
      </p:sp>
      <p:sp>
        <p:nvSpPr>
          <p:cNvPr id="3" name="Content Placeholder 2"/>
          <p:cNvSpPr>
            <a:spLocks noGrp="1"/>
          </p:cNvSpPr>
          <p:nvPr>
            <p:ph idx="1"/>
          </p:nvPr>
        </p:nvSpPr>
        <p:spPr>
          <a:xfrm>
            <a:off x="685800" y="1631950"/>
            <a:ext cx="7086600" cy="3962400"/>
          </a:xfrm>
        </p:spPr>
        <p:txBody>
          <a:bodyPr>
            <a:normAutofit fontScale="92500" lnSpcReduction="10000"/>
          </a:bodyPr>
          <a:lstStyle/>
          <a:p>
            <a:r>
              <a:rPr lang="en-US" sz="2800" dirty="0" err="1" smtClean="0"/>
              <a:t>RCd</a:t>
            </a:r>
            <a:r>
              <a:rPr lang="en-US" sz="2800" dirty="0" smtClean="0"/>
              <a:t> – Demoralization</a:t>
            </a:r>
          </a:p>
          <a:p>
            <a:pPr lvl="1"/>
            <a:r>
              <a:rPr lang="en-US" sz="2400" dirty="0" smtClean="0"/>
              <a:t>Happy/Unhappy Pleasant/Unpleasant dimension of mood</a:t>
            </a:r>
          </a:p>
          <a:p>
            <a:pPr lvl="1"/>
            <a:r>
              <a:rPr lang="en-US" sz="2400" dirty="0" err="1" smtClean="0"/>
              <a:t>Dohrendwend</a:t>
            </a:r>
            <a:r>
              <a:rPr lang="en-US" sz="2400" dirty="0" smtClean="0"/>
              <a:t>: Analogous to taking patient’s temperature in medicine (i.e., indicates a problem and its severity, but not etiology)</a:t>
            </a:r>
          </a:p>
          <a:p>
            <a:pPr lvl="1"/>
            <a:r>
              <a:rPr lang="en-US" sz="2400" dirty="0" smtClean="0"/>
              <a:t>Items reflect </a:t>
            </a:r>
            <a:r>
              <a:rPr lang="en-US" sz="2400" dirty="0" err="1" smtClean="0"/>
              <a:t>dysphoric</a:t>
            </a:r>
            <a:r>
              <a:rPr lang="en-US" sz="2400" dirty="0" smtClean="0"/>
              <a:t> affect, distress, self-attributed inefficacy, low self esteem, and a sense of having given up</a:t>
            </a:r>
          </a:p>
          <a:p>
            <a:pPr lvl="1"/>
            <a:r>
              <a:rPr lang="en-US" sz="2400" dirty="0" smtClean="0"/>
              <a:t>Associated with increased risk for suicidal ideation and recent suicide attempt</a:t>
            </a:r>
          </a:p>
          <a:p>
            <a:pPr marL="685800" lvl="2" indent="0">
              <a:buNone/>
            </a:pPr>
            <a:endParaRPr lang="en-US" sz="2400" dirty="0"/>
          </a:p>
        </p:txBody>
      </p:sp>
    </p:spTree>
    <p:custDataLst>
      <p:tags r:id="rId1"/>
    </p:custDataLst>
    <p:extLst>
      <p:ext uri="{BB962C8B-B14F-4D97-AF65-F5344CB8AC3E}">
        <p14:creationId xmlns:p14="http://schemas.microsoft.com/office/powerpoint/2010/main" val="3623201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762000"/>
            <a:ext cx="7105650" cy="782782"/>
          </a:xfrm>
        </p:spPr>
        <p:txBody>
          <a:bodyPr>
            <a:normAutofit fontScale="90000"/>
          </a:bodyPr>
          <a:lstStyle/>
          <a:p>
            <a:r>
              <a:rPr lang="en-US" sz="4000" dirty="0" smtClean="0"/>
              <a:t>Delineating the RC Scale Constructs</a:t>
            </a:r>
            <a:endParaRPr lang="en-US" sz="4000" dirty="0"/>
          </a:p>
        </p:txBody>
      </p:sp>
      <p:sp>
        <p:nvSpPr>
          <p:cNvPr id="3" name="Content Placeholder 2"/>
          <p:cNvSpPr>
            <a:spLocks noGrp="1"/>
          </p:cNvSpPr>
          <p:nvPr>
            <p:ph idx="1"/>
          </p:nvPr>
        </p:nvSpPr>
        <p:spPr>
          <a:xfrm>
            <a:off x="666750" y="1676400"/>
            <a:ext cx="7010400" cy="4572000"/>
          </a:xfrm>
        </p:spPr>
        <p:txBody>
          <a:bodyPr>
            <a:normAutofit/>
          </a:bodyPr>
          <a:lstStyle/>
          <a:p>
            <a:r>
              <a:rPr lang="en-US" sz="2800" dirty="0" err="1" smtClean="0"/>
              <a:t>RCd</a:t>
            </a:r>
            <a:r>
              <a:rPr lang="en-US" sz="2800" dirty="0" smtClean="0"/>
              <a:t> – Demoralization</a:t>
            </a:r>
          </a:p>
          <a:p>
            <a:pPr lvl="1"/>
            <a:r>
              <a:rPr lang="en-US" sz="2400" dirty="0" smtClean="0"/>
              <a:t>Considerable phenotypic overlap with depression, however</a:t>
            </a:r>
          </a:p>
          <a:p>
            <a:pPr lvl="2"/>
            <a:r>
              <a:rPr lang="en-US" sz="2000" dirty="0" smtClean="0"/>
              <a:t>Vegetative symptoms such as poor sleep, low appetite, and </a:t>
            </a:r>
            <a:r>
              <a:rPr lang="en-US" sz="2000" dirty="0" err="1" smtClean="0"/>
              <a:t>anhedonia</a:t>
            </a:r>
            <a:r>
              <a:rPr lang="en-US" sz="2000" dirty="0" smtClean="0"/>
              <a:t> are more specific to depression </a:t>
            </a:r>
          </a:p>
          <a:p>
            <a:pPr lvl="2"/>
            <a:r>
              <a:rPr lang="en-US" sz="2000" dirty="0" err="1" smtClean="0"/>
              <a:t>Dysphoric</a:t>
            </a:r>
            <a:r>
              <a:rPr lang="en-US" sz="2000" dirty="0" smtClean="0"/>
              <a:t> affect found in medical patients more likely to be a product of demoralization, than depression</a:t>
            </a:r>
          </a:p>
          <a:p>
            <a:pPr lvl="2"/>
            <a:r>
              <a:rPr lang="en-US" sz="2000" dirty="0" smtClean="0"/>
              <a:t>When asked about their mood, patients/clients who are demoralized are more likely to complain about depression and anxiety</a:t>
            </a:r>
          </a:p>
        </p:txBody>
      </p:sp>
    </p:spTree>
    <p:custDataLst>
      <p:tags r:id="rId1"/>
    </p:custDataLst>
    <p:extLst>
      <p:ext uri="{BB962C8B-B14F-4D97-AF65-F5344CB8AC3E}">
        <p14:creationId xmlns:p14="http://schemas.microsoft.com/office/powerpoint/2010/main" val="478081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105650" cy="806680"/>
          </a:xfrm>
        </p:spPr>
        <p:txBody>
          <a:bodyPr>
            <a:normAutofit fontScale="90000"/>
          </a:bodyPr>
          <a:lstStyle/>
          <a:p>
            <a:r>
              <a:rPr lang="en-US" sz="4000" dirty="0" smtClean="0"/>
              <a:t>Delineating the RC Scale Constructs</a:t>
            </a:r>
            <a:endParaRPr lang="en-US" sz="4000" dirty="0"/>
          </a:p>
        </p:txBody>
      </p:sp>
      <p:sp>
        <p:nvSpPr>
          <p:cNvPr id="3" name="Content Placeholder 2"/>
          <p:cNvSpPr>
            <a:spLocks noGrp="1"/>
          </p:cNvSpPr>
          <p:nvPr>
            <p:ph idx="1"/>
          </p:nvPr>
        </p:nvSpPr>
        <p:spPr>
          <a:xfrm>
            <a:off x="765048" y="1555750"/>
            <a:ext cx="7007352" cy="4540250"/>
          </a:xfrm>
        </p:spPr>
        <p:txBody>
          <a:bodyPr>
            <a:normAutofit fontScale="92500"/>
          </a:bodyPr>
          <a:lstStyle/>
          <a:p>
            <a:r>
              <a:rPr lang="en-US" sz="2800" dirty="0" smtClean="0"/>
              <a:t>RC1 – Somatic Complaints</a:t>
            </a:r>
          </a:p>
          <a:p>
            <a:pPr lvl="1"/>
            <a:r>
              <a:rPr lang="en-US" sz="2300" dirty="0" smtClean="0"/>
              <a:t>Unexplained somatic complaints long a focus of medicine (e.g., </a:t>
            </a:r>
            <a:r>
              <a:rPr lang="en-US" sz="2300" i="1" dirty="0" smtClean="0"/>
              <a:t>Hysteria</a:t>
            </a:r>
            <a:r>
              <a:rPr lang="en-US" sz="2300" dirty="0" smtClean="0"/>
              <a:t>=wandering uterus in ancient Egypt)</a:t>
            </a:r>
          </a:p>
          <a:p>
            <a:pPr lvl="1"/>
            <a:r>
              <a:rPr lang="en-US" sz="2300" dirty="0" smtClean="0"/>
              <a:t>19</a:t>
            </a:r>
            <a:r>
              <a:rPr lang="en-US" sz="2300" baseline="30000" dirty="0" smtClean="0"/>
              <a:t>th</a:t>
            </a:r>
            <a:r>
              <a:rPr lang="en-US" sz="2300" dirty="0" smtClean="0"/>
              <a:t> century French psychiatrist </a:t>
            </a:r>
            <a:r>
              <a:rPr lang="en-US" sz="2300" dirty="0" err="1" smtClean="0"/>
              <a:t>Briquet</a:t>
            </a:r>
            <a:r>
              <a:rPr lang="en-US" sz="2300" dirty="0" smtClean="0"/>
              <a:t> attributes symptoms to nervous system</a:t>
            </a:r>
          </a:p>
          <a:p>
            <a:pPr lvl="1"/>
            <a:r>
              <a:rPr lang="en-US" sz="2300" dirty="0" smtClean="0"/>
              <a:t>Charcot and Janet, after collaborating with Freud conceptualize as a </a:t>
            </a:r>
            <a:r>
              <a:rPr lang="en-US" sz="2300" i="1" dirty="0" smtClean="0"/>
              <a:t>disease of the mind</a:t>
            </a:r>
            <a:r>
              <a:rPr lang="en-US" sz="2300" dirty="0" smtClean="0"/>
              <a:t>, adopting his notion of </a:t>
            </a:r>
            <a:r>
              <a:rPr lang="en-US" sz="2300" i="1" dirty="0" smtClean="0"/>
              <a:t>conversion</a:t>
            </a:r>
            <a:r>
              <a:rPr lang="en-US" sz="2300" dirty="0" smtClean="0"/>
              <a:t> – psychological trauma converted into physical symptoms</a:t>
            </a:r>
          </a:p>
          <a:p>
            <a:pPr lvl="1"/>
            <a:r>
              <a:rPr lang="en-US" sz="2300" dirty="0" smtClean="0"/>
              <a:t>In DSM-IV conditions labeled </a:t>
            </a:r>
            <a:r>
              <a:rPr lang="en-US" sz="2300" i="1" dirty="0" smtClean="0"/>
              <a:t>Somatoform Disorders</a:t>
            </a:r>
            <a:endParaRPr lang="en-US" sz="2300" dirty="0" smtClean="0"/>
          </a:p>
          <a:p>
            <a:pPr lvl="1"/>
            <a:r>
              <a:rPr lang="en-US" sz="2300" dirty="0" smtClean="0"/>
              <a:t>DSM-5 rebranded </a:t>
            </a:r>
            <a:r>
              <a:rPr lang="en-US" sz="2300" i="1" dirty="0" smtClean="0"/>
              <a:t>Somatic Symptom Disorders</a:t>
            </a:r>
          </a:p>
          <a:p>
            <a:pPr lvl="1"/>
            <a:endParaRPr lang="en-US" sz="2500" dirty="0" smtClean="0"/>
          </a:p>
          <a:p>
            <a:pPr lvl="1"/>
            <a:endParaRPr lang="en-US" sz="2500" i="1" dirty="0" smtClean="0"/>
          </a:p>
          <a:p>
            <a:pPr lvl="1"/>
            <a:endParaRPr lang="en-US" sz="2500" dirty="0" smtClean="0"/>
          </a:p>
        </p:txBody>
      </p:sp>
    </p:spTree>
    <p:custDataLst>
      <p:tags r:id="rId1"/>
    </p:custDataLst>
    <p:extLst>
      <p:ext uri="{BB962C8B-B14F-4D97-AF65-F5344CB8AC3E}">
        <p14:creationId xmlns:p14="http://schemas.microsoft.com/office/powerpoint/2010/main" val="1916024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762000"/>
            <a:ext cx="7105650" cy="717550"/>
          </a:xfrm>
        </p:spPr>
        <p:txBody>
          <a:bodyPr>
            <a:normAutofit fontScale="90000"/>
          </a:bodyPr>
          <a:lstStyle/>
          <a:p>
            <a:r>
              <a:rPr lang="en-US" sz="4000" dirty="0" smtClean="0"/>
              <a:t>Delineating the RC Scale Constructs</a:t>
            </a:r>
            <a:endParaRPr lang="en-US" sz="4000" dirty="0"/>
          </a:p>
        </p:txBody>
      </p:sp>
      <p:sp>
        <p:nvSpPr>
          <p:cNvPr id="3" name="Content Placeholder 2"/>
          <p:cNvSpPr>
            <a:spLocks noGrp="1"/>
          </p:cNvSpPr>
          <p:nvPr>
            <p:ph idx="1"/>
          </p:nvPr>
        </p:nvSpPr>
        <p:spPr>
          <a:xfrm>
            <a:off x="688848" y="1784350"/>
            <a:ext cx="7007352" cy="4114800"/>
          </a:xfrm>
        </p:spPr>
        <p:txBody>
          <a:bodyPr>
            <a:normAutofit/>
          </a:bodyPr>
          <a:lstStyle/>
          <a:p>
            <a:r>
              <a:rPr lang="en-US" sz="2800" dirty="0" smtClean="0"/>
              <a:t>RC2 – Low Positive Emotions</a:t>
            </a:r>
          </a:p>
          <a:p>
            <a:pPr lvl="1"/>
            <a:r>
              <a:rPr lang="en-US" sz="2200" dirty="0" smtClean="0"/>
              <a:t>Lack of positive emotional responsiveness, </a:t>
            </a:r>
            <a:r>
              <a:rPr lang="en-US" sz="2200" dirty="0" err="1" smtClean="0"/>
              <a:t>anhedonia</a:t>
            </a:r>
            <a:r>
              <a:rPr lang="en-US" sz="2200" dirty="0" smtClean="0"/>
              <a:t>,  is a core </a:t>
            </a:r>
            <a:r>
              <a:rPr lang="en-US" sz="2200" dirty="0" err="1" smtClean="0"/>
              <a:t>personological</a:t>
            </a:r>
            <a:r>
              <a:rPr lang="en-US" sz="2200" dirty="0" smtClean="0"/>
              <a:t> risk factor for depression</a:t>
            </a:r>
          </a:p>
          <a:p>
            <a:pPr lvl="1"/>
            <a:r>
              <a:rPr lang="en-US" sz="2200" dirty="0" smtClean="0"/>
              <a:t>But not unique to depression; can also occur in Schizophrenia, PTSD, and certain medical conditions</a:t>
            </a:r>
          </a:p>
          <a:p>
            <a:pPr lvl="1"/>
            <a:r>
              <a:rPr lang="en-US" sz="2200" dirty="0" smtClean="0"/>
              <a:t>In depression, low positive emotions associated with greater likelihood of biologically (rather than </a:t>
            </a:r>
            <a:r>
              <a:rPr lang="en-US" sz="2200" dirty="0" err="1" smtClean="0"/>
              <a:t>situationally</a:t>
            </a:r>
            <a:r>
              <a:rPr lang="en-US" sz="2200" dirty="0" smtClean="0"/>
              <a:t>)-linked depression, and hence may be more amenable to treatment with antidepressant medication (Klein, 1974) </a:t>
            </a:r>
          </a:p>
          <a:p>
            <a:pPr lvl="1"/>
            <a:endParaRPr lang="en-US" sz="2500" dirty="0" smtClean="0"/>
          </a:p>
        </p:txBody>
      </p:sp>
    </p:spTree>
    <p:custDataLst>
      <p:tags r:id="rId1"/>
    </p:custDataLst>
    <p:extLst>
      <p:ext uri="{BB962C8B-B14F-4D97-AF65-F5344CB8AC3E}">
        <p14:creationId xmlns:p14="http://schemas.microsoft.com/office/powerpoint/2010/main" val="2015343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838200"/>
            <a:ext cx="7105650" cy="717550"/>
          </a:xfrm>
        </p:spPr>
        <p:txBody>
          <a:bodyPr/>
          <a:lstStyle/>
          <a:p>
            <a:pPr eaLnBrk="1" hangingPunct="1"/>
            <a:r>
              <a:rPr lang="en-US" sz="4400" dirty="0" smtClean="0"/>
              <a:t>MMPI Background</a:t>
            </a:r>
          </a:p>
        </p:txBody>
      </p:sp>
      <p:sp>
        <p:nvSpPr>
          <p:cNvPr id="1513475" name="Rectangle 3"/>
          <p:cNvSpPr>
            <a:spLocks noGrp="1" noChangeArrowheads="1"/>
          </p:cNvSpPr>
          <p:nvPr>
            <p:ph idx="1"/>
          </p:nvPr>
        </p:nvSpPr>
        <p:spPr>
          <a:xfrm>
            <a:off x="228600" y="1704336"/>
            <a:ext cx="7543800" cy="4267200"/>
          </a:xfrm>
        </p:spPr>
        <p:txBody>
          <a:bodyPr>
            <a:normAutofit lnSpcReduction="10000"/>
          </a:bodyPr>
          <a:lstStyle/>
          <a:p>
            <a:pPr eaLnBrk="1" hangingPunct="1"/>
            <a:r>
              <a:rPr lang="en-US" sz="3000" dirty="0" smtClean="0"/>
              <a:t>Theoretical Foundations</a:t>
            </a:r>
            <a:r>
              <a:rPr lang="en-US" dirty="0" smtClean="0"/>
              <a:t>:</a:t>
            </a:r>
          </a:p>
          <a:p>
            <a:pPr marL="822960" lvl="1" indent="-457200">
              <a:buSzPct val="100000"/>
              <a:buFont typeface="+mj-lt"/>
              <a:buAutoNum type="arabicPeriod"/>
            </a:pPr>
            <a:r>
              <a:rPr lang="en-US" sz="2500" dirty="0" err="1" smtClean="0"/>
              <a:t>Kraepelinian</a:t>
            </a:r>
            <a:r>
              <a:rPr lang="en-US" sz="2500" dirty="0" smtClean="0"/>
              <a:t> </a:t>
            </a:r>
            <a:r>
              <a:rPr lang="en-US" sz="2500" dirty="0"/>
              <a:t>descriptive </a:t>
            </a:r>
            <a:r>
              <a:rPr lang="en-US" sz="2500" dirty="0" smtClean="0"/>
              <a:t>nosology</a:t>
            </a:r>
          </a:p>
          <a:p>
            <a:pPr marL="822960" lvl="1" indent="-457200">
              <a:buSzPct val="100000"/>
              <a:buFont typeface="+mj-lt"/>
              <a:buAutoNum type="arabicPeriod"/>
            </a:pPr>
            <a:r>
              <a:rPr lang="en-US" sz="2500" dirty="0" smtClean="0"/>
              <a:t>Items </a:t>
            </a:r>
            <a:r>
              <a:rPr lang="en-US" sz="2500" dirty="0"/>
              <a:t>as stimuli for behavioral responses, the </a:t>
            </a:r>
            <a:r>
              <a:rPr lang="en-US" sz="2500" dirty="0" smtClean="0"/>
              <a:t>aggregates of </a:t>
            </a:r>
            <a:r>
              <a:rPr lang="en-US" sz="2500" dirty="0"/>
              <a:t>which may have certain empirical correlates, including </a:t>
            </a:r>
            <a:r>
              <a:rPr lang="en-US" sz="2500" dirty="0" smtClean="0"/>
              <a:t>diagnostic group membership</a:t>
            </a:r>
          </a:p>
          <a:p>
            <a:pPr marL="822960" lvl="1" indent="-457200">
              <a:buSzPct val="100000"/>
              <a:buFont typeface="+mj-lt"/>
              <a:buAutoNum type="arabicPeriod"/>
            </a:pPr>
            <a:r>
              <a:rPr lang="en-US" sz="2500" dirty="0" smtClean="0"/>
              <a:t>Rejection </a:t>
            </a:r>
            <a:r>
              <a:rPr lang="en-US" sz="2500" dirty="0"/>
              <a:t>of content-based test interpretation </a:t>
            </a:r>
            <a:r>
              <a:rPr lang="en-US" sz="2500" dirty="0" smtClean="0"/>
              <a:t>as </a:t>
            </a:r>
            <a:r>
              <a:rPr lang="en-US" sz="2500" dirty="0"/>
              <a:t>overly susceptible to </a:t>
            </a:r>
            <a:r>
              <a:rPr lang="en-US" sz="2500" dirty="0" smtClean="0"/>
              <a:t>misleading responding</a:t>
            </a:r>
          </a:p>
          <a:p>
            <a:pPr marL="880110" lvl="1" indent="-514350">
              <a:buSzPct val="100000"/>
              <a:buFont typeface="+mj-lt"/>
              <a:buAutoNum type="arabicPeriod"/>
            </a:pPr>
            <a:r>
              <a:rPr lang="en-US" sz="2500" dirty="0" smtClean="0"/>
              <a:t>#3 </a:t>
            </a:r>
            <a:r>
              <a:rPr lang="en-US" sz="2500" dirty="0"/>
              <a:t>notwithstanding, test takers do attend to </a:t>
            </a:r>
            <a:r>
              <a:rPr lang="en-US" sz="2500" dirty="0" smtClean="0"/>
              <a:t>item content </a:t>
            </a:r>
            <a:r>
              <a:rPr lang="en-US" sz="2500" dirty="0"/>
              <a:t>and may intentionally or unintentionally respond in a </a:t>
            </a:r>
            <a:r>
              <a:rPr lang="en-US" sz="2500" dirty="0" smtClean="0"/>
              <a:t>misleading manner</a:t>
            </a:r>
          </a:p>
        </p:txBody>
      </p:sp>
    </p:spTree>
    <p:custDataLst>
      <p:tags r:id="rId1"/>
    </p:custDataLst>
    <p:extLst>
      <p:ext uri="{BB962C8B-B14F-4D97-AF65-F5344CB8AC3E}">
        <p14:creationId xmlns:p14="http://schemas.microsoft.com/office/powerpoint/2010/main" val="18367109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34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34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34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34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105650" cy="717550"/>
          </a:xfrm>
        </p:spPr>
        <p:txBody>
          <a:bodyPr>
            <a:normAutofit fontScale="90000"/>
          </a:bodyPr>
          <a:lstStyle/>
          <a:p>
            <a:r>
              <a:rPr lang="en-US" sz="4000" dirty="0" smtClean="0"/>
              <a:t>Delineating the RC Scale Constructs</a:t>
            </a:r>
            <a:endParaRPr lang="en-US" sz="4000" dirty="0"/>
          </a:p>
        </p:txBody>
      </p:sp>
      <p:sp>
        <p:nvSpPr>
          <p:cNvPr id="3" name="Content Placeholder 2"/>
          <p:cNvSpPr>
            <a:spLocks noGrp="1"/>
          </p:cNvSpPr>
          <p:nvPr>
            <p:ph idx="1"/>
          </p:nvPr>
        </p:nvSpPr>
        <p:spPr>
          <a:xfrm>
            <a:off x="765048" y="1555750"/>
            <a:ext cx="7007352" cy="4343400"/>
          </a:xfrm>
        </p:spPr>
        <p:txBody>
          <a:bodyPr>
            <a:normAutofit/>
          </a:bodyPr>
          <a:lstStyle/>
          <a:p>
            <a:r>
              <a:rPr lang="en-US" sz="2800" dirty="0" smtClean="0"/>
              <a:t>RC3 – Cynicism</a:t>
            </a:r>
          </a:p>
          <a:p>
            <a:pPr lvl="1"/>
            <a:r>
              <a:rPr lang="en-US" sz="2500" dirty="0" smtClean="0"/>
              <a:t>Degree to which individual holds misanthropic, negativistic, and mistrusting view of others</a:t>
            </a:r>
          </a:p>
          <a:p>
            <a:pPr lvl="1"/>
            <a:r>
              <a:rPr lang="en-US" sz="2500" dirty="0" smtClean="0"/>
              <a:t>Beliefs are non-self-referential</a:t>
            </a:r>
          </a:p>
          <a:p>
            <a:pPr lvl="1"/>
            <a:r>
              <a:rPr lang="en-US" sz="2500" dirty="0" smtClean="0"/>
              <a:t>Dysfunction is largely interpersonal</a:t>
            </a:r>
          </a:p>
          <a:p>
            <a:pPr lvl="1"/>
            <a:r>
              <a:rPr lang="en-US" sz="2500" dirty="0" smtClean="0"/>
              <a:t>“Active ingredient” in Type A Personality associated with increased risk for cardiovascular disease</a:t>
            </a:r>
          </a:p>
          <a:p>
            <a:pPr lvl="1"/>
            <a:r>
              <a:rPr lang="en-US" sz="2500" dirty="0" smtClean="0"/>
              <a:t>Risk factor for burnout and misconduct in law enforcement officers</a:t>
            </a:r>
          </a:p>
          <a:p>
            <a:pPr lvl="1"/>
            <a:endParaRPr lang="en-US" sz="2500" dirty="0" smtClean="0"/>
          </a:p>
        </p:txBody>
      </p:sp>
    </p:spTree>
    <p:custDataLst>
      <p:tags r:id="rId1"/>
    </p:custDataLst>
    <p:extLst>
      <p:ext uri="{BB962C8B-B14F-4D97-AF65-F5344CB8AC3E}">
        <p14:creationId xmlns:p14="http://schemas.microsoft.com/office/powerpoint/2010/main" val="3946098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806450"/>
            <a:ext cx="7105650" cy="717550"/>
          </a:xfrm>
        </p:spPr>
        <p:txBody>
          <a:bodyPr>
            <a:normAutofit fontScale="90000"/>
          </a:bodyPr>
          <a:lstStyle/>
          <a:p>
            <a:r>
              <a:rPr lang="en-US" sz="4000" dirty="0" smtClean="0"/>
              <a:t>Delineating the RC Scale Constructs</a:t>
            </a:r>
            <a:endParaRPr lang="en-US" sz="4000" dirty="0"/>
          </a:p>
        </p:txBody>
      </p:sp>
      <p:sp>
        <p:nvSpPr>
          <p:cNvPr id="3" name="Content Placeholder 2"/>
          <p:cNvSpPr>
            <a:spLocks noGrp="1"/>
          </p:cNvSpPr>
          <p:nvPr>
            <p:ph idx="1"/>
          </p:nvPr>
        </p:nvSpPr>
        <p:spPr>
          <a:xfrm>
            <a:off x="745998" y="1600200"/>
            <a:ext cx="6778752" cy="4267200"/>
          </a:xfrm>
        </p:spPr>
        <p:txBody>
          <a:bodyPr>
            <a:normAutofit lnSpcReduction="10000"/>
          </a:bodyPr>
          <a:lstStyle/>
          <a:p>
            <a:r>
              <a:rPr lang="en-US" sz="2800" dirty="0" smtClean="0"/>
              <a:t>RC4 – Antisocial Behavior</a:t>
            </a:r>
          </a:p>
          <a:p>
            <a:pPr lvl="1"/>
            <a:r>
              <a:rPr lang="en-US" sz="2500" dirty="0" smtClean="0"/>
              <a:t>Core feature of Antisocial Personality Disorder and, depending upon model, either core feature or consequence of Psychopathy</a:t>
            </a:r>
          </a:p>
          <a:p>
            <a:pPr lvl="1"/>
            <a:r>
              <a:rPr lang="en-US" sz="2500" dirty="0" smtClean="0"/>
              <a:t>Item pool includes several elements of diagnostic criteria for ASPD, but not all</a:t>
            </a:r>
          </a:p>
          <a:p>
            <a:pPr lvl="1"/>
            <a:r>
              <a:rPr lang="en-US" sz="2500" dirty="0" smtClean="0"/>
              <a:t>Also includes substance abuse and familial discord items that are not associated with specific ASPD diagnostic criteria</a:t>
            </a:r>
          </a:p>
          <a:p>
            <a:pPr lvl="1"/>
            <a:r>
              <a:rPr lang="en-US" sz="2500" dirty="0" smtClean="0"/>
              <a:t>Hence, Antisocial Behavior and ASPD are not veridical</a:t>
            </a:r>
          </a:p>
          <a:p>
            <a:pPr lvl="1"/>
            <a:endParaRPr lang="en-US" sz="2500" dirty="0" smtClean="0"/>
          </a:p>
        </p:txBody>
      </p:sp>
    </p:spTree>
    <p:custDataLst>
      <p:tags r:id="rId1"/>
    </p:custDataLst>
    <p:extLst>
      <p:ext uri="{BB962C8B-B14F-4D97-AF65-F5344CB8AC3E}">
        <p14:creationId xmlns:p14="http://schemas.microsoft.com/office/powerpoint/2010/main" val="186462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7105650" cy="717550"/>
          </a:xfrm>
        </p:spPr>
        <p:txBody>
          <a:bodyPr>
            <a:normAutofit fontScale="90000"/>
          </a:bodyPr>
          <a:lstStyle/>
          <a:p>
            <a:r>
              <a:rPr lang="en-US" sz="4000" dirty="0" smtClean="0"/>
              <a:t>Delineating the RC Scale Constructs</a:t>
            </a:r>
            <a:endParaRPr lang="en-US" sz="4000" dirty="0"/>
          </a:p>
        </p:txBody>
      </p:sp>
      <p:sp>
        <p:nvSpPr>
          <p:cNvPr id="3" name="Content Placeholder 2"/>
          <p:cNvSpPr>
            <a:spLocks noGrp="1"/>
          </p:cNvSpPr>
          <p:nvPr>
            <p:ph idx="1"/>
          </p:nvPr>
        </p:nvSpPr>
        <p:spPr>
          <a:xfrm>
            <a:off x="688848" y="1676400"/>
            <a:ext cx="7007352" cy="4267200"/>
          </a:xfrm>
        </p:spPr>
        <p:txBody>
          <a:bodyPr>
            <a:normAutofit/>
          </a:bodyPr>
          <a:lstStyle/>
          <a:p>
            <a:r>
              <a:rPr lang="en-US" sz="2800" dirty="0" smtClean="0"/>
              <a:t>RC6 – Ideas of Persecution</a:t>
            </a:r>
          </a:p>
          <a:p>
            <a:pPr lvl="1"/>
            <a:r>
              <a:rPr lang="en-US" sz="2500" dirty="0" smtClean="0"/>
              <a:t>Self-referential beliefs that one is being singled out for mistreatment</a:t>
            </a:r>
          </a:p>
          <a:p>
            <a:pPr lvl="1"/>
            <a:r>
              <a:rPr lang="en-US" sz="2500" dirty="0" smtClean="0"/>
              <a:t>Persecutory beliefs are a feature of </a:t>
            </a:r>
            <a:r>
              <a:rPr lang="en-US" sz="2500" i="1" dirty="0" smtClean="0"/>
              <a:t>Paranoia</a:t>
            </a:r>
            <a:r>
              <a:rPr lang="en-US" sz="2500" dirty="0" smtClean="0"/>
              <a:t>, but can stem from other causes as well</a:t>
            </a:r>
          </a:p>
          <a:p>
            <a:pPr lvl="2"/>
            <a:r>
              <a:rPr lang="en-US" sz="2200" dirty="0" smtClean="0"/>
              <a:t>Actually being persecuted (refugees, racial minorities)</a:t>
            </a:r>
          </a:p>
          <a:p>
            <a:pPr lvl="2"/>
            <a:r>
              <a:rPr lang="en-US" sz="2200" dirty="0" smtClean="0"/>
              <a:t>Projection of blame for shortcomings or difficulties onto others</a:t>
            </a:r>
          </a:p>
          <a:p>
            <a:pPr lvl="2"/>
            <a:r>
              <a:rPr lang="en-US" sz="2200" dirty="0" smtClean="0"/>
              <a:t>Alienation</a:t>
            </a:r>
          </a:p>
        </p:txBody>
      </p:sp>
    </p:spTree>
    <p:custDataLst>
      <p:tags r:id="rId1"/>
    </p:custDataLst>
    <p:extLst>
      <p:ext uri="{BB962C8B-B14F-4D97-AF65-F5344CB8AC3E}">
        <p14:creationId xmlns:p14="http://schemas.microsoft.com/office/powerpoint/2010/main" val="36251942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7105650" cy="717550"/>
          </a:xfrm>
        </p:spPr>
        <p:txBody>
          <a:bodyPr>
            <a:normAutofit fontScale="90000"/>
          </a:bodyPr>
          <a:lstStyle/>
          <a:p>
            <a:r>
              <a:rPr lang="en-US" sz="4000" dirty="0" smtClean="0"/>
              <a:t>Delineating the RC Scale Constructs</a:t>
            </a:r>
            <a:endParaRPr lang="en-US" sz="4000" dirty="0"/>
          </a:p>
        </p:txBody>
      </p:sp>
      <p:sp>
        <p:nvSpPr>
          <p:cNvPr id="3" name="Content Placeholder 2"/>
          <p:cNvSpPr>
            <a:spLocks noGrp="1"/>
          </p:cNvSpPr>
          <p:nvPr>
            <p:ph idx="1"/>
          </p:nvPr>
        </p:nvSpPr>
        <p:spPr>
          <a:xfrm>
            <a:off x="533400" y="1676400"/>
            <a:ext cx="7235952" cy="4495800"/>
          </a:xfrm>
        </p:spPr>
        <p:txBody>
          <a:bodyPr>
            <a:normAutofit fontScale="85000" lnSpcReduction="20000"/>
          </a:bodyPr>
          <a:lstStyle/>
          <a:p>
            <a:r>
              <a:rPr lang="en-US" sz="2800" dirty="0" smtClean="0"/>
              <a:t>RC6 – Ideas of Persecution</a:t>
            </a:r>
          </a:p>
          <a:p>
            <a:pPr lvl="1"/>
            <a:r>
              <a:rPr lang="en-US" sz="2500" dirty="0" smtClean="0"/>
              <a:t>Freeman (2007) characterized paranoia as a hierarchical </a:t>
            </a:r>
            <a:r>
              <a:rPr lang="en-US" sz="2500" dirty="0"/>
              <a:t>phenomenon, characterized by five levels of </a:t>
            </a:r>
            <a:r>
              <a:rPr lang="en-US" sz="2500" dirty="0" smtClean="0"/>
              <a:t>perceived threat </a:t>
            </a:r>
            <a:r>
              <a:rPr lang="en-US" sz="2500" dirty="0"/>
              <a:t>ranging from </a:t>
            </a:r>
            <a:endParaRPr lang="en-US" sz="2500" dirty="0" smtClean="0"/>
          </a:p>
          <a:p>
            <a:pPr marL="1143000" lvl="2" indent="-457200">
              <a:buAutoNum type="arabicParenBoth"/>
            </a:pPr>
            <a:r>
              <a:rPr lang="en-US" sz="2400" dirty="0" smtClean="0"/>
              <a:t>Social </a:t>
            </a:r>
            <a:r>
              <a:rPr lang="en-US" sz="2400" dirty="0"/>
              <a:t>evaluative concerns (fear of rejection and feelings </a:t>
            </a:r>
            <a:r>
              <a:rPr lang="en-US" sz="2400" dirty="0" smtClean="0"/>
              <a:t>of vulnerability</a:t>
            </a:r>
            <a:r>
              <a:rPr lang="en-US" sz="2400" dirty="0"/>
              <a:t>) </a:t>
            </a:r>
            <a:endParaRPr lang="en-US" sz="2400" dirty="0" smtClean="0"/>
          </a:p>
          <a:p>
            <a:pPr marL="1143000" lvl="2" indent="-457200">
              <a:buAutoNum type="arabicParenBoth"/>
            </a:pPr>
            <a:r>
              <a:rPr lang="en-US" sz="2400" dirty="0" smtClean="0"/>
              <a:t>Ideas </a:t>
            </a:r>
            <a:r>
              <a:rPr lang="en-US" sz="2400" dirty="0"/>
              <a:t>of reference (being talked about or watched by others</a:t>
            </a:r>
            <a:r>
              <a:rPr lang="en-US" sz="2400" dirty="0" smtClean="0"/>
              <a:t>) </a:t>
            </a:r>
          </a:p>
          <a:p>
            <a:pPr marL="1143000" lvl="2" indent="-457200">
              <a:buAutoNum type="arabicParenBoth"/>
            </a:pPr>
            <a:r>
              <a:rPr lang="en-US" sz="2400" dirty="0" smtClean="0"/>
              <a:t>Mild </a:t>
            </a:r>
            <a:r>
              <a:rPr lang="en-US" sz="2400" dirty="0"/>
              <a:t>threat (people trying to cause minor distress such as irritation</a:t>
            </a:r>
            <a:r>
              <a:rPr lang="en-US" sz="2400" dirty="0" smtClean="0"/>
              <a:t>) </a:t>
            </a:r>
          </a:p>
          <a:p>
            <a:pPr marL="1143000" lvl="2" indent="-457200">
              <a:buAutoNum type="arabicParenBoth"/>
            </a:pPr>
            <a:r>
              <a:rPr lang="en-US" sz="2400" dirty="0" smtClean="0"/>
              <a:t>Moderate </a:t>
            </a:r>
            <a:r>
              <a:rPr lang="en-US" sz="2400" dirty="0"/>
              <a:t>threat (people going out of their way to get at the </a:t>
            </a:r>
            <a:r>
              <a:rPr lang="en-US" sz="2400" dirty="0" smtClean="0"/>
              <a:t>individual) </a:t>
            </a:r>
          </a:p>
          <a:p>
            <a:pPr marL="1143000" lvl="2" indent="-457200">
              <a:buAutoNum type="arabicParenBoth"/>
            </a:pPr>
            <a:r>
              <a:rPr lang="en-US" sz="2400" dirty="0" smtClean="0"/>
              <a:t>Severe threat (</a:t>
            </a:r>
            <a:r>
              <a:rPr lang="en-US" sz="2400" dirty="0"/>
              <a:t>people trying to cause significant physical, psychological, or social harm to </a:t>
            </a:r>
            <a:r>
              <a:rPr lang="en-US" sz="2400" dirty="0" smtClean="0"/>
              <a:t>the individual)</a:t>
            </a:r>
          </a:p>
          <a:p>
            <a:pPr lvl="1"/>
            <a:r>
              <a:rPr lang="en-US" sz="2500" dirty="0" smtClean="0"/>
              <a:t>RC6 items fall mainly in mild to severe range</a:t>
            </a:r>
          </a:p>
        </p:txBody>
      </p:sp>
    </p:spTree>
    <p:custDataLst>
      <p:tags r:id="rId1"/>
    </p:custDataLst>
    <p:extLst>
      <p:ext uri="{BB962C8B-B14F-4D97-AF65-F5344CB8AC3E}">
        <p14:creationId xmlns:p14="http://schemas.microsoft.com/office/powerpoint/2010/main" val="148149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0" y="762000"/>
            <a:ext cx="7105650" cy="717550"/>
          </a:xfrm>
        </p:spPr>
        <p:txBody>
          <a:bodyPr>
            <a:normAutofit fontScale="90000"/>
          </a:bodyPr>
          <a:lstStyle/>
          <a:p>
            <a:r>
              <a:rPr lang="en-US" sz="4000" dirty="0" smtClean="0"/>
              <a:t>Delineating the RC Scale Constructs</a:t>
            </a:r>
            <a:endParaRPr lang="en-US" sz="4000" dirty="0"/>
          </a:p>
        </p:txBody>
      </p:sp>
      <p:sp>
        <p:nvSpPr>
          <p:cNvPr id="3" name="Content Placeholder 2"/>
          <p:cNvSpPr>
            <a:spLocks noGrp="1"/>
          </p:cNvSpPr>
          <p:nvPr>
            <p:ph idx="1"/>
          </p:nvPr>
        </p:nvSpPr>
        <p:spPr>
          <a:xfrm>
            <a:off x="822198" y="1676400"/>
            <a:ext cx="6854952" cy="4114800"/>
          </a:xfrm>
        </p:spPr>
        <p:txBody>
          <a:bodyPr>
            <a:normAutofit lnSpcReduction="10000"/>
          </a:bodyPr>
          <a:lstStyle/>
          <a:p>
            <a:r>
              <a:rPr lang="en-US" sz="2800" dirty="0" smtClean="0"/>
              <a:t>RC7 – Dysfunctional Negative Emotions</a:t>
            </a:r>
          </a:p>
          <a:p>
            <a:pPr lvl="1"/>
            <a:r>
              <a:rPr lang="en-US" sz="2300" dirty="0" smtClean="0"/>
              <a:t>A personality trait characterized by a tendency to worry, be anxious, feel victimized and resentful, be angry, and appraise situations generally in ways that foster negative emotions</a:t>
            </a:r>
          </a:p>
          <a:p>
            <a:pPr lvl="1"/>
            <a:r>
              <a:rPr lang="en-US" sz="2300" dirty="0" smtClean="0"/>
              <a:t>Is correlated with, but distinct from Demoralization, which is associated more specifically with dissatisfaction, unhappiness, and distress </a:t>
            </a:r>
          </a:p>
          <a:p>
            <a:pPr lvl="1"/>
            <a:r>
              <a:rPr lang="en-US" sz="2300" dirty="0" smtClean="0"/>
              <a:t>Associated with increased risk for anxiety-related psychopathology</a:t>
            </a:r>
          </a:p>
          <a:p>
            <a:pPr lvl="1"/>
            <a:endParaRPr lang="en-US" sz="2300" dirty="0" smtClean="0"/>
          </a:p>
          <a:p>
            <a:pPr lvl="1"/>
            <a:endParaRPr lang="en-US" sz="2200" dirty="0" smtClean="0"/>
          </a:p>
        </p:txBody>
      </p:sp>
    </p:spTree>
    <p:custDataLst>
      <p:tags r:id="rId1"/>
    </p:custDataLst>
    <p:extLst>
      <p:ext uri="{BB962C8B-B14F-4D97-AF65-F5344CB8AC3E}">
        <p14:creationId xmlns:p14="http://schemas.microsoft.com/office/powerpoint/2010/main" val="3492642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1999"/>
            <a:ext cx="7105650" cy="763465"/>
          </a:xfrm>
        </p:spPr>
        <p:txBody>
          <a:bodyPr>
            <a:normAutofit fontScale="90000"/>
          </a:bodyPr>
          <a:lstStyle/>
          <a:p>
            <a:r>
              <a:rPr lang="en-US" sz="4000" dirty="0" smtClean="0"/>
              <a:t>Delineating the RC Scale Constructs</a:t>
            </a:r>
            <a:endParaRPr lang="en-US" sz="4000" dirty="0"/>
          </a:p>
        </p:txBody>
      </p:sp>
      <p:sp>
        <p:nvSpPr>
          <p:cNvPr id="3" name="Content Placeholder 2"/>
          <p:cNvSpPr>
            <a:spLocks noGrp="1"/>
          </p:cNvSpPr>
          <p:nvPr>
            <p:ph idx="1"/>
          </p:nvPr>
        </p:nvSpPr>
        <p:spPr>
          <a:xfrm>
            <a:off x="612648" y="1708150"/>
            <a:ext cx="6854952" cy="4540250"/>
          </a:xfrm>
        </p:spPr>
        <p:txBody>
          <a:bodyPr>
            <a:normAutofit fontScale="92500"/>
          </a:bodyPr>
          <a:lstStyle/>
          <a:p>
            <a:r>
              <a:rPr lang="en-US" sz="2800" dirty="0" smtClean="0"/>
              <a:t>RC8 – Aberrant Experiences</a:t>
            </a:r>
            <a:endParaRPr lang="en-US" sz="2300" dirty="0" smtClean="0"/>
          </a:p>
          <a:p>
            <a:pPr lvl="1"/>
            <a:r>
              <a:rPr lang="en-US" sz="2300" dirty="0" smtClean="0"/>
              <a:t>Sensory, perceptual, cognitive, and motor experiences that fall well outside the range of normal experiences</a:t>
            </a:r>
          </a:p>
          <a:p>
            <a:pPr lvl="1"/>
            <a:r>
              <a:rPr lang="en-US" sz="2300" dirty="0" smtClean="0"/>
              <a:t>Associated with, but not unique to thought disturbance</a:t>
            </a:r>
          </a:p>
          <a:p>
            <a:pPr lvl="1"/>
            <a:r>
              <a:rPr lang="en-US" sz="2300" dirty="0" smtClean="0"/>
              <a:t>Items include positive symptoms of Schizophrenia, such as  hallucinations (e.g., visual, auditory), and non-persecutory delusions (e.g., thought broadcasting)</a:t>
            </a:r>
          </a:p>
          <a:p>
            <a:pPr lvl="1"/>
            <a:r>
              <a:rPr lang="en-US" sz="2300" dirty="0" smtClean="0"/>
              <a:t>Associated with increased risk for psychotic disorder, but can co-occur with other conditions (e.g., dissociative symptoms of PTSD)</a:t>
            </a:r>
          </a:p>
          <a:p>
            <a:pPr lvl="1"/>
            <a:endParaRPr lang="en-US" sz="2200" dirty="0" smtClean="0"/>
          </a:p>
        </p:txBody>
      </p:sp>
    </p:spTree>
    <p:custDataLst>
      <p:tags r:id="rId1"/>
    </p:custDataLst>
    <p:extLst>
      <p:ext uri="{BB962C8B-B14F-4D97-AF65-F5344CB8AC3E}">
        <p14:creationId xmlns:p14="http://schemas.microsoft.com/office/powerpoint/2010/main" val="3362476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762000"/>
            <a:ext cx="7105650" cy="779602"/>
          </a:xfrm>
        </p:spPr>
        <p:txBody>
          <a:bodyPr>
            <a:normAutofit fontScale="90000"/>
          </a:bodyPr>
          <a:lstStyle/>
          <a:p>
            <a:r>
              <a:rPr lang="en-US" sz="4000" dirty="0" smtClean="0"/>
              <a:t>Delineating the RC Scale Constructs</a:t>
            </a:r>
            <a:endParaRPr lang="en-US" sz="4000" dirty="0"/>
          </a:p>
        </p:txBody>
      </p:sp>
      <p:sp>
        <p:nvSpPr>
          <p:cNvPr id="3" name="Content Placeholder 2"/>
          <p:cNvSpPr>
            <a:spLocks noGrp="1"/>
          </p:cNvSpPr>
          <p:nvPr>
            <p:ph idx="1"/>
          </p:nvPr>
        </p:nvSpPr>
        <p:spPr>
          <a:xfrm>
            <a:off x="745998" y="1555750"/>
            <a:ext cx="6931152" cy="4387850"/>
          </a:xfrm>
        </p:spPr>
        <p:txBody>
          <a:bodyPr>
            <a:normAutofit lnSpcReduction="10000"/>
          </a:bodyPr>
          <a:lstStyle/>
          <a:p>
            <a:r>
              <a:rPr lang="en-US" sz="2800" dirty="0" smtClean="0"/>
              <a:t>RC9 – Hypomanic Activation</a:t>
            </a:r>
          </a:p>
          <a:p>
            <a:pPr lvl="1"/>
            <a:r>
              <a:rPr lang="en-US" sz="2300" dirty="0" smtClean="0"/>
              <a:t>Focuses primarily on </a:t>
            </a:r>
            <a:r>
              <a:rPr lang="en-US" sz="2300" dirty="0" err="1" smtClean="0"/>
              <a:t>Kraepelin’s</a:t>
            </a:r>
            <a:r>
              <a:rPr lang="en-US" sz="2300" dirty="0" smtClean="0"/>
              <a:t>:</a:t>
            </a:r>
          </a:p>
          <a:p>
            <a:pPr lvl="2"/>
            <a:r>
              <a:rPr lang="en-US" sz="2000" dirty="0" smtClean="0"/>
              <a:t> </a:t>
            </a:r>
            <a:r>
              <a:rPr lang="en-US" sz="2000" i="1" dirty="0" smtClean="0"/>
              <a:t>Manic Temperament</a:t>
            </a:r>
            <a:r>
              <a:rPr lang="en-US" sz="2000" dirty="0" smtClean="0"/>
              <a:t>, marked by constitutional excitability, carelessness, and marked self-confidence</a:t>
            </a:r>
          </a:p>
          <a:p>
            <a:pPr lvl="2"/>
            <a:r>
              <a:rPr lang="en-US" sz="2000" i="1" dirty="0" smtClean="0"/>
              <a:t>Irritable Temperament</a:t>
            </a:r>
            <a:r>
              <a:rPr lang="en-US" sz="2000" dirty="0" smtClean="0"/>
              <a:t>, marked by irritability, volatility, and occasional outbursts of violence</a:t>
            </a:r>
          </a:p>
          <a:p>
            <a:pPr lvl="1"/>
            <a:r>
              <a:rPr lang="en-US" sz="2300" dirty="0" smtClean="0"/>
              <a:t>Some items also focus on </a:t>
            </a:r>
            <a:r>
              <a:rPr lang="en-US" sz="2300" dirty="0" err="1" smtClean="0"/>
              <a:t>Kraepelin’s</a:t>
            </a:r>
            <a:r>
              <a:rPr lang="en-US" sz="2300" dirty="0" smtClean="0"/>
              <a:t> </a:t>
            </a:r>
            <a:r>
              <a:rPr lang="en-US" sz="2300" i="1" dirty="0" smtClean="0"/>
              <a:t>manic states</a:t>
            </a:r>
            <a:r>
              <a:rPr lang="en-US" sz="2300" dirty="0" smtClean="0"/>
              <a:t>, associated with pressure of activity</a:t>
            </a:r>
          </a:p>
          <a:p>
            <a:pPr lvl="1"/>
            <a:r>
              <a:rPr lang="en-US" sz="2300" dirty="0" smtClean="0"/>
              <a:t>Most individuals with hypomanic personality traits do not go on to develop a full fledged bi-polar disorder, but it is associated with elevated risk for this condition</a:t>
            </a:r>
          </a:p>
          <a:p>
            <a:pPr lvl="1"/>
            <a:endParaRPr lang="en-US" sz="2300" dirty="0" smtClean="0"/>
          </a:p>
        </p:txBody>
      </p:sp>
    </p:spTree>
    <p:custDataLst>
      <p:tags r:id="rId1"/>
    </p:custDataLst>
    <p:extLst>
      <p:ext uri="{BB962C8B-B14F-4D97-AF65-F5344CB8AC3E}">
        <p14:creationId xmlns:p14="http://schemas.microsoft.com/office/powerpoint/2010/main" val="173444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762000"/>
            <a:ext cx="7105650" cy="717550"/>
          </a:xfrm>
        </p:spPr>
        <p:txBody>
          <a:bodyPr>
            <a:normAutofit fontScale="90000"/>
          </a:bodyPr>
          <a:lstStyle/>
          <a:p>
            <a:r>
              <a:rPr lang="en-US" sz="4000" dirty="0" smtClean="0"/>
              <a:t>Empirical Findings with the RC Scales</a:t>
            </a:r>
            <a:endParaRPr lang="en-US" sz="4000" dirty="0"/>
          </a:p>
        </p:txBody>
      </p:sp>
      <p:sp>
        <p:nvSpPr>
          <p:cNvPr id="3" name="Content Placeholder 2"/>
          <p:cNvSpPr>
            <a:spLocks noGrp="1"/>
          </p:cNvSpPr>
          <p:nvPr>
            <p:ph idx="1"/>
          </p:nvPr>
        </p:nvSpPr>
        <p:spPr>
          <a:xfrm>
            <a:off x="669798" y="1631950"/>
            <a:ext cx="6931152" cy="3962400"/>
          </a:xfrm>
        </p:spPr>
        <p:txBody>
          <a:bodyPr>
            <a:normAutofit/>
          </a:bodyPr>
          <a:lstStyle/>
          <a:p>
            <a:r>
              <a:rPr lang="en-US" sz="2800" dirty="0" smtClean="0"/>
              <a:t>Reported in MMPI-2-RF Technical Manual and an extensive peer-reviewed literature</a:t>
            </a:r>
          </a:p>
          <a:p>
            <a:pPr lvl="1"/>
            <a:r>
              <a:rPr lang="en-US" sz="2400" dirty="0" smtClean="0"/>
              <a:t>Adequate reliability</a:t>
            </a:r>
          </a:p>
          <a:p>
            <a:pPr lvl="1"/>
            <a:r>
              <a:rPr lang="en-US" sz="2400" dirty="0" smtClean="0"/>
              <a:t>Good evidence of construct validity</a:t>
            </a:r>
          </a:p>
          <a:p>
            <a:pPr lvl="1"/>
            <a:r>
              <a:rPr lang="en-US" sz="2400" dirty="0" smtClean="0"/>
              <a:t>Broad range of replicable empirical correlates reflected in interpretive recommendations in MMPI-2-RF Manual for Administration, Scoring, and Interpretation</a:t>
            </a:r>
          </a:p>
          <a:p>
            <a:pPr lvl="1"/>
            <a:endParaRPr lang="en-US" sz="2400" dirty="0" smtClean="0"/>
          </a:p>
        </p:txBody>
      </p:sp>
    </p:spTree>
    <p:custDataLst>
      <p:tags r:id="rId1"/>
    </p:custDataLst>
    <p:extLst>
      <p:ext uri="{BB962C8B-B14F-4D97-AF65-F5344CB8AC3E}">
        <p14:creationId xmlns:p14="http://schemas.microsoft.com/office/powerpoint/2010/main" val="2666925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7105650" cy="717550"/>
          </a:xfrm>
        </p:spPr>
        <p:txBody>
          <a:bodyPr>
            <a:normAutofit/>
          </a:bodyPr>
          <a:lstStyle/>
          <a:p>
            <a:r>
              <a:rPr lang="en-US" sz="3600" dirty="0" smtClean="0"/>
              <a:t>Appraisals of the RC Scales</a:t>
            </a:r>
            <a:endParaRPr lang="en-US" sz="3600" dirty="0"/>
          </a:p>
        </p:txBody>
      </p:sp>
      <p:sp>
        <p:nvSpPr>
          <p:cNvPr id="3" name="Content Placeholder 2"/>
          <p:cNvSpPr>
            <a:spLocks noGrp="1"/>
          </p:cNvSpPr>
          <p:nvPr>
            <p:ph idx="1"/>
          </p:nvPr>
        </p:nvSpPr>
        <p:spPr>
          <a:xfrm>
            <a:off x="688848" y="1631950"/>
            <a:ext cx="7007352" cy="3886200"/>
          </a:xfrm>
        </p:spPr>
        <p:txBody>
          <a:bodyPr>
            <a:normAutofit lnSpcReduction="10000"/>
          </a:bodyPr>
          <a:lstStyle/>
          <a:p>
            <a:r>
              <a:rPr lang="en-US" sz="2600" dirty="0" smtClean="0"/>
              <a:t>Positive appraisals based on data analyses that included external criteria</a:t>
            </a:r>
          </a:p>
          <a:p>
            <a:r>
              <a:rPr lang="en-US" sz="2600" dirty="0" smtClean="0"/>
              <a:t>Negative appraisals based on beliefs about the nature of the constructs assessed by the Clinical Scales and “internal” analyses limited to correlations between subsets of MMPI-2 items</a:t>
            </a:r>
          </a:p>
          <a:p>
            <a:pPr lvl="1"/>
            <a:r>
              <a:rPr lang="en-US" sz="2300" dirty="0" smtClean="0"/>
              <a:t>Smaller number of elevated scales does not reflect low sensitivity, but rather greater discriminant validity</a:t>
            </a:r>
          </a:p>
          <a:p>
            <a:pPr lvl="1"/>
            <a:r>
              <a:rPr lang="en-US" sz="2300" dirty="0" smtClean="0"/>
              <a:t>“Construct Drift” is actually “Construct Shift”</a:t>
            </a:r>
          </a:p>
        </p:txBody>
      </p:sp>
    </p:spTree>
    <p:custDataLst>
      <p:tags r:id="rId1"/>
    </p:custDataLst>
    <p:extLst>
      <p:ext uri="{BB962C8B-B14F-4D97-AF65-F5344CB8AC3E}">
        <p14:creationId xmlns:p14="http://schemas.microsoft.com/office/powerpoint/2010/main" val="3499936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2514600"/>
            <a:ext cx="6869648" cy="1362075"/>
          </a:xfrm>
        </p:spPr>
        <p:txBody>
          <a:bodyPr>
            <a:noAutofit/>
          </a:bodyPr>
          <a:lstStyle/>
          <a:p>
            <a:r>
              <a:rPr lang="en-US" dirty="0" smtClean="0"/>
              <a:t>Chapter 3: </a:t>
            </a:r>
            <a:br>
              <a:rPr lang="en-US" dirty="0" smtClean="0"/>
            </a:br>
            <a:r>
              <a:rPr lang="en-US" dirty="0" smtClean="0"/>
              <a:t>MMPI-2-RF Substantive Scales</a:t>
            </a:r>
            <a:endParaRPr lang="en-US" dirty="0"/>
          </a:p>
        </p:txBody>
      </p:sp>
    </p:spTree>
    <p:custDataLst>
      <p:tags r:id="rId1"/>
    </p:custDataLst>
    <p:extLst>
      <p:ext uri="{BB962C8B-B14F-4D97-AF65-F5344CB8AC3E}">
        <p14:creationId xmlns:p14="http://schemas.microsoft.com/office/powerpoint/2010/main" val="3360819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806450"/>
            <a:ext cx="7105650" cy="717550"/>
          </a:xfrm>
        </p:spPr>
        <p:txBody>
          <a:bodyPr/>
          <a:lstStyle/>
          <a:p>
            <a:pPr eaLnBrk="1" hangingPunct="1"/>
            <a:r>
              <a:rPr lang="en-US" sz="4400" dirty="0" smtClean="0"/>
              <a:t>MMPI Background</a:t>
            </a:r>
          </a:p>
        </p:txBody>
      </p:sp>
      <p:sp>
        <p:nvSpPr>
          <p:cNvPr id="1513475" name="Rectangle 3"/>
          <p:cNvSpPr>
            <a:spLocks noGrp="1" noChangeArrowheads="1"/>
          </p:cNvSpPr>
          <p:nvPr>
            <p:ph idx="1"/>
          </p:nvPr>
        </p:nvSpPr>
        <p:spPr>
          <a:xfrm>
            <a:off x="304800" y="1704336"/>
            <a:ext cx="7467600" cy="4267200"/>
          </a:xfrm>
        </p:spPr>
        <p:txBody>
          <a:bodyPr>
            <a:normAutofit fontScale="92500" lnSpcReduction="10000"/>
          </a:bodyPr>
          <a:lstStyle/>
          <a:p>
            <a:pPr eaLnBrk="1" hangingPunct="1"/>
            <a:r>
              <a:rPr lang="en-US" sz="3200" dirty="0" smtClean="0"/>
              <a:t>Scale Development:</a:t>
            </a:r>
          </a:p>
          <a:p>
            <a:pPr lvl="1"/>
            <a:r>
              <a:rPr lang="en-US" sz="2800" dirty="0" smtClean="0"/>
              <a:t>Follows methodology used by Strong to develop his Vocational Interest Blank</a:t>
            </a:r>
          </a:p>
          <a:p>
            <a:pPr lvl="1"/>
            <a:r>
              <a:rPr lang="en-US" sz="2800" dirty="0" smtClean="0"/>
              <a:t>Responses (to an </a:t>
            </a:r>
            <a:r>
              <a:rPr lang="en-US" sz="2800" dirty="0" smtClean="0">
                <a:hlinkClick r:id="rId3" action="ppaction://hlinkfile"/>
              </a:rPr>
              <a:t>assembled pool of items</a:t>
            </a:r>
            <a:r>
              <a:rPr lang="en-US" sz="2800" dirty="0" smtClean="0"/>
              <a:t>) of eight criterion groups diagnosed with the targeted </a:t>
            </a:r>
            <a:r>
              <a:rPr lang="en-US" sz="2800" dirty="0"/>
              <a:t>disorders (n=20-50</a:t>
            </a:r>
            <a:r>
              <a:rPr lang="en-US" sz="2800" dirty="0" smtClean="0"/>
              <a:t>) contrasted with those of a “</a:t>
            </a:r>
            <a:r>
              <a:rPr lang="en-US" sz="2800" dirty="0" smtClean="0">
                <a:hlinkClick r:id="rId4" action="ppaction://hlinkfile"/>
              </a:rPr>
              <a:t>normal</a:t>
            </a:r>
            <a:r>
              <a:rPr lang="en-US" sz="2800" dirty="0" smtClean="0"/>
              <a:t>” group</a:t>
            </a:r>
          </a:p>
          <a:p>
            <a:pPr lvl="1"/>
            <a:r>
              <a:rPr lang="en-US" sz="2800" dirty="0" smtClean="0"/>
              <a:t>Result: Eight original Clinical Scales</a:t>
            </a:r>
          </a:p>
          <a:p>
            <a:pPr lvl="2"/>
            <a:r>
              <a:rPr lang="en-US" sz="2500" dirty="0" smtClean="0"/>
              <a:t>Later augmented by </a:t>
            </a:r>
            <a:r>
              <a:rPr lang="en-US" sz="2500" i="1" dirty="0" smtClean="0"/>
              <a:t>Masculinity/Femininity</a:t>
            </a:r>
            <a:r>
              <a:rPr lang="en-US" sz="2500" dirty="0" smtClean="0"/>
              <a:t> and </a:t>
            </a:r>
            <a:r>
              <a:rPr lang="en-US" sz="2500" i="1" dirty="0" smtClean="0"/>
              <a:t>Social Introversion scales</a:t>
            </a:r>
          </a:p>
          <a:p>
            <a:pPr lvl="1"/>
            <a:endParaRPr lang="en-US" sz="2400" dirty="0" smtClean="0"/>
          </a:p>
        </p:txBody>
      </p:sp>
    </p:spTree>
    <p:custDataLst>
      <p:tags r:id="rId1"/>
    </p:custDataLst>
    <p:extLst>
      <p:ext uri="{BB962C8B-B14F-4D97-AF65-F5344CB8AC3E}">
        <p14:creationId xmlns:p14="http://schemas.microsoft.com/office/powerpoint/2010/main" val="18391851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34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34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34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34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8382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533400" y="1752600"/>
            <a:ext cx="7388352" cy="4648200"/>
          </a:xfrm>
        </p:spPr>
        <p:txBody>
          <a:bodyPr>
            <a:normAutofit lnSpcReduction="10000"/>
          </a:bodyPr>
          <a:lstStyle/>
          <a:p>
            <a:pPr marL="0" indent="0">
              <a:lnSpc>
                <a:spcPct val="120000"/>
              </a:lnSpc>
              <a:buNone/>
            </a:pPr>
            <a:r>
              <a:rPr lang="en-US" sz="2150" dirty="0"/>
              <a:t>The introduction of the RC Scales may stimulate additional MMPI-2 </a:t>
            </a:r>
            <a:r>
              <a:rPr lang="en-US" sz="2150" dirty="0" smtClean="0"/>
              <a:t>scale development</a:t>
            </a:r>
            <a:r>
              <a:rPr lang="en-US" sz="2150" dirty="0"/>
              <a:t>. It may prove worthwhile to search for and measure </a:t>
            </a:r>
            <a:r>
              <a:rPr lang="en-US" sz="2150" dirty="0" smtClean="0"/>
              <a:t>distinctive core </a:t>
            </a:r>
            <a:r>
              <a:rPr lang="en-US" sz="2150" dirty="0"/>
              <a:t>features of important MMPI-2 scales other than the MMPI-2 </a:t>
            </a:r>
            <a:r>
              <a:rPr lang="en-US" sz="2150" dirty="0" smtClean="0"/>
              <a:t>Clinical Scales</a:t>
            </a:r>
            <a:r>
              <a:rPr lang="en-US" sz="2150" dirty="0"/>
              <a:t>, some of which may also be confounded with a strong </a:t>
            </a:r>
            <a:r>
              <a:rPr lang="en-US" sz="2150" dirty="0" smtClean="0"/>
              <a:t>Demoralization component</a:t>
            </a:r>
            <a:r>
              <a:rPr lang="en-US" sz="2150" dirty="0"/>
              <a:t>. Investigations along these lines may lead to additional </a:t>
            </a:r>
            <a:r>
              <a:rPr lang="en-US" sz="2150" dirty="0" smtClean="0"/>
              <a:t>measures that </a:t>
            </a:r>
            <a:r>
              <a:rPr lang="en-US" sz="2150" dirty="0"/>
              <a:t>are incrementally informative beyond the RC Scales. Through such </a:t>
            </a:r>
            <a:r>
              <a:rPr lang="en-US" sz="2150" dirty="0" smtClean="0"/>
              <a:t>efforts it </a:t>
            </a:r>
            <a:r>
              <a:rPr lang="en-US" sz="2150" dirty="0"/>
              <a:t>may be possible eventually to capture the full range of attributes </a:t>
            </a:r>
            <a:r>
              <a:rPr lang="en-US" sz="2150" dirty="0" smtClean="0"/>
              <a:t>represented by </a:t>
            </a:r>
            <a:r>
              <a:rPr lang="en-US" sz="2150" dirty="0"/>
              <a:t>the large body of MMPI-2 constructs with a set of new scales </a:t>
            </a:r>
            <a:r>
              <a:rPr lang="en-US" sz="2150" dirty="0" smtClean="0"/>
              <a:t>more transparent </a:t>
            </a:r>
            <a:r>
              <a:rPr lang="en-US" sz="2150" dirty="0"/>
              <a:t>and effective than those currently available. (</a:t>
            </a:r>
            <a:r>
              <a:rPr lang="en-US" sz="2150" dirty="0" smtClean="0"/>
              <a:t>Tellegen</a:t>
            </a:r>
            <a:r>
              <a:rPr lang="en-US" sz="2150" dirty="0"/>
              <a:t>, Ben-Porath</a:t>
            </a:r>
            <a:r>
              <a:rPr lang="en-US" sz="2150" dirty="0" smtClean="0"/>
              <a:t>, McNulty</a:t>
            </a:r>
            <a:r>
              <a:rPr lang="en-US" sz="2150" dirty="0"/>
              <a:t>, </a:t>
            </a:r>
            <a:r>
              <a:rPr lang="en-US" sz="2150" dirty="0" err="1"/>
              <a:t>Arbisi</a:t>
            </a:r>
            <a:r>
              <a:rPr lang="en-US" sz="2150" dirty="0"/>
              <a:t>, Graham &amp; </a:t>
            </a:r>
            <a:r>
              <a:rPr lang="en-US" sz="2150" dirty="0" err="1"/>
              <a:t>Kaemmer</a:t>
            </a:r>
            <a:r>
              <a:rPr lang="en-US" sz="2150" dirty="0"/>
              <a:t>, 2003, pp. 85–86)</a:t>
            </a:r>
          </a:p>
        </p:txBody>
      </p:sp>
    </p:spTree>
    <p:extLst>
      <p:ext uri="{BB962C8B-B14F-4D97-AF65-F5344CB8AC3E}">
        <p14:creationId xmlns:p14="http://schemas.microsoft.com/office/powerpoint/2010/main" val="69020787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612648" y="1600200"/>
            <a:ext cx="7312152" cy="4800600"/>
          </a:xfrm>
        </p:spPr>
        <p:txBody>
          <a:bodyPr>
            <a:normAutofit fontScale="92500" lnSpcReduction="10000"/>
          </a:bodyPr>
          <a:lstStyle/>
          <a:p>
            <a:r>
              <a:rPr lang="en-US" sz="2800" dirty="0" smtClean="0"/>
              <a:t>RC Scales not intended to assess everything that can be measured with the MMPI-2 item pool</a:t>
            </a:r>
          </a:p>
          <a:p>
            <a:r>
              <a:rPr lang="en-US" sz="2800" dirty="0" smtClean="0"/>
              <a:t>Goal in completing the MMPI-2-RF:</a:t>
            </a:r>
          </a:p>
          <a:p>
            <a:pPr lvl="1"/>
            <a:r>
              <a:rPr lang="en-US" sz="2500" dirty="0" smtClean="0"/>
              <a:t>A comprehensive set of measures representing the clinically significant substance of the entire MMPI-2 item pool</a:t>
            </a:r>
          </a:p>
          <a:p>
            <a:r>
              <a:rPr lang="en-US" sz="2800" dirty="0" smtClean="0"/>
              <a:t>Five additional sets of scales:</a:t>
            </a:r>
          </a:p>
          <a:p>
            <a:pPr lvl="1"/>
            <a:r>
              <a:rPr lang="en-US" sz="2500" dirty="0" smtClean="0"/>
              <a:t>Higher-Order</a:t>
            </a:r>
          </a:p>
          <a:p>
            <a:pPr lvl="1"/>
            <a:r>
              <a:rPr lang="en-US" sz="2500" dirty="0" smtClean="0"/>
              <a:t>Specific Problems</a:t>
            </a:r>
          </a:p>
          <a:p>
            <a:pPr lvl="1"/>
            <a:r>
              <a:rPr lang="en-US" sz="2500" dirty="0" smtClean="0"/>
              <a:t>Interest</a:t>
            </a:r>
          </a:p>
          <a:p>
            <a:pPr lvl="1"/>
            <a:r>
              <a:rPr lang="en-US" sz="2500" dirty="0" smtClean="0"/>
              <a:t>PSY-5</a:t>
            </a:r>
          </a:p>
          <a:p>
            <a:pPr lvl="1"/>
            <a:r>
              <a:rPr lang="en-US" sz="2500" dirty="0" smtClean="0"/>
              <a:t>Validity</a:t>
            </a:r>
            <a:endParaRPr lang="en-US" sz="2500" dirty="0"/>
          </a:p>
        </p:txBody>
      </p:sp>
    </p:spTree>
    <p:extLst>
      <p:ext uri="{BB962C8B-B14F-4D97-AF65-F5344CB8AC3E}">
        <p14:creationId xmlns:p14="http://schemas.microsoft.com/office/powerpoint/2010/main" val="863961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609600" y="2057400"/>
            <a:ext cx="7105650" cy="4191000"/>
          </a:xfrm>
        </p:spPr>
        <p:txBody>
          <a:bodyPr>
            <a:normAutofit lnSpcReduction="10000"/>
          </a:bodyPr>
          <a:lstStyle/>
          <a:p>
            <a:r>
              <a:rPr lang="en-US" sz="2800" dirty="0" smtClean="0"/>
              <a:t>Higher-Order Scales – Background:</a:t>
            </a:r>
          </a:p>
          <a:p>
            <a:pPr lvl="1"/>
            <a:r>
              <a:rPr lang="en-US" sz="2400" dirty="0" smtClean="0"/>
              <a:t>Ongoing search for meaningful structural model to provide an organizing descriptive framework for psychological assessment and </a:t>
            </a:r>
            <a:r>
              <a:rPr lang="en-US" sz="2400" dirty="0" err="1" smtClean="0"/>
              <a:t>psychodiagnosis</a:t>
            </a:r>
            <a:endParaRPr lang="en-US" sz="2400" dirty="0" smtClean="0"/>
          </a:p>
          <a:p>
            <a:pPr lvl="1"/>
            <a:r>
              <a:rPr lang="en-US" sz="2400" dirty="0" smtClean="0"/>
              <a:t>Factor analyses of “normal” and clinical personality measures yield similar structures:</a:t>
            </a:r>
          </a:p>
          <a:p>
            <a:pPr lvl="2"/>
            <a:r>
              <a:rPr lang="en-US" sz="2000" dirty="0" smtClean="0"/>
              <a:t>Primary constructs to emerge from factor analyses:</a:t>
            </a:r>
          </a:p>
          <a:p>
            <a:pPr lvl="3"/>
            <a:r>
              <a:rPr lang="en-US" sz="1800" dirty="0" smtClean="0"/>
              <a:t>Clinical</a:t>
            </a:r>
            <a:r>
              <a:rPr lang="en-US" sz="1800" i="1" dirty="0" smtClean="0"/>
              <a:t>: Internalizing </a:t>
            </a:r>
            <a:r>
              <a:rPr lang="en-US" sz="1800" dirty="0" smtClean="0"/>
              <a:t>and </a:t>
            </a:r>
            <a:r>
              <a:rPr lang="en-US" sz="1800" i="1" dirty="0" smtClean="0"/>
              <a:t>Externalizing Psychopathology</a:t>
            </a:r>
          </a:p>
          <a:p>
            <a:pPr lvl="3"/>
            <a:r>
              <a:rPr lang="en-US" sz="1800" dirty="0" smtClean="0"/>
              <a:t>Normal: </a:t>
            </a:r>
            <a:r>
              <a:rPr lang="en-US" sz="1800" i="1" dirty="0" smtClean="0"/>
              <a:t>Positive Emotionality</a:t>
            </a:r>
            <a:r>
              <a:rPr lang="en-US" sz="1800" dirty="0" smtClean="0"/>
              <a:t>, </a:t>
            </a:r>
            <a:r>
              <a:rPr lang="en-US" sz="1800" i="1" dirty="0" smtClean="0"/>
              <a:t>Negative Emotionality</a:t>
            </a:r>
            <a:r>
              <a:rPr lang="en-US" sz="1800" dirty="0" smtClean="0"/>
              <a:t>, </a:t>
            </a:r>
            <a:r>
              <a:rPr lang="en-US" sz="1800" i="1" dirty="0" smtClean="0"/>
              <a:t>Constraint</a:t>
            </a:r>
          </a:p>
          <a:p>
            <a:pPr lvl="2"/>
            <a:r>
              <a:rPr lang="en-US" sz="2000" dirty="0" smtClean="0"/>
              <a:t>Missing Construct: </a:t>
            </a:r>
            <a:r>
              <a:rPr lang="en-US" sz="1800" i="1" dirty="0" smtClean="0"/>
              <a:t>Thought Dysfunction</a:t>
            </a:r>
            <a:endParaRPr lang="en-US" sz="1800" i="1" dirty="0"/>
          </a:p>
        </p:txBody>
      </p:sp>
    </p:spTree>
    <p:extLst>
      <p:ext uri="{BB962C8B-B14F-4D97-AF65-F5344CB8AC3E}">
        <p14:creationId xmlns:p14="http://schemas.microsoft.com/office/powerpoint/2010/main" val="3004231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457200" y="1676400"/>
            <a:ext cx="7105650" cy="3784600"/>
          </a:xfrm>
        </p:spPr>
        <p:txBody>
          <a:bodyPr>
            <a:noAutofit/>
          </a:bodyPr>
          <a:lstStyle/>
          <a:p>
            <a:r>
              <a:rPr lang="en-US" sz="2600" dirty="0" smtClean="0"/>
              <a:t>Higher-Order </a:t>
            </a:r>
            <a:r>
              <a:rPr lang="en-US" sz="2600" dirty="0"/>
              <a:t>Scales – </a:t>
            </a:r>
            <a:r>
              <a:rPr lang="en-US" sz="2600" dirty="0" smtClean="0"/>
              <a:t>Development:</a:t>
            </a:r>
          </a:p>
          <a:p>
            <a:pPr lvl="1"/>
            <a:r>
              <a:rPr lang="en-US" sz="2000" dirty="0" smtClean="0"/>
              <a:t>RC Scales provide an opportunity for a “fresh” analysis</a:t>
            </a:r>
          </a:p>
          <a:p>
            <a:pPr lvl="1"/>
            <a:r>
              <a:rPr lang="en-US" sz="2000" dirty="0" smtClean="0"/>
              <a:t>Factor analyses of the RC Scales identify three higher-order dimensions marked by</a:t>
            </a:r>
          </a:p>
          <a:p>
            <a:pPr lvl="2"/>
            <a:r>
              <a:rPr lang="en-US" sz="1800" dirty="0" err="1" smtClean="0"/>
              <a:t>RCd</a:t>
            </a:r>
            <a:r>
              <a:rPr lang="en-US" sz="1800" dirty="0" smtClean="0"/>
              <a:t>, RC2, RC7</a:t>
            </a:r>
          </a:p>
          <a:p>
            <a:pPr lvl="2"/>
            <a:r>
              <a:rPr lang="en-US" sz="1800" dirty="0" smtClean="0"/>
              <a:t>RC6, RC8</a:t>
            </a:r>
          </a:p>
          <a:p>
            <a:pPr lvl="2"/>
            <a:r>
              <a:rPr lang="en-US" sz="1800" dirty="0" smtClean="0"/>
              <a:t>RC4, RC9</a:t>
            </a:r>
          </a:p>
          <a:p>
            <a:pPr lvl="1"/>
            <a:r>
              <a:rPr lang="en-US" sz="2000" dirty="0" smtClean="0"/>
              <a:t>Combined items of these scales factor analyzed and three factor scores generated</a:t>
            </a:r>
          </a:p>
          <a:p>
            <a:pPr lvl="1"/>
            <a:r>
              <a:rPr lang="en-US" sz="2000" dirty="0" smtClean="0"/>
              <a:t>Three factor scores correlated with 567 MMPI-2 items</a:t>
            </a:r>
          </a:p>
          <a:p>
            <a:pPr lvl="1"/>
            <a:r>
              <a:rPr lang="en-US" sz="2000" dirty="0" smtClean="0"/>
              <a:t>A set of items selected for each scale to produce diverse and distinctive markers associated statistically and conceptually with one, but not the other two higher-order factors</a:t>
            </a:r>
            <a:endParaRPr lang="en-US" sz="2000" dirty="0"/>
          </a:p>
        </p:txBody>
      </p:sp>
    </p:spTree>
    <p:extLst>
      <p:ext uri="{BB962C8B-B14F-4D97-AF65-F5344CB8AC3E}">
        <p14:creationId xmlns:p14="http://schemas.microsoft.com/office/powerpoint/2010/main" val="24574941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457200" y="1981200"/>
            <a:ext cx="7105650" cy="3784600"/>
          </a:xfrm>
        </p:spPr>
        <p:txBody>
          <a:bodyPr>
            <a:normAutofit fontScale="92500"/>
          </a:bodyPr>
          <a:lstStyle/>
          <a:p>
            <a:r>
              <a:rPr lang="en-US" sz="2800" dirty="0" smtClean="0"/>
              <a:t>Higher-Order Scales - Outcome:</a:t>
            </a:r>
          </a:p>
          <a:p>
            <a:pPr lvl="1"/>
            <a:r>
              <a:rPr lang="en-US" sz="2400" dirty="0" smtClean="0"/>
              <a:t>EID - </a:t>
            </a:r>
            <a:r>
              <a:rPr lang="en-US" sz="2400" b="1" dirty="0" smtClean="0"/>
              <a:t>Emotional/Internalizing Dysfunction</a:t>
            </a:r>
          </a:p>
          <a:p>
            <a:pPr lvl="1"/>
            <a:r>
              <a:rPr lang="en-US" sz="2400" dirty="0" smtClean="0"/>
              <a:t>THD – </a:t>
            </a:r>
            <a:r>
              <a:rPr lang="en-US" sz="2400" b="1" dirty="0" smtClean="0"/>
              <a:t>Thought Dysfunction</a:t>
            </a:r>
          </a:p>
          <a:p>
            <a:pPr lvl="1"/>
            <a:r>
              <a:rPr lang="en-US" sz="2400" dirty="0" smtClean="0"/>
              <a:t>BXD – </a:t>
            </a:r>
            <a:r>
              <a:rPr lang="en-US" sz="2400" b="1" dirty="0" smtClean="0"/>
              <a:t>Behavioral/Externalizing Dysfunction</a:t>
            </a:r>
          </a:p>
          <a:p>
            <a:r>
              <a:rPr lang="en-US" sz="2800" dirty="0" smtClean="0"/>
              <a:t>Two applications of H-O Scales:</a:t>
            </a:r>
          </a:p>
          <a:p>
            <a:pPr lvl="1"/>
            <a:r>
              <a:rPr lang="en-US" sz="2400" dirty="0" smtClean="0"/>
              <a:t>Dimensional measures allow for identification of more than one broad domains of dysfunction (and indication of relative prominence)</a:t>
            </a:r>
          </a:p>
          <a:p>
            <a:pPr lvl="1"/>
            <a:r>
              <a:rPr lang="en-US" sz="2400" dirty="0" smtClean="0"/>
              <a:t>Organizing framework for MMPI-2-RF interpretation</a:t>
            </a:r>
          </a:p>
        </p:txBody>
      </p:sp>
    </p:spTree>
    <p:extLst>
      <p:ext uri="{BB962C8B-B14F-4D97-AF65-F5344CB8AC3E}">
        <p14:creationId xmlns:p14="http://schemas.microsoft.com/office/powerpoint/2010/main" val="4652747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457200" y="1600200"/>
            <a:ext cx="7315200" cy="4495800"/>
          </a:xfrm>
        </p:spPr>
        <p:txBody>
          <a:bodyPr>
            <a:normAutofit fontScale="92500"/>
          </a:bodyPr>
          <a:lstStyle/>
          <a:p>
            <a:r>
              <a:rPr lang="en-US" sz="2800" dirty="0" smtClean="0"/>
              <a:t>Specific Problems and Interest Scales - Objectives:</a:t>
            </a:r>
          </a:p>
          <a:p>
            <a:pPr lvl="1"/>
            <a:r>
              <a:rPr lang="en-US" sz="2400" dirty="0" smtClean="0"/>
              <a:t>Augment H-O and RC Scales with measures needed to achieve comprehensive instrument that assesses the broad range of constructs measurable with the MMPI-2 item pool:</a:t>
            </a:r>
          </a:p>
          <a:p>
            <a:pPr lvl="2"/>
            <a:r>
              <a:rPr lang="en-US" sz="2000" dirty="0" smtClean="0"/>
              <a:t>Constructs assessed by Clinical Scales 5 and 0</a:t>
            </a:r>
          </a:p>
          <a:p>
            <a:pPr lvl="2"/>
            <a:r>
              <a:rPr lang="en-US" sz="2000" dirty="0" smtClean="0"/>
              <a:t>Clinical Scale components not assessed by the RC Scales (e.g., a “social anxiety” component contained in the items of Clinical Scale 3)</a:t>
            </a:r>
            <a:endParaRPr lang="en-US" sz="2000" dirty="0"/>
          </a:p>
          <a:p>
            <a:pPr lvl="2"/>
            <a:r>
              <a:rPr lang="en-US" sz="2000" dirty="0" smtClean="0"/>
              <a:t>More narrowly-focused facets of some RC Scales (e.g., substance abuse within the item pool of RC4)</a:t>
            </a:r>
          </a:p>
          <a:p>
            <a:pPr lvl="2"/>
            <a:r>
              <a:rPr lang="en-US" sz="2000" dirty="0" smtClean="0"/>
              <a:t>Clinically significant attributes not represented in either the Clinical or RC Scales (e.g., </a:t>
            </a:r>
            <a:r>
              <a:rPr lang="en-US" sz="2000" dirty="0" err="1" smtClean="0"/>
              <a:t>suicidality</a:t>
            </a:r>
            <a:r>
              <a:rPr lang="en-US" sz="2000" dirty="0" smtClean="0"/>
              <a:t>)</a:t>
            </a:r>
          </a:p>
        </p:txBody>
      </p:sp>
    </p:spTree>
    <p:extLst>
      <p:ext uri="{BB962C8B-B14F-4D97-AF65-F5344CB8AC3E}">
        <p14:creationId xmlns:p14="http://schemas.microsoft.com/office/powerpoint/2010/main" val="2037295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025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457200" y="1524000"/>
            <a:ext cx="7391400" cy="4953000"/>
          </a:xfrm>
        </p:spPr>
        <p:txBody>
          <a:bodyPr>
            <a:normAutofit fontScale="85000" lnSpcReduction="20000"/>
          </a:bodyPr>
          <a:lstStyle/>
          <a:p>
            <a:pPr>
              <a:lnSpc>
                <a:spcPct val="120000"/>
              </a:lnSpc>
            </a:pPr>
            <a:r>
              <a:rPr lang="en-US" sz="3000" dirty="0" smtClean="0"/>
              <a:t>Specific Problems and Interest Scales – Development:</a:t>
            </a:r>
          </a:p>
          <a:p>
            <a:pPr lvl="1">
              <a:lnSpc>
                <a:spcPct val="120000"/>
              </a:lnSpc>
            </a:pPr>
            <a:r>
              <a:rPr lang="en-US" sz="2400" dirty="0" smtClean="0"/>
              <a:t>Iterative process relying on methods similar to those used in developing the RC Scales</a:t>
            </a:r>
          </a:p>
          <a:p>
            <a:pPr lvl="1">
              <a:lnSpc>
                <a:spcPct val="120000"/>
              </a:lnSpc>
            </a:pPr>
            <a:r>
              <a:rPr lang="en-US" sz="2400" dirty="0" smtClean="0"/>
              <a:t>A set of items representing targeted constructs factor analyzed along with Demoralization markers</a:t>
            </a:r>
          </a:p>
          <a:p>
            <a:pPr lvl="1">
              <a:lnSpc>
                <a:spcPct val="120000"/>
              </a:lnSpc>
            </a:pPr>
            <a:r>
              <a:rPr lang="en-US" sz="2400" dirty="0" smtClean="0"/>
              <a:t>Seed Scales assembled by selecting items not overly correlated with Demoralization or other targeted item sets</a:t>
            </a:r>
          </a:p>
          <a:p>
            <a:pPr lvl="1">
              <a:lnSpc>
                <a:spcPct val="120000"/>
              </a:lnSpc>
            </a:pPr>
            <a:r>
              <a:rPr lang="en-US" sz="2400" dirty="0" smtClean="0"/>
              <a:t>Seed scales correlated with 567 MMPI-2 items to identify ones sufficiently correlated with a specific seed and more so than with the others</a:t>
            </a:r>
          </a:p>
          <a:p>
            <a:pPr lvl="1">
              <a:lnSpc>
                <a:spcPct val="120000"/>
              </a:lnSpc>
            </a:pPr>
            <a:r>
              <a:rPr lang="en-US" sz="2400" dirty="0" smtClean="0"/>
              <a:t>Deletion of items that reduced internal consistency</a:t>
            </a:r>
          </a:p>
          <a:p>
            <a:pPr lvl="1">
              <a:lnSpc>
                <a:spcPct val="120000"/>
              </a:lnSpc>
            </a:pPr>
            <a:r>
              <a:rPr lang="en-US" sz="2400" dirty="0" smtClean="0"/>
              <a:t>Examination of empirical correlates</a:t>
            </a:r>
          </a:p>
        </p:txBody>
      </p:sp>
    </p:spTree>
    <p:extLst>
      <p:ext uri="{BB962C8B-B14F-4D97-AF65-F5344CB8AC3E}">
        <p14:creationId xmlns:p14="http://schemas.microsoft.com/office/powerpoint/2010/main" val="1641891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457200" y="1905000"/>
            <a:ext cx="7105650" cy="3784600"/>
          </a:xfrm>
        </p:spPr>
        <p:txBody>
          <a:bodyPr>
            <a:normAutofit/>
          </a:bodyPr>
          <a:lstStyle/>
          <a:p>
            <a:r>
              <a:rPr lang="en-US" sz="2800" dirty="0" smtClean="0"/>
              <a:t>Specific Problems and Interest Scales – Outcome:</a:t>
            </a:r>
          </a:p>
          <a:p>
            <a:pPr lvl="1"/>
            <a:r>
              <a:rPr lang="en-US" sz="2400" dirty="0" smtClean="0"/>
              <a:t>5 Somatic/Cognitive Scales</a:t>
            </a:r>
          </a:p>
          <a:p>
            <a:pPr lvl="1"/>
            <a:r>
              <a:rPr lang="en-US" sz="2400" dirty="0" smtClean="0"/>
              <a:t>9 Internalizing Scales</a:t>
            </a:r>
          </a:p>
          <a:p>
            <a:pPr lvl="1"/>
            <a:r>
              <a:rPr lang="en-US" sz="2400" dirty="0" smtClean="0"/>
              <a:t>4 Externalizing Scales</a:t>
            </a:r>
          </a:p>
          <a:p>
            <a:pPr lvl="1"/>
            <a:r>
              <a:rPr lang="en-US" sz="2400" dirty="0" smtClean="0"/>
              <a:t>5 Interpersonal Functioning Scales</a:t>
            </a:r>
          </a:p>
          <a:p>
            <a:pPr lvl="1"/>
            <a:r>
              <a:rPr lang="en-US" sz="2400" dirty="0" smtClean="0"/>
              <a:t>2 Interest Scales</a:t>
            </a:r>
          </a:p>
        </p:txBody>
      </p:sp>
    </p:spTree>
    <p:extLst>
      <p:ext uri="{BB962C8B-B14F-4D97-AF65-F5344CB8AC3E}">
        <p14:creationId xmlns:p14="http://schemas.microsoft.com/office/powerpoint/2010/main" val="53187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457200" y="1828800"/>
            <a:ext cx="7105650" cy="4572000"/>
          </a:xfrm>
        </p:spPr>
        <p:txBody>
          <a:bodyPr>
            <a:normAutofit lnSpcReduction="10000"/>
          </a:bodyPr>
          <a:lstStyle/>
          <a:p>
            <a:pPr marL="292100" indent="-292100">
              <a:tabLst>
                <a:tab pos="1600200" algn="l"/>
              </a:tabLst>
            </a:pPr>
            <a:r>
              <a:rPr lang="en-US" sz="2600" b="1" dirty="0"/>
              <a:t>Somatic/Cognitive</a:t>
            </a:r>
            <a:br>
              <a:rPr lang="en-US" sz="2600" b="1" dirty="0"/>
            </a:br>
            <a:endParaRPr lang="en-US" sz="1000" b="1" dirty="0"/>
          </a:p>
          <a:p>
            <a:pPr marL="685800" lvl="1" indent="-279400">
              <a:buFont typeface="Wingdings" pitchFamily="2" charset="2"/>
              <a:buChar char="Ø"/>
              <a:tabLst>
                <a:tab pos="1600200" algn="l"/>
              </a:tabLst>
            </a:pPr>
            <a:r>
              <a:rPr lang="en-US" sz="2200" dirty="0"/>
              <a:t>MLS:	</a:t>
            </a:r>
            <a:r>
              <a:rPr lang="en-US" sz="2200" b="1" dirty="0"/>
              <a:t>Malaise</a:t>
            </a:r>
            <a:r>
              <a:rPr lang="en-US" sz="2200" dirty="0"/>
              <a:t> – Overall sense of physical </a:t>
            </a:r>
            <a:br>
              <a:rPr lang="en-US" sz="2200" dirty="0"/>
            </a:br>
            <a:r>
              <a:rPr lang="en-US" sz="2200" dirty="0"/>
              <a:t>	debilitation, poor </a:t>
            </a:r>
            <a:r>
              <a:rPr lang="en-US" sz="2200" dirty="0" smtClean="0"/>
              <a:t>health (perceived functional 	incapacity)</a:t>
            </a:r>
            <a:endParaRPr lang="en-US" sz="2200" dirty="0"/>
          </a:p>
          <a:p>
            <a:pPr marL="685800" lvl="1" indent="-279400">
              <a:buFont typeface="Wingdings" pitchFamily="2" charset="2"/>
              <a:buChar char="Ø"/>
              <a:tabLst>
                <a:tab pos="1600200" algn="l"/>
              </a:tabLst>
            </a:pPr>
            <a:r>
              <a:rPr lang="en-US" sz="2200" dirty="0"/>
              <a:t>GIC:	</a:t>
            </a:r>
            <a:r>
              <a:rPr lang="en-US" sz="2200" b="1" dirty="0"/>
              <a:t>Gastrointestinal Complaints</a:t>
            </a:r>
            <a:r>
              <a:rPr lang="en-US" sz="2200" dirty="0"/>
              <a:t> – Nausea, </a:t>
            </a:r>
            <a:br>
              <a:rPr lang="en-US" sz="2200" dirty="0"/>
            </a:br>
            <a:r>
              <a:rPr lang="en-US" sz="2200" dirty="0"/>
              <a:t>	recurring upset stomach, and poor appetite</a:t>
            </a:r>
          </a:p>
          <a:p>
            <a:pPr marL="685800" lvl="1" indent="-279400">
              <a:buFont typeface="Wingdings" pitchFamily="2" charset="2"/>
              <a:buChar char="Ø"/>
              <a:tabLst>
                <a:tab pos="1600200" algn="l"/>
              </a:tabLst>
            </a:pPr>
            <a:r>
              <a:rPr lang="en-US" sz="2200" dirty="0"/>
              <a:t>HPC:	</a:t>
            </a:r>
            <a:r>
              <a:rPr lang="en-US" sz="2200" b="1" dirty="0"/>
              <a:t>Head Pain Complaints</a:t>
            </a:r>
            <a:r>
              <a:rPr lang="en-US" sz="2200" dirty="0"/>
              <a:t> – Head and </a:t>
            </a:r>
            <a:br>
              <a:rPr lang="en-US" sz="2200" dirty="0"/>
            </a:br>
            <a:r>
              <a:rPr lang="en-US" sz="2200" dirty="0"/>
              <a:t>	neck pain</a:t>
            </a:r>
          </a:p>
          <a:p>
            <a:pPr marL="685800" lvl="1" indent="-279400">
              <a:buFont typeface="Wingdings" pitchFamily="2" charset="2"/>
              <a:buChar char="Ø"/>
              <a:tabLst>
                <a:tab pos="1600200" algn="l"/>
              </a:tabLst>
            </a:pPr>
            <a:r>
              <a:rPr lang="en-US" sz="2200" dirty="0"/>
              <a:t>NUC:	</a:t>
            </a:r>
            <a:r>
              <a:rPr lang="en-US" sz="2200" b="1" dirty="0"/>
              <a:t>Neurological Complaints</a:t>
            </a:r>
            <a:r>
              <a:rPr lang="en-US" sz="2200" dirty="0"/>
              <a:t> – Dizziness, </a:t>
            </a:r>
            <a:br>
              <a:rPr lang="en-US" sz="2200" dirty="0"/>
            </a:br>
            <a:r>
              <a:rPr lang="en-US" sz="2200" dirty="0"/>
              <a:t>	weakness, paralysis, loss of balance, etc.</a:t>
            </a:r>
          </a:p>
          <a:p>
            <a:pPr marL="685800" lvl="1" indent="-279400">
              <a:buFont typeface="Wingdings" pitchFamily="2" charset="2"/>
              <a:buChar char="Ø"/>
              <a:tabLst>
                <a:tab pos="1600200" algn="l"/>
              </a:tabLst>
            </a:pPr>
            <a:r>
              <a:rPr lang="en-US" sz="2200" dirty="0"/>
              <a:t>COG:	</a:t>
            </a:r>
            <a:r>
              <a:rPr lang="en-US" sz="2200" b="1" dirty="0"/>
              <a:t>Cognitive Complaints</a:t>
            </a:r>
            <a:r>
              <a:rPr lang="en-US" sz="2200" dirty="0"/>
              <a:t> – Memory problems, </a:t>
            </a:r>
            <a:br>
              <a:rPr lang="en-US" sz="2200" dirty="0"/>
            </a:br>
            <a:r>
              <a:rPr lang="en-US" sz="2200" dirty="0"/>
              <a:t>	difficulties concentrating</a:t>
            </a:r>
          </a:p>
          <a:p>
            <a:endParaRPr lang="en-US" sz="2400" dirty="0" smtClean="0"/>
          </a:p>
        </p:txBody>
      </p:sp>
    </p:spTree>
    <p:extLst>
      <p:ext uri="{BB962C8B-B14F-4D97-AF65-F5344CB8AC3E}">
        <p14:creationId xmlns:p14="http://schemas.microsoft.com/office/powerpoint/2010/main" val="29470871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457200" y="1905000"/>
            <a:ext cx="7105650" cy="3784600"/>
          </a:xfrm>
        </p:spPr>
        <p:txBody>
          <a:bodyPr>
            <a:normAutofit fontScale="92500" lnSpcReduction="10000"/>
          </a:bodyPr>
          <a:lstStyle/>
          <a:p>
            <a:pPr marL="292100" indent="-292100">
              <a:lnSpc>
                <a:spcPct val="90000"/>
              </a:lnSpc>
              <a:tabLst>
                <a:tab pos="1371600" algn="l"/>
              </a:tabLst>
            </a:pPr>
            <a:r>
              <a:rPr lang="en-US" sz="2600" b="1" dirty="0"/>
              <a:t>Internalizing (</a:t>
            </a:r>
            <a:r>
              <a:rPr lang="en-US" sz="2600" b="1" dirty="0" err="1"/>
              <a:t>RCd</a:t>
            </a:r>
            <a:r>
              <a:rPr lang="en-US" sz="2600" b="1" dirty="0"/>
              <a:t> Facets)</a:t>
            </a:r>
            <a:r>
              <a:rPr lang="en-US" sz="2600" dirty="0"/>
              <a:t>:</a:t>
            </a:r>
            <a:br>
              <a:rPr lang="en-US" sz="2600" dirty="0"/>
            </a:br>
            <a:endParaRPr lang="en-US" sz="2600" dirty="0" smtClean="0"/>
          </a:p>
          <a:p>
            <a:pPr marL="571500" lvl="1" indent="-165100">
              <a:lnSpc>
                <a:spcPct val="90000"/>
              </a:lnSpc>
              <a:buFont typeface="Wingdings" pitchFamily="2" charset="2"/>
              <a:buChar char="Ø"/>
              <a:tabLst>
                <a:tab pos="1371600" algn="l"/>
              </a:tabLst>
            </a:pPr>
            <a:r>
              <a:rPr lang="en-US" sz="2400" dirty="0" smtClean="0"/>
              <a:t>SUI:	</a:t>
            </a:r>
            <a:r>
              <a:rPr lang="en-US" sz="2400" b="1" dirty="0" smtClean="0"/>
              <a:t>Suicidal/Death Ideation</a:t>
            </a:r>
            <a:r>
              <a:rPr lang="en-US" sz="2400" dirty="0" smtClean="0"/>
              <a:t> – Direct reports of </a:t>
            </a:r>
            <a:br>
              <a:rPr lang="en-US" sz="2400" dirty="0" smtClean="0"/>
            </a:br>
            <a:r>
              <a:rPr lang="en-US" sz="2400" dirty="0" smtClean="0"/>
              <a:t>	suicidal ideation and recent attempts</a:t>
            </a:r>
            <a:br>
              <a:rPr lang="en-US" sz="2400" dirty="0" smtClean="0"/>
            </a:br>
            <a:endParaRPr lang="en-US" sz="1000" dirty="0" smtClean="0"/>
          </a:p>
          <a:p>
            <a:pPr marL="571500" lvl="1" indent="-165100">
              <a:lnSpc>
                <a:spcPct val="90000"/>
              </a:lnSpc>
              <a:buFont typeface="Wingdings" pitchFamily="2" charset="2"/>
              <a:buChar char="Ø"/>
              <a:tabLst>
                <a:tab pos="1371600" algn="l"/>
              </a:tabLst>
            </a:pPr>
            <a:r>
              <a:rPr lang="en-US" sz="2400" dirty="0" smtClean="0"/>
              <a:t>HLP</a:t>
            </a:r>
            <a:r>
              <a:rPr lang="en-US" sz="2400" dirty="0"/>
              <a:t>:	</a:t>
            </a:r>
            <a:r>
              <a:rPr lang="en-US" sz="2400" b="1" dirty="0"/>
              <a:t>Helplessness/Hopelessness</a:t>
            </a:r>
            <a:r>
              <a:rPr lang="en-US" sz="2400" dirty="0"/>
              <a:t> – Belief that goals </a:t>
            </a:r>
            <a:br>
              <a:rPr lang="en-US" sz="2400" dirty="0"/>
            </a:br>
            <a:r>
              <a:rPr lang="en-US" sz="2400" dirty="0"/>
              <a:t>	cannot be reached or problems solved</a:t>
            </a:r>
            <a:br>
              <a:rPr lang="en-US" sz="2400" dirty="0"/>
            </a:br>
            <a:endParaRPr lang="en-US" sz="1000" dirty="0"/>
          </a:p>
          <a:p>
            <a:pPr marL="571500" lvl="1" indent="-165100">
              <a:lnSpc>
                <a:spcPct val="90000"/>
              </a:lnSpc>
              <a:buFont typeface="Wingdings" pitchFamily="2" charset="2"/>
              <a:buChar char="Ø"/>
              <a:tabLst>
                <a:tab pos="1371600" algn="l"/>
              </a:tabLst>
            </a:pPr>
            <a:r>
              <a:rPr lang="en-US" sz="2400" dirty="0"/>
              <a:t>SFD:	</a:t>
            </a:r>
            <a:r>
              <a:rPr lang="en-US" sz="2400" b="1" dirty="0"/>
              <a:t>Self-Doubt </a:t>
            </a:r>
            <a:r>
              <a:rPr lang="en-US" sz="2400" dirty="0"/>
              <a:t>-- Lack of  self-confidence, feelings </a:t>
            </a:r>
            <a:br>
              <a:rPr lang="en-US" sz="2400" dirty="0"/>
            </a:br>
            <a:r>
              <a:rPr lang="en-US" sz="2400" dirty="0"/>
              <a:t>	of uselessness</a:t>
            </a:r>
            <a:br>
              <a:rPr lang="en-US" sz="2400" dirty="0"/>
            </a:br>
            <a:endParaRPr lang="en-US" sz="1000" dirty="0"/>
          </a:p>
          <a:p>
            <a:pPr marL="571500" lvl="1" indent="-165100">
              <a:lnSpc>
                <a:spcPct val="90000"/>
              </a:lnSpc>
              <a:buFont typeface="Wingdings" pitchFamily="2" charset="2"/>
              <a:buChar char="Ø"/>
              <a:tabLst>
                <a:tab pos="1371600" algn="l"/>
              </a:tabLst>
            </a:pPr>
            <a:r>
              <a:rPr lang="en-US" sz="2400" dirty="0"/>
              <a:t>NFC:	</a:t>
            </a:r>
            <a:r>
              <a:rPr lang="en-US" sz="2400" b="1" dirty="0"/>
              <a:t>Inefficacy</a:t>
            </a:r>
            <a:r>
              <a:rPr lang="en-US" sz="2400" dirty="0"/>
              <a:t> – Belief that one is indecisive </a:t>
            </a:r>
            <a:br>
              <a:rPr lang="en-US" sz="2400" dirty="0"/>
            </a:br>
            <a:r>
              <a:rPr lang="en-US" sz="2400" dirty="0"/>
              <a:t>	and inefficacious</a:t>
            </a:r>
            <a:endParaRPr lang="en-US" sz="2200" dirty="0"/>
          </a:p>
          <a:p>
            <a:endParaRPr lang="en-US" sz="2400" dirty="0" smtClean="0"/>
          </a:p>
        </p:txBody>
      </p:sp>
    </p:spTree>
    <p:extLst>
      <p:ext uri="{BB962C8B-B14F-4D97-AF65-F5344CB8AC3E}">
        <p14:creationId xmlns:p14="http://schemas.microsoft.com/office/powerpoint/2010/main" val="27290076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914400"/>
            <a:ext cx="7105650" cy="717550"/>
          </a:xfrm>
        </p:spPr>
        <p:txBody>
          <a:bodyPr>
            <a:normAutofit fontScale="90000"/>
          </a:bodyPr>
          <a:lstStyle/>
          <a:p>
            <a:r>
              <a:rPr lang="en-US" dirty="0" smtClean="0"/>
              <a:t>Hathaway &amp; McKinley 1944, p. 155</a:t>
            </a:r>
            <a:endParaRPr lang="en-US" dirty="0"/>
          </a:p>
        </p:txBody>
      </p:sp>
      <p:pic>
        <p:nvPicPr>
          <p:cNvPr id="6146" name="Picture 2"/>
          <p:cNvPicPr>
            <a:picLocks noChangeAspect="1" noChangeArrowheads="1"/>
          </p:cNvPicPr>
          <p:nvPr/>
        </p:nvPicPr>
        <p:blipFill rotWithShape="1">
          <a:blip r:embed="rId2" cstate="print"/>
          <a:srcRect t="2072"/>
          <a:stretch/>
        </p:blipFill>
        <p:spPr bwMode="auto">
          <a:xfrm>
            <a:off x="304800" y="2028699"/>
            <a:ext cx="7467600" cy="3000501"/>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612648" y="1676400"/>
            <a:ext cx="7388352" cy="4495800"/>
          </a:xfrm>
        </p:spPr>
        <p:txBody>
          <a:bodyPr>
            <a:normAutofit fontScale="92500"/>
          </a:bodyPr>
          <a:lstStyle/>
          <a:p>
            <a:pPr>
              <a:lnSpc>
                <a:spcPct val="65000"/>
              </a:lnSpc>
              <a:tabLst>
                <a:tab pos="1600200" algn="l"/>
              </a:tabLst>
            </a:pPr>
            <a:r>
              <a:rPr lang="en-US" sz="2600" b="1" dirty="0"/>
              <a:t>Internalizing (RC7 Facets)</a:t>
            </a:r>
            <a:r>
              <a:rPr lang="en-US" sz="2600" dirty="0"/>
              <a:t>:</a:t>
            </a:r>
            <a:br>
              <a:rPr lang="en-US" sz="2600" dirty="0"/>
            </a:br>
            <a:endParaRPr lang="en-US" sz="2600" dirty="0"/>
          </a:p>
          <a:p>
            <a:pPr marL="685800" lvl="1" indent="-228600">
              <a:lnSpc>
                <a:spcPct val="90000"/>
              </a:lnSpc>
              <a:buFont typeface="Wingdings" pitchFamily="2" charset="2"/>
              <a:buChar char="Ø"/>
              <a:tabLst>
                <a:tab pos="1600200" algn="l"/>
              </a:tabLst>
            </a:pPr>
            <a:r>
              <a:rPr lang="en-US" sz="2400" dirty="0"/>
              <a:t>STW:	</a:t>
            </a:r>
            <a:r>
              <a:rPr lang="en-US" sz="2400" b="1" dirty="0"/>
              <a:t>Stress/Worry</a:t>
            </a:r>
            <a:r>
              <a:rPr lang="en-US" sz="2400" dirty="0"/>
              <a:t> -- Preoccupation with </a:t>
            </a:r>
            <a:br>
              <a:rPr lang="en-US" sz="2400" dirty="0"/>
            </a:br>
            <a:r>
              <a:rPr lang="en-US" sz="2400" dirty="0"/>
              <a:t>	disappointments, difficulty with time pressure</a:t>
            </a:r>
            <a:br>
              <a:rPr lang="en-US" sz="2400" dirty="0"/>
            </a:br>
            <a:endParaRPr lang="en-US" sz="1200" dirty="0"/>
          </a:p>
          <a:p>
            <a:pPr marL="685800" lvl="1" indent="-228600">
              <a:lnSpc>
                <a:spcPct val="90000"/>
              </a:lnSpc>
              <a:buFont typeface="Wingdings" pitchFamily="2" charset="2"/>
              <a:buChar char="Ø"/>
              <a:tabLst>
                <a:tab pos="1600200" algn="l"/>
              </a:tabLst>
            </a:pPr>
            <a:r>
              <a:rPr lang="en-US" sz="2400" dirty="0"/>
              <a:t>AXY:	</a:t>
            </a:r>
            <a:r>
              <a:rPr lang="en-US" sz="2400" b="1" dirty="0"/>
              <a:t>Anxiety</a:t>
            </a:r>
            <a:r>
              <a:rPr lang="en-US" sz="2400" dirty="0"/>
              <a:t> – Pervasive anxiety, frights, frequent </a:t>
            </a:r>
            <a:br>
              <a:rPr lang="en-US" sz="2400" dirty="0"/>
            </a:br>
            <a:r>
              <a:rPr lang="en-US" sz="2400" dirty="0"/>
              <a:t>	nightmares</a:t>
            </a:r>
            <a:br>
              <a:rPr lang="en-US" sz="2400" dirty="0"/>
            </a:br>
            <a:endParaRPr lang="en-US" sz="1200" dirty="0"/>
          </a:p>
          <a:p>
            <a:pPr marL="685800" lvl="1" indent="-228600">
              <a:lnSpc>
                <a:spcPct val="90000"/>
              </a:lnSpc>
              <a:buFont typeface="Wingdings" pitchFamily="2" charset="2"/>
              <a:buChar char="Ø"/>
              <a:tabLst>
                <a:tab pos="1600200" algn="l"/>
              </a:tabLst>
            </a:pPr>
            <a:r>
              <a:rPr lang="en-US" sz="2400" dirty="0"/>
              <a:t>ANP:	</a:t>
            </a:r>
            <a:r>
              <a:rPr lang="en-US" sz="2400" b="1" dirty="0"/>
              <a:t>Anger Proneness</a:t>
            </a:r>
            <a:r>
              <a:rPr lang="en-US" sz="2400" dirty="0"/>
              <a:t> -- Becoming easily angered, </a:t>
            </a:r>
            <a:br>
              <a:rPr lang="en-US" sz="2400" dirty="0"/>
            </a:br>
            <a:r>
              <a:rPr lang="en-US" sz="2400" dirty="0"/>
              <a:t>	impatient with others</a:t>
            </a:r>
            <a:br>
              <a:rPr lang="en-US" sz="2400" dirty="0"/>
            </a:br>
            <a:endParaRPr lang="en-US" sz="1200" dirty="0"/>
          </a:p>
          <a:p>
            <a:pPr marL="685800" lvl="1" indent="-228600">
              <a:lnSpc>
                <a:spcPct val="90000"/>
              </a:lnSpc>
              <a:buFont typeface="Wingdings" pitchFamily="2" charset="2"/>
              <a:buChar char="Ø"/>
              <a:tabLst>
                <a:tab pos="1600200" algn="l"/>
              </a:tabLst>
            </a:pPr>
            <a:r>
              <a:rPr lang="en-US" sz="2400" dirty="0"/>
              <a:t>BRF:	</a:t>
            </a:r>
            <a:r>
              <a:rPr lang="en-US" sz="2400" b="1" dirty="0"/>
              <a:t>Behavior-Restricting Fears</a:t>
            </a:r>
            <a:r>
              <a:rPr lang="en-US" sz="2400" dirty="0"/>
              <a:t> -- Fears that </a:t>
            </a:r>
            <a:br>
              <a:rPr lang="en-US" sz="2400" dirty="0"/>
            </a:br>
            <a:r>
              <a:rPr lang="en-US" sz="2400" dirty="0"/>
              <a:t>	significantly inhibit normal behavior</a:t>
            </a:r>
            <a:br>
              <a:rPr lang="en-US" sz="2400" dirty="0"/>
            </a:br>
            <a:endParaRPr lang="en-US" sz="1000" dirty="0"/>
          </a:p>
          <a:p>
            <a:pPr marL="685800" lvl="1" indent="-228600">
              <a:lnSpc>
                <a:spcPct val="90000"/>
              </a:lnSpc>
              <a:buFont typeface="Wingdings" pitchFamily="2" charset="2"/>
              <a:buChar char="Ø"/>
              <a:tabLst>
                <a:tab pos="1600200" algn="l"/>
              </a:tabLst>
            </a:pPr>
            <a:r>
              <a:rPr lang="en-US" sz="2400" dirty="0"/>
              <a:t>MSF:	</a:t>
            </a:r>
            <a:r>
              <a:rPr lang="en-US" sz="2400" b="1" dirty="0"/>
              <a:t>Multiple Specific Fears</a:t>
            </a:r>
            <a:r>
              <a:rPr lang="en-US" sz="2400" dirty="0"/>
              <a:t> -- Fears of blood, fire, </a:t>
            </a:r>
            <a:br>
              <a:rPr lang="en-US" sz="2400" dirty="0"/>
            </a:br>
            <a:r>
              <a:rPr lang="en-US" sz="2400" dirty="0"/>
              <a:t>	thunder, etc.</a:t>
            </a:r>
          </a:p>
          <a:p>
            <a:endParaRPr lang="en-US" sz="2400" dirty="0" smtClean="0"/>
          </a:p>
        </p:txBody>
      </p:sp>
    </p:spTree>
    <p:extLst>
      <p:ext uri="{BB962C8B-B14F-4D97-AF65-F5344CB8AC3E}">
        <p14:creationId xmlns:p14="http://schemas.microsoft.com/office/powerpoint/2010/main" val="39646599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612648" y="1676400"/>
            <a:ext cx="7235952" cy="4495800"/>
          </a:xfrm>
        </p:spPr>
        <p:txBody>
          <a:bodyPr>
            <a:normAutofit fontScale="92500" lnSpcReduction="10000"/>
          </a:bodyPr>
          <a:lstStyle/>
          <a:p>
            <a:pPr>
              <a:tabLst>
                <a:tab pos="1600200" algn="l"/>
              </a:tabLst>
            </a:pPr>
            <a:r>
              <a:rPr lang="en-US" b="1" dirty="0"/>
              <a:t>Externalizing</a:t>
            </a:r>
            <a:r>
              <a:rPr lang="en-US" dirty="0"/>
              <a:t>:</a:t>
            </a:r>
            <a:r>
              <a:rPr lang="en-US" sz="3200" dirty="0"/>
              <a:t/>
            </a:r>
            <a:br>
              <a:rPr lang="en-US" sz="3200" dirty="0"/>
            </a:br>
            <a:r>
              <a:rPr lang="en-US" sz="2600" b="1" dirty="0" smtClean="0"/>
              <a:t>RC4 </a:t>
            </a:r>
            <a:r>
              <a:rPr lang="en-US" sz="2600" b="1" dirty="0"/>
              <a:t>Facets</a:t>
            </a:r>
          </a:p>
          <a:p>
            <a:pPr lvl="1">
              <a:buFont typeface="Wingdings" pitchFamily="2" charset="2"/>
              <a:buChar char="Ø"/>
              <a:tabLst>
                <a:tab pos="1600200" algn="l"/>
              </a:tabLst>
            </a:pPr>
            <a:r>
              <a:rPr lang="en-US" sz="2400" dirty="0"/>
              <a:t>JCP:	</a:t>
            </a:r>
            <a:r>
              <a:rPr lang="en-US" sz="2400" b="1" dirty="0"/>
              <a:t>Juvenile Conduct Problems</a:t>
            </a:r>
            <a:r>
              <a:rPr lang="en-US" sz="2400" dirty="0"/>
              <a:t> – Difficulties </a:t>
            </a:r>
            <a:br>
              <a:rPr lang="en-US" sz="2400" dirty="0"/>
            </a:br>
            <a:r>
              <a:rPr lang="en-US" sz="2400" dirty="0"/>
              <a:t>	at school and at home, stealing</a:t>
            </a:r>
            <a:br>
              <a:rPr lang="en-US" sz="2400" dirty="0"/>
            </a:br>
            <a:endParaRPr lang="en-US" sz="1000" dirty="0"/>
          </a:p>
          <a:p>
            <a:pPr lvl="1">
              <a:buFont typeface="Wingdings" pitchFamily="2" charset="2"/>
              <a:buChar char="Ø"/>
              <a:tabLst>
                <a:tab pos="1600200" algn="l"/>
              </a:tabLst>
            </a:pPr>
            <a:r>
              <a:rPr lang="en-US" sz="2400" dirty="0"/>
              <a:t>SUB:	</a:t>
            </a:r>
            <a:r>
              <a:rPr lang="en-US" sz="2400" b="1" dirty="0"/>
              <a:t>Substance Abuse</a:t>
            </a:r>
            <a:r>
              <a:rPr lang="en-US" sz="2400" dirty="0"/>
              <a:t> – Current and past 		misuse of alcohol and drugs</a:t>
            </a:r>
            <a:br>
              <a:rPr lang="en-US" sz="2400" dirty="0"/>
            </a:br>
            <a:endParaRPr lang="en-US" sz="1000" dirty="0"/>
          </a:p>
          <a:p>
            <a:pPr lvl="1">
              <a:buNone/>
              <a:tabLst>
                <a:tab pos="1600200" algn="l"/>
              </a:tabLst>
            </a:pPr>
            <a:r>
              <a:rPr lang="en-US" b="1" dirty="0"/>
              <a:t>RC9 Facets</a:t>
            </a:r>
          </a:p>
          <a:p>
            <a:pPr lvl="1">
              <a:buFont typeface="Wingdings" pitchFamily="2" charset="2"/>
              <a:buChar char="Ø"/>
              <a:tabLst>
                <a:tab pos="1600200" algn="l"/>
              </a:tabLst>
            </a:pPr>
            <a:r>
              <a:rPr lang="en-US" sz="2400" dirty="0"/>
              <a:t>AGG:	</a:t>
            </a:r>
            <a:r>
              <a:rPr lang="en-US" sz="2400" b="1" dirty="0"/>
              <a:t>Aggression</a:t>
            </a:r>
            <a:r>
              <a:rPr lang="en-US" sz="2400" dirty="0"/>
              <a:t> – Physically aggressive, </a:t>
            </a:r>
            <a:br>
              <a:rPr lang="en-US" sz="2400" dirty="0"/>
            </a:br>
            <a:r>
              <a:rPr lang="en-US" sz="2400" dirty="0"/>
              <a:t>	violent behavior</a:t>
            </a:r>
            <a:br>
              <a:rPr lang="en-US" sz="2400" dirty="0"/>
            </a:br>
            <a:endParaRPr lang="en-US" sz="1000" dirty="0"/>
          </a:p>
          <a:p>
            <a:pPr lvl="1">
              <a:buFont typeface="Wingdings" pitchFamily="2" charset="2"/>
              <a:buChar char="Ø"/>
              <a:tabLst>
                <a:tab pos="1600200" algn="l"/>
              </a:tabLst>
            </a:pPr>
            <a:r>
              <a:rPr lang="en-US" sz="2400" dirty="0"/>
              <a:t>ACT:	</a:t>
            </a:r>
            <a:r>
              <a:rPr lang="en-US" sz="2400" b="1" dirty="0"/>
              <a:t>Activation</a:t>
            </a:r>
            <a:r>
              <a:rPr lang="en-US" sz="2400" dirty="0"/>
              <a:t> – Heightened excitation </a:t>
            </a:r>
            <a:br>
              <a:rPr lang="en-US" sz="2400" dirty="0"/>
            </a:br>
            <a:r>
              <a:rPr lang="en-US" sz="2400" dirty="0"/>
              <a:t>	and energy level</a:t>
            </a:r>
          </a:p>
          <a:p>
            <a:endParaRPr lang="en-US" sz="2400" dirty="0" smtClean="0"/>
          </a:p>
        </p:txBody>
      </p:sp>
    </p:spTree>
    <p:extLst>
      <p:ext uri="{BB962C8B-B14F-4D97-AF65-F5344CB8AC3E}">
        <p14:creationId xmlns:p14="http://schemas.microsoft.com/office/powerpoint/2010/main" val="3873373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612648" y="1676400"/>
            <a:ext cx="7235952" cy="4495800"/>
          </a:xfrm>
        </p:spPr>
        <p:txBody>
          <a:bodyPr>
            <a:normAutofit lnSpcReduction="10000"/>
          </a:bodyPr>
          <a:lstStyle/>
          <a:p>
            <a:pPr>
              <a:tabLst>
                <a:tab pos="1663700" algn="l"/>
              </a:tabLst>
            </a:pPr>
            <a:r>
              <a:rPr lang="en-US" sz="3300" b="1" dirty="0"/>
              <a:t>Interpersonal</a:t>
            </a:r>
            <a:r>
              <a:rPr lang="en-US" sz="3300" dirty="0"/>
              <a:t>:</a:t>
            </a:r>
          </a:p>
          <a:p>
            <a:pPr lvl="1">
              <a:buFont typeface="Wingdings" pitchFamily="2" charset="2"/>
              <a:buChar char="Ø"/>
              <a:tabLst>
                <a:tab pos="1663700" algn="l"/>
              </a:tabLst>
            </a:pPr>
            <a:r>
              <a:rPr lang="en-US" sz="2500" dirty="0"/>
              <a:t>FML:	</a:t>
            </a:r>
            <a:r>
              <a:rPr lang="en-US" sz="2500" b="1" dirty="0"/>
              <a:t>Family Problems</a:t>
            </a:r>
            <a:r>
              <a:rPr lang="en-US" sz="2500" dirty="0"/>
              <a:t> – </a:t>
            </a:r>
            <a:r>
              <a:rPr lang="en-US" sz="2500" dirty="0" err="1"/>
              <a:t>Conflictual</a:t>
            </a:r>
            <a:r>
              <a:rPr lang="en-US" sz="2500" dirty="0"/>
              <a:t> family 		</a:t>
            </a:r>
            <a:r>
              <a:rPr lang="en-US" sz="2500" dirty="0" smtClean="0"/>
              <a:t>relationships</a:t>
            </a:r>
            <a:endParaRPr lang="en-US" sz="2500" dirty="0"/>
          </a:p>
          <a:p>
            <a:pPr lvl="1">
              <a:buFont typeface="Wingdings" pitchFamily="2" charset="2"/>
              <a:buChar char="Ø"/>
              <a:tabLst>
                <a:tab pos="1663700" algn="l"/>
              </a:tabLst>
            </a:pPr>
            <a:r>
              <a:rPr lang="en-US" sz="2500" dirty="0"/>
              <a:t>IPP:	</a:t>
            </a:r>
            <a:r>
              <a:rPr lang="en-US" sz="2500" b="1" dirty="0"/>
              <a:t>Interpersonal Passivity</a:t>
            </a:r>
            <a:r>
              <a:rPr lang="en-US" sz="2500" dirty="0"/>
              <a:t> – Being </a:t>
            </a:r>
            <a:r>
              <a:rPr lang="en-US" sz="2500" dirty="0" smtClean="0"/>
              <a:t>	unassertive and </a:t>
            </a:r>
            <a:r>
              <a:rPr lang="en-US" sz="2500" dirty="0"/>
              <a:t>submissive</a:t>
            </a:r>
          </a:p>
          <a:p>
            <a:pPr lvl="1">
              <a:buFont typeface="Wingdings" pitchFamily="2" charset="2"/>
              <a:buChar char="Ø"/>
              <a:tabLst>
                <a:tab pos="1663700" algn="l"/>
              </a:tabLst>
            </a:pPr>
            <a:r>
              <a:rPr lang="en-US" sz="2500" dirty="0"/>
              <a:t>SAV:	</a:t>
            </a:r>
            <a:r>
              <a:rPr lang="en-US" sz="2500" b="1" dirty="0"/>
              <a:t>Social Avoidance</a:t>
            </a:r>
            <a:r>
              <a:rPr lang="en-US" sz="2500" dirty="0"/>
              <a:t> – Avoiding or not </a:t>
            </a:r>
            <a:r>
              <a:rPr lang="en-US" sz="2500" dirty="0" smtClean="0"/>
              <a:t>	enjoying social </a:t>
            </a:r>
            <a:r>
              <a:rPr lang="en-US" sz="2500" dirty="0"/>
              <a:t>events</a:t>
            </a:r>
          </a:p>
          <a:p>
            <a:pPr lvl="1">
              <a:buFont typeface="Wingdings" pitchFamily="2" charset="2"/>
              <a:buChar char="Ø"/>
              <a:tabLst>
                <a:tab pos="1663700" algn="l"/>
              </a:tabLst>
            </a:pPr>
            <a:r>
              <a:rPr lang="en-US" sz="2500" dirty="0"/>
              <a:t>SHY:	</a:t>
            </a:r>
            <a:r>
              <a:rPr lang="en-US" sz="2500" b="1" dirty="0"/>
              <a:t>Shyness</a:t>
            </a:r>
            <a:r>
              <a:rPr lang="en-US" sz="2500" dirty="0"/>
              <a:t> – Bashful, prone to feel inhibited </a:t>
            </a:r>
            <a:br>
              <a:rPr lang="en-US" sz="2500" dirty="0"/>
            </a:br>
            <a:r>
              <a:rPr lang="en-US" sz="2500" dirty="0"/>
              <a:t>	and anxious around others</a:t>
            </a:r>
          </a:p>
          <a:p>
            <a:pPr lvl="1">
              <a:buFont typeface="Wingdings" pitchFamily="2" charset="2"/>
              <a:buChar char="Ø"/>
              <a:tabLst>
                <a:tab pos="1663700" algn="l"/>
              </a:tabLst>
            </a:pPr>
            <a:r>
              <a:rPr lang="en-US" sz="2500" dirty="0"/>
              <a:t>DSF:	</a:t>
            </a:r>
            <a:r>
              <a:rPr lang="en-US" sz="2500" b="1" dirty="0" err="1"/>
              <a:t>Disaffiliativeness</a:t>
            </a:r>
            <a:r>
              <a:rPr lang="en-US" sz="2500" dirty="0"/>
              <a:t> – Disliking people and 		being around them</a:t>
            </a:r>
          </a:p>
        </p:txBody>
      </p:sp>
    </p:spTree>
    <p:extLst>
      <p:ext uri="{BB962C8B-B14F-4D97-AF65-F5344CB8AC3E}">
        <p14:creationId xmlns:p14="http://schemas.microsoft.com/office/powerpoint/2010/main" val="182047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612648" y="1676400"/>
            <a:ext cx="8153400" cy="4495800"/>
          </a:xfrm>
        </p:spPr>
        <p:txBody>
          <a:bodyPr>
            <a:normAutofit/>
          </a:bodyPr>
          <a:lstStyle/>
          <a:p>
            <a:pPr>
              <a:tabLst>
                <a:tab pos="1663700" algn="l"/>
              </a:tabLst>
            </a:pPr>
            <a:r>
              <a:rPr lang="en-US" sz="3200" b="1" dirty="0" smtClean="0"/>
              <a:t>Interests</a:t>
            </a:r>
            <a:r>
              <a:rPr lang="en-US" sz="3200" dirty="0" smtClean="0"/>
              <a:t>:</a:t>
            </a:r>
            <a:endParaRPr lang="en-US" sz="3200" dirty="0"/>
          </a:p>
          <a:p>
            <a:pPr marL="457200" lvl="1" indent="-228600">
              <a:buFont typeface="Wingdings" pitchFamily="2" charset="2"/>
              <a:buChar char="Ø"/>
              <a:tabLst>
                <a:tab pos="1320800" algn="l"/>
              </a:tabLst>
            </a:pPr>
            <a:r>
              <a:rPr lang="en-US" sz="2400" dirty="0"/>
              <a:t>AES:	</a:t>
            </a:r>
            <a:r>
              <a:rPr lang="en-US" sz="2400" b="1" dirty="0"/>
              <a:t>Aesthetic-Literary Interests</a:t>
            </a:r>
            <a:r>
              <a:rPr lang="en-US" sz="2400" dirty="0"/>
              <a:t> </a:t>
            </a:r>
            <a:r>
              <a:rPr lang="en-US" sz="2800" dirty="0"/>
              <a:t>–</a:t>
            </a:r>
            <a:r>
              <a:rPr lang="en-US" sz="2400" dirty="0"/>
              <a:t> Literature, 			music, the theater</a:t>
            </a:r>
            <a:br>
              <a:rPr lang="en-US" sz="2400" dirty="0"/>
            </a:br>
            <a:endParaRPr lang="en-US" sz="1600" dirty="0"/>
          </a:p>
          <a:p>
            <a:pPr marL="457200" lvl="1" indent="-228600">
              <a:buFont typeface="Wingdings" pitchFamily="2" charset="2"/>
              <a:buChar char="Ø"/>
              <a:tabLst>
                <a:tab pos="1320800" algn="l"/>
              </a:tabLst>
            </a:pPr>
            <a:r>
              <a:rPr lang="en-US" sz="2400" dirty="0"/>
              <a:t>MEC:	</a:t>
            </a:r>
            <a:r>
              <a:rPr lang="en-US" sz="2400" b="1" dirty="0"/>
              <a:t>Mechanical-Physical Interests</a:t>
            </a:r>
            <a:r>
              <a:rPr lang="en-US" sz="2400" dirty="0"/>
              <a:t> </a:t>
            </a:r>
            <a:r>
              <a:rPr lang="en-US" sz="2800" dirty="0"/>
              <a:t>–</a:t>
            </a:r>
            <a:r>
              <a:rPr lang="en-US" sz="2400" dirty="0"/>
              <a:t> Fixing and 		building things, the outdoors, sports</a:t>
            </a:r>
          </a:p>
        </p:txBody>
      </p:sp>
    </p:spTree>
    <p:extLst>
      <p:ext uri="{BB962C8B-B14F-4D97-AF65-F5344CB8AC3E}">
        <p14:creationId xmlns:p14="http://schemas.microsoft.com/office/powerpoint/2010/main" val="1226619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612648" y="1676400"/>
            <a:ext cx="7083552" cy="4800600"/>
          </a:xfrm>
        </p:spPr>
        <p:txBody>
          <a:bodyPr>
            <a:normAutofit fontScale="92500" lnSpcReduction="20000"/>
          </a:bodyPr>
          <a:lstStyle/>
          <a:p>
            <a:pPr>
              <a:tabLst>
                <a:tab pos="1663700" algn="l"/>
              </a:tabLst>
            </a:pPr>
            <a:r>
              <a:rPr lang="en-US" sz="3200" dirty="0" smtClean="0"/>
              <a:t>PSY-5 – Personality Psychopathology-5</a:t>
            </a:r>
          </a:p>
          <a:p>
            <a:pPr lvl="1">
              <a:lnSpc>
                <a:spcPct val="110000"/>
              </a:lnSpc>
              <a:tabLst>
                <a:tab pos="1663700" algn="l"/>
              </a:tabLst>
            </a:pPr>
            <a:r>
              <a:rPr lang="en-US" sz="2400" dirty="0" smtClean="0"/>
              <a:t>Developed by </a:t>
            </a:r>
            <a:r>
              <a:rPr lang="en-US" sz="2400" dirty="0" err="1" smtClean="0"/>
              <a:t>Harkness</a:t>
            </a:r>
            <a:r>
              <a:rPr lang="en-US" sz="2400" dirty="0" smtClean="0"/>
              <a:t> and McNulty (1994) as a dimensional model of Axis II features</a:t>
            </a:r>
          </a:p>
          <a:p>
            <a:pPr lvl="1">
              <a:lnSpc>
                <a:spcPct val="110000"/>
              </a:lnSpc>
              <a:tabLst>
                <a:tab pos="1663700" algn="l"/>
              </a:tabLst>
            </a:pPr>
            <a:r>
              <a:rPr lang="en-US" sz="2400" dirty="0" smtClean="0"/>
              <a:t>Began with DSM-III-R Axis II criteria</a:t>
            </a:r>
          </a:p>
          <a:p>
            <a:pPr lvl="1">
              <a:lnSpc>
                <a:spcPct val="110000"/>
              </a:lnSpc>
              <a:tabLst>
                <a:tab pos="1663700" algn="l"/>
              </a:tabLst>
            </a:pPr>
            <a:r>
              <a:rPr lang="en-US" sz="2400" dirty="0" smtClean="0"/>
              <a:t>Augmented with items describing psychopathy features and </a:t>
            </a:r>
            <a:r>
              <a:rPr lang="en-US" sz="2400" dirty="0" err="1" smtClean="0"/>
              <a:t>Tellegen’s</a:t>
            </a:r>
            <a:r>
              <a:rPr lang="en-US" sz="2400" dirty="0" smtClean="0"/>
              <a:t> higher-order dimensions of Negative Emotionality, Positive Emotionality, and Constraint</a:t>
            </a:r>
          </a:p>
          <a:p>
            <a:pPr lvl="1">
              <a:lnSpc>
                <a:spcPct val="110000"/>
              </a:lnSpc>
              <a:tabLst>
                <a:tab pos="1663700" algn="l"/>
              </a:tabLst>
            </a:pPr>
            <a:r>
              <a:rPr lang="en-US" sz="2400" dirty="0" smtClean="0"/>
              <a:t>Data reduction analyses identify five dimensions</a:t>
            </a:r>
          </a:p>
          <a:p>
            <a:pPr lvl="1">
              <a:lnSpc>
                <a:spcPct val="110000"/>
              </a:lnSpc>
              <a:tabLst>
                <a:tab pos="1663700" algn="l"/>
              </a:tabLst>
            </a:pPr>
            <a:r>
              <a:rPr lang="en-US" sz="2400" dirty="0" err="1" smtClean="0"/>
              <a:t>Harkness</a:t>
            </a:r>
            <a:r>
              <a:rPr lang="en-US" sz="2400" dirty="0" smtClean="0"/>
              <a:t>, McNulty, and Ben-Porath (1995) develop MMPI-2 PSY-5 Scales using replicated rational selection</a:t>
            </a:r>
          </a:p>
          <a:p>
            <a:pPr lvl="2">
              <a:lnSpc>
                <a:spcPct val="110000"/>
              </a:lnSpc>
              <a:tabLst>
                <a:tab pos="1663700" algn="l"/>
              </a:tabLst>
            </a:pPr>
            <a:r>
              <a:rPr lang="en-US" sz="2100" dirty="0" smtClean="0"/>
              <a:t>Lay judges select MMPI-2 items guided by descriptions of the five dimensions</a:t>
            </a:r>
          </a:p>
          <a:p>
            <a:pPr lvl="1">
              <a:tabLst>
                <a:tab pos="1663700" algn="l"/>
              </a:tabLst>
            </a:pPr>
            <a:endParaRPr lang="en-US" sz="2400" dirty="0"/>
          </a:p>
        </p:txBody>
      </p:sp>
    </p:spTree>
    <p:extLst>
      <p:ext uri="{BB962C8B-B14F-4D97-AF65-F5344CB8AC3E}">
        <p14:creationId xmlns:p14="http://schemas.microsoft.com/office/powerpoint/2010/main" val="3820600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612648" y="1676400"/>
            <a:ext cx="7388352" cy="4724400"/>
          </a:xfrm>
        </p:spPr>
        <p:txBody>
          <a:bodyPr>
            <a:normAutofit fontScale="85000" lnSpcReduction="20000"/>
          </a:bodyPr>
          <a:lstStyle/>
          <a:p>
            <a:pPr>
              <a:tabLst>
                <a:tab pos="1663700" algn="l"/>
              </a:tabLst>
            </a:pPr>
            <a:r>
              <a:rPr lang="en-US" sz="3200" dirty="0" smtClean="0"/>
              <a:t>MMPI-2-RF PSY-5 Scales</a:t>
            </a:r>
          </a:p>
          <a:p>
            <a:pPr marL="548640" lvl="1" indent="-228600">
              <a:lnSpc>
                <a:spcPct val="120000"/>
              </a:lnSpc>
              <a:tabLst>
                <a:tab pos="1714500" algn="l"/>
              </a:tabLst>
            </a:pPr>
            <a:r>
              <a:rPr lang="en-US" dirty="0"/>
              <a:t>Revised versions of their MMPI-2 measures of the PSY-5 dimensional model of personality (Axis II) pathology developed by </a:t>
            </a:r>
            <a:r>
              <a:rPr lang="en-US" dirty="0" err="1" smtClean="0"/>
              <a:t>Harkness</a:t>
            </a:r>
            <a:r>
              <a:rPr lang="en-US" dirty="0" smtClean="0"/>
              <a:t> </a:t>
            </a:r>
            <a:r>
              <a:rPr lang="en-US" dirty="0"/>
              <a:t>and </a:t>
            </a:r>
            <a:r>
              <a:rPr lang="en-US" dirty="0" smtClean="0"/>
              <a:t>McNulty</a:t>
            </a:r>
            <a:r>
              <a:rPr lang="en-US" dirty="0"/>
              <a:t>:</a:t>
            </a:r>
            <a:endParaRPr lang="en-US" sz="900" dirty="0"/>
          </a:p>
          <a:p>
            <a:pPr marL="571500" lvl="1" indent="-228600">
              <a:lnSpc>
                <a:spcPct val="120000"/>
              </a:lnSpc>
              <a:buFont typeface="Wingdings" pitchFamily="2" charset="2"/>
              <a:buChar char="Ø"/>
              <a:tabLst>
                <a:tab pos="1714500" algn="l"/>
              </a:tabLst>
            </a:pPr>
            <a:r>
              <a:rPr lang="en-US" sz="2100" dirty="0"/>
              <a:t>AGGR-r:	</a:t>
            </a:r>
            <a:r>
              <a:rPr lang="en-US" sz="2100" b="1" dirty="0"/>
              <a:t>Aggressiveness-Revised </a:t>
            </a:r>
            <a:r>
              <a:rPr lang="en-US" sz="2100" dirty="0"/>
              <a:t>– Instrumental, </a:t>
            </a:r>
            <a:r>
              <a:rPr lang="en-US" sz="2100" dirty="0" smtClean="0"/>
              <a:t>goal-directed 	aggression</a:t>
            </a:r>
            <a:endParaRPr lang="en-US" sz="2100" dirty="0"/>
          </a:p>
          <a:p>
            <a:pPr marL="571500" lvl="1" indent="-228600">
              <a:lnSpc>
                <a:spcPct val="120000"/>
              </a:lnSpc>
              <a:buFont typeface="Wingdings" pitchFamily="2" charset="2"/>
              <a:buChar char="Ø"/>
              <a:tabLst>
                <a:tab pos="1714500" algn="l"/>
              </a:tabLst>
            </a:pPr>
            <a:r>
              <a:rPr lang="en-US" sz="2100" dirty="0"/>
              <a:t>PSYC-r:	</a:t>
            </a:r>
            <a:r>
              <a:rPr lang="en-US" sz="2100" b="1" dirty="0"/>
              <a:t>Psychoticism-Revised</a:t>
            </a:r>
            <a:r>
              <a:rPr lang="en-US" sz="2100" dirty="0"/>
              <a:t>  – Disconnection </a:t>
            </a:r>
            <a:br>
              <a:rPr lang="en-US" sz="2100" dirty="0"/>
            </a:br>
            <a:r>
              <a:rPr lang="en-US" sz="2100" dirty="0"/>
              <a:t>	from reality</a:t>
            </a:r>
          </a:p>
          <a:p>
            <a:pPr marL="571500" lvl="1" indent="-228600">
              <a:lnSpc>
                <a:spcPct val="120000"/>
              </a:lnSpc>
              <a:buFont typeface="Wingdings" pitchFamily="2" charset="2"/>
              <a:buChar char="Ø"/>
              <a:tabLst>
                <a:tab pos="1714500" algn="l"/>
              </a:tabLst>
            </a:pPr>
            <a:r>
              <a:rPr lang="en-US" sz="2100" dirty="0"/>
              <a:t>DISC-r:	</a:t>
            </a:r>
            <a:r>
              <a:rPr lang="en-US" sz="2100" b="1" dirty="0" err="1"/>
              <a:t>Disconstraint</a:t>
            </a:r>
            <a:r>
              <a:rPr lang="en-US" sz="2100" b="1" dirty="0"/>
              <a:t>-Revised</a:t>
            </a:r>
            <a:r>
              <a:rPr lang="en-US" sz="2100" dirty="0"/>
              <a:t> – Under-controlled </a:t>
            </a:r>
            <a:r>
              <a:rPr lang="en-US" sz="2100" dirty="0" smtClean="0"/>
              <a:t>behavior</a:t>
            </a:r>
            <a:endParaRPr lang="en-US" sz="2100" dirty="0"/>
          </a:p>
          <a:p>
            <a:pPr marL="571500" lvl="1" indent="-228600">
              <a:lnSpc>
                <a:spcPct val="120000"/>
              </a:lnSpc>
              <a:buFont typeface="Wingdings" pitchFamily="2" charset="2"/>
              <a:buChar char="Ø"/>
              <a:tabLst>
                <a:tab pos="1714500" algn="l"/>
              </a:tabLst>
            </a:pPr>
            <a:r>
              <a:rPr lang="en-US" sz="2100" dirty="0"/>
              <a:t>NEGE-r:	</a:t>
            </a:r>
            <a:r>
              <a:rPr lang="en-US" sz="2100" b="1" dirty="0"/>
              <a:t>Negative Emotionality/Neuroticism-Revised </a:t>
            </a:r>
            <a:r>
              <a:rPr lang="en-US" sz="2100" dirty="0"/>
              <a:t>– 	Anxiety, </a:t>
            </a:r>
            <a:r>
              <a:rPr lang="en-US" sz="2100" dirty="0" smtClean="0"/>
              <a:t>	insecurity</a:t>
            </a:r>
            <a:r>
              <a:rPr lang="en-US" sz="2100" dirty="0"/>
              <a:t>, worry, and fear</a:t>
            </a:r>
          </a:p>
          <a:p>
            <a:pPr marL="571500" lvl="1" indent="-228600">
              <a:lnSpc>
                <a:spcPct val="120000"/>
              </a:lnSpc>
              <a:buFont typeface="Wingdings" pitchFamily="2" charset="2"/>
              <a:buChar char="Ø"/>
              <a:tabLst>
                <a:tab pos="1714500" algn="l"/>
              </a:tabLst>
            </a:pPr>
            <a:r>
              <a:rPr lang="en-US" sz="2100" dirty="0"/>
              <a:t>INTR-r:	</a:t>
            </a:r>
            <a:r>
              <a:rPr lang="en-US" sz="2100" b="1" dirty="0"/>
              <a:t>Introversion/Low Positive Emotionality-Revised</a:t>
            </a:r>
            <a:r>
              <a:rPr lang="en-US" sz="2100" dirty="0"/>
              <a:t> – </a:t>
            </a:r>
            <a:r>
              <a:rPr lang="en-US" sz="2100" dirty="0" smtClean="0"/>
              <a:t>Social 	disengagement </a:t>
            </a:r>
            <a:r>
              <a:rPr lang="en-US" sz="2100" dirty="0"/>
              <a:t>and </a:t>
            </a:r>
            <a:r>
              <a:rPr lang="en-US" sz="2100" dirty="0" err="1"/>
              <a:t>anhedonia</a:t>
            </a:r>
            <a:endParaRPr lang="en-US" sz="2100" dirty="0"/>
          </a:p>
          <a:p>
            <a:pPr lvl="1">
              <a:lnSpc>
                <a:spcPct val="120000"/>
              </a:lnSpc>
              <a:tabLst>
                <a:tab pos="1663700" algn="l"/>
              </a:tabLst>
            </a:pPr>
            <a:endParaRPr lang="en-US" sz="2400" dirty="0"/>
          </a:p>
        </p:txBody>
      </p:sp>
    </p:spTree>
    <p:extLst>
      <p:ext uri="{BB962C8B-B14F-4D97-AF65-F5344CB8AC3E}">
        <p14:creationId xmlns:p14="http://schemas.microsoft.com/office/powerpoint/2010/main" val="606269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612648" y="1676400"/>
            <a:ext cx="7388352" cy="4876800"/>
          </a:xfrm>
        </p:spPr>
        <p:txBody>
          <a:bodyPr>
            <a:noAutofit/>
          </a:bodyPr>
          <a:lstStyle/>
          <a:p>
            <a:pPr>
              <a:tabLst>
                <a:tab pos="1663700" algn="l"/>
              </a:tabLst>
            </a:pPr>
            <a:r>
              <a:rPr lang="en-US" sz="2800" dirty="0" smtClean="0"/>
              <a:t>MMPI-2-RF PSY-5 Scales</a:t>
            </a:r>
          </a:p>
          <a:p>
            <a:pPr lvl="1">
              <a:lnSpc>
                <a:spcPct val="120000"/>
              </a:lnSpc>
              <a:tabLst>
                <a:tab pos="1663700" algn="l"/>
              </a:tabLst>
            </a:pPr>
            <a:r>
              <a:rPr lang="en-US" sz="2400" dirty="0" smtClean="0"/>
              <a:t>Provide a validated, dimensional perspective on personality disorder features</a:t>
            </a:r>
          </a:p>
          <a:p>
            <a:pPr lvl="2">
              <a:lnSpc>
                <a:spcPct val="120000"/>
              </a:lnSpc>
              <a:tabLst>
                <a:tab pos="1663700" algn="l"/>
              </a:tabLst>
            </a:pPr>
            <a:r>
              <a:rPr lang="en-US" sz="2000" dirty="0" smtClean="0"/>
              <a:t>Very similar to PID-5 model considered for DSM-5 (now designated as needing further research):</a:t>
            </a:r>
          </a:p>
          <a:p>
            <a:pPr lvl="3">
              <a:lnSpc>
                <a:spcPct val="120000"/>
              </a:lnSpc>
              <a:tabLst>
                <a:tab pos="1663700" algn="l"/>
              </a:tabLst>
            </a:pPr>
            <a:r>
              <a:rPr lang="en-US" sz="1800" dirty="0" smtClean="0"/>
              <a:t>Negative Affectivity</a:t>
            </a:r>
          </a:p>
          <a:p>
            <a:pPr lvl="3">
              <a:lnSpc>
                <a:spcPct val="120000"/>
              </a:lnSpc>
              <a:tabLst>
                <a:tab pos="1663700" algn="l"/>
              </a:tabLst>
            </a:pPr>
            <a:r>
              <a:rPr lang="en-US" sz="1800" dirty="0" smtClean="0"/>
              <a:t>Detachment</a:t>
            </a:r>
          </a:p>
          <a:p>
            <a:pPr lvl="3">
              <a:lnSpc>
                <a:spcPct val="120000"/>
              </a:lnSpc>
              <a:tabLst>
                <a:tab pos="1663700" algn="l"/>
              </a:tabLst>
            </a:pPr>
            <a:r>
              <a:rPr lang="en-US" sz="1800" dirty="0" smtClean="0"/>
              <a:t>Antagonism</a:t>
            </a:r>
          </a:p>
          <a:p>
            <a:pPr lvl="3">
              <a:lnSpc>
                <a:spcPct val="120000"/>
              </a:lnSpc>
              <a:tabLst>
                <a:tab pos="1663700" algn="l"/>
              </a:tabLst>
            </a:pPr>
            <a:r>
              <a:rPr lang="en-US" sz="1800" dirty="0" smtClean="0"/>
              <a:t>Disinhibit ion vs. Compulsivity</a:t>
            </a:r>
          </a:p>
          <a:p>
            <a:pPr lvl="3">
              <a:lnSpc>
                <a:spcPct val="120000"/>
              </a:lnSpc>
              <a:tabLst>
                <a:tab pos="1663700" algn="l"/>
              </a:tabLst>
            </a:pPr>
            <a:r>
              <a:rPr lang="en-US" sz="1800" dirty="0" smtClean="0"/>
              <a:t>Psychoticism</a:t>
            </a:r>
          </a:p>
        </p:txBody>
      </p:sp>
    </p:spTree>
    <p:extLst>
      <p:ext uri="{BB962C8B-B14F-4D97-AF65-F5344CB8AC3E}">
        <p14:creationId xmlns:p14="http://schemas.microsoft.com/office/powerpoint/2010/main" val="1700778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105650" cy="717550"/>
          </a:xfrm>
        </p:spPr>
        <p:txBody>
          <a:bodyPr>
            <a:normAutofit/>
          </a:bodyPr>
          <a:lstStyle/>
          <a:p>
            <a:r>
              <a:rPr lang="en-US" sz="4000" dirty="0" smtClean="0"/>
              <a:t>MMPI-2-RF Substantive Scales</a:t>
            </a:r>
            <a:endParaRPr lang="en-US" sz="4000" dirty="0"/>
          </a:p>
        </p:txBody>
      </p:sp>
      <p:sp>
        <p:nvSpPr>
          <p:cNvPr id="3" name="Content Placeholder 2"/>
          <p:cNvSpPr>
            <a:spLocks noGrp="1"/>
          </p:cNvSpPr>
          <p:nvPr>
            <p:ph idx="1"/>
          </p:nvPr>
        </p:nvSpPr>
        <p:spPr>
          <a:xfrm>
            <a:off x="612648" y="1676400"/>
            <a:ext cx="7312152" cy="4724400"/>
          </a:xfrm>
        </p:spPr>
        <p:txBody>
          <a:bodyPr>
            <a:noAutofit/>
          </a:bodyPr>
          <a:lstStyle/>
          <a:p>
            <a:pPr>
              <a:tabLst>
                <a:tab pos="1663700" algn="l"/>
              </a:tabLst>
            </a:pPr>
            <a:r>
              <a:rPr lang="en-US" sz="2800" dirty="0" smtClean="0"/>
              <a:t>MMPI-2-RF PSY-5 Scales</a:t>
            </a:r>
          </a:p>
          <a:p>
            <a:pPr lvl="2">
              <a:lnSpc>
                <a:spcPct val="120000"/>
              </a:lnSpc>
              <a:tabLst>
                <a:tab pos="1663700" algn="l"/>
              </a:tabLst>
            </a:pPr>
            <a:r>
              <a:rPr lang="en-US" sz="2000" dirty="0" smtClean="0"/>
              <a:t>Can be linked to clusters of DSM-5 Personality disorders:</a:t>
            </a:r>
          </a:p>
          <a:p>
            <a:pPr lvl="3">
              <a:lnSpc>
                <a:spcPct val="120000"/>
              </a:lnSpc>
              <a:tabLst>
                <a:tab pos="1663700" algn="l"/>
              </a:tabLst>
            </a:pPr>
            <a:r>
              <a:rPr lang="en-US" sz="1800" dirty="0" smtClean="0"/>
              <a:t>Aggressiveness – Cluster B</a:t>
            </a:r>
          </a:p>
          <a:p>
            <a:pPr lvl="3">
              <a:lnSpc>
                <a:spcPct val="120000"/>
              </a:lnSpc>
              <a:tabLst>
                <a:tab pos="1663700" algn="l"/>
              </a:tabLst>
            </a:pPr>
            <a:r>
              <a:rPr lang="en-US" sz="1800" dirty="0" smtClean="0"/>
              <a:t>Psychoticism – Cluster A</a:t>
            </a:r>
          </a:p>
          <a:p>
            <a:pPr lvl="3">
              <a:lnSpc>
                <a:spcPct val="120000"/>
              </a:lnSpc>
              <a:tabLst>
                <a:tab pos="1663700" algn="l"/>
              </a:tabLst>
            </a:pPr>
            <a:r>
              <a:rPr lang="en-US" sz="1800" dirty="0" err="1" smtClean="0"/>
              <a:t>Disconstraint</a:t>
            </a:r>
            <a:r>
              <a:rPr lang="en-US" sz="1800" dirty="0"/>
              <a:t> </a:t>
            </a:r>
            <a:r>
              <a:rPr lang="en-US" sz="1800" dirty="0" smtClean="0"/>
              <a:t>– Custer B</a:t>
            </a:r>
          </a:p>
          <a:p>
            <a:pPr lvl="3">
              <a:lnSpc>
                <a:spcPct val="120000"/>
              </a:lnSpc>
              <a:tabLst>
                <a:tab pos="1663700" algn="l"/>
              </a:tabLst>
            </a:pPr>
            <a:r>
              <a:rPr lang="en-US" sz="1800" dirty="0" smtClean="0"/>
              <a:t>Negative Emotionality/Neuroticism – Cluster C</a:t>
            </a:r>
          </a:p>
          <a:p>
            <a:pPr lvl="3">
              <a:lnSpc>
                <a:spcPct val="120000"/>
              </a:lnSpc>
              <a:tabLst>
                <a:tab pos="1663700" algn="l"/>
              </a:tabLst>
            </a:pPr>
            <a:r>
              <a:rPr lang="en-US" sz="1800" dirty="0" smtClean="0"/>
              <a:t>Introversion/Low Positive Emotionality – Cluster C</a:t>
            </a:r>
          </a:p>
        </p:txBody>
      </p:sp>
    </p:spTree>
    <p:extLst>
      <p:ext uri="{BB962C8B-B14F-4D97-AF65-F5344CB8AC3E}">
        <p14:creationId xmlns:p14="http://schemas.microsoft.com/office/powerpoint/2010/main" val="2378242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105650" cy="717550"/>
          </a:xfrm>
        </p:spPr>
        <p:txBody>
          <a:bodyPr>
            <a:normAutofit fontScale="90000"/>
          </a:bodyPr>
          <a:lstStyle/>
          <a:p>
            <a:r>
              <a:rPr lang="en-US" sz="4000" dirty="0" smtClean="0"/>
              <a:t>Empirical Findings Substantive Scales</a:t>
            </a:r>
            <a:endParaRPr lang="en-US" sz="4000" dirty="0"/>
          </a:p>
        </p:txBody>
      </p:sp>
      <p:sp>
        <p:nvSpPr>
          <p:cNvPr id="3" name="Content Placeholder 2"/>
          <p:cNvSpPr>
            <a:spLocks noGrp="1"/>
          </p:cNvSpPr>
          <p:nvPr>
            <p:ph idx="1"/>
          </p:nvPr>
        </p:nvSpPr>
        <p:spPr>
          <a:xfrm>
            <a:off x="612648" y="1600200"/>
            <a:ext cx="7083552" cy="4724400"/>
          </a:xfrm>
        </p:spPr>
        <p:txBody>
          <a:bodyPr>
            <a:normAutofit/>
          </a:bodyPr>
          <a:lstStyle/>
          <a:p>
            <a:r>
              <a:rPr lang="en-US" sz="2800" dirty="0" smtClean="0"/>
              <a:t>Reported in MMPI-2-RF Technical Manual and  peer-reviewed literature</a:t>
            </a:r>
          </a:p>
          <a:p>
            <a:pPr lvl="1"/>
            <a:r>
              <a:rPr lang="en-US" sz="2400" dirty="0" smtClean="0"/>
              <a:t>Adequate reliability</a:t>
            </a:r>
          </a:p>
        </p:txBody>
      </p:sp>
    </p:spTree>
    <p:extLst>
      <p:ext uri="{BB962C8B-B14F-4D97-AF65-F5344CB8AC3E}">
        <p14:creationId xmlns:p14="http://schemas.microsoft.com/office/powerpoint/2010/main" val="4159896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47" y="1143000"/>
            <a:ext cx="7797353" cy="468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20897491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4350" y="914400"/>
            <a:ext cx="7105650" cy="717550"/>
          </a:xfrm>
        </p:spPr>
        <p:txBody>
          <a:bodyPr>
            <a:normAutofit fontScale="90000"/>
          </a:bodyPr>
          <a:lstStyle/>
          <a:p>
            <a:r>
              <a:rPr lang="en-US" dirty="0" smtClean="0"/>
              <a:t>Hathaway &amp; McKinley 1944, p. 155</a:t>
            </a:r>
            <a:endParaRPr lang="en-US" dirty="0"/>
          </a:p>
        </p:txBody>
      </p:sp>
      <p:pic>
        <p:nvPicPr>
          <p:cNvPr id="7170" name="Picture 2"/>
          <p:cNvPicPr>
            <a:picLocks noChangeAspect="1" noChangeArrowheads="1"/>
          </p:cNvPicPr>
          <p:nvPr/>
        </p:nvPicPr>
        <p:blipFill rotWithShape="1">
          <a:blip r:embed="rId2" cstate="print"/>
          <a:srcRect t="2469" b="-1"/>
          <a:stretch/>
        </p:blipFill>
        <p:spPr bwMode="auto">
          <a:xfrm>
            <a:off x="457200" y="2108200"/>
            <a:ext cx="7357969" cy="2006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7844521" cy="497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272547424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7879569"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423097704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9" y="1571624"/>
            <a:ext cx="8008694"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67920525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838200"/>
            <a:ext cx="44933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26096494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105650" cy="717550"/>
          </a:xfrm>
        </p:spPr>
        <p:txBody>
          <a:bodyPr>
            <a:normAutofit fontScale="90000"/>
          </a:bodyPr>
          <a:lstStyle/>
          <a:p>
            <a:r>
              <a:rPr lang="en-US" sz="4000" dirty="0" smtClean="0"/>
              <a:t>Empirical Findings Substantive Scales</a:t>
            </a:r>
            <a:endParaRPr lang="en-US" sz="4000" dirty="0"/>
          </a:p>
        </p:txBody>
      </p:sp>
      <p:sp>
        <p:nvSpPr>
          <p:cNvPr id="3" name="Content Placeholder 2"/>
          <p:cNvSpPr>
            <a:spLocks noGrp="1"/>
          </p:cNvSpPr>
          <p:nvPr>
            <p:ph idx="1"/>
          </p:nvPr>
        </p:nvSpPr>
        <p:spPr>
          <a:xfrm>
            <a:off x="612648" y="1600200"/>
            <a:ext cx="7007352" cy="4724400"/>
          </a:xfrm>
        </p:spPr>
        <p:txBody>
          <a:bodyPr>
            <a:normAutofit/>
          </a:bodyPr>
          <a:lstStyle/>
          <a:p>
            <a:r>
              <a:rPr lang="en-US" sz="2800" dirty="0" smtClean="0"/>
              <a:t>Reported in MMPI-2-RF Technical Manual and  peer-reviewed literature</a:t>
            </a:r>
          </a:p>
          <a:p>
            <a:pPr lvl="1"/>
            <a:r>
              <a:rPr lang="en-US" sz="2400" dirty="0" smtClean="0"/>
              <a:t>Adequate reliability</a:t>
            </a:r>
          </a:p>
          <a:p>
            <a:pPr lvl="1"/>
            <a:r>
              <a:rPr lang="en-US" sz="2400" dirty="0" smtClean="0"/>
              <a:t>Good evidence of construct validity</a:t>
            </a:r>
          </a:p>
          <a:p>
            <a:pPr lvl="1"/>
            <a:r>
              <a:rPr lang="en-US" sz="2400" dirty="0" smtClean="0"/>
              <a:t>Broad range of replicable empirical correlates reflected in interpretive recommendations in MMPI-2-RF Manual for Administration, Scoring, and Interpretation</a:t>
            </a:r>
          </a:p>
          <a:p>
            <a:pPr lvl="1"/>
            <a:endParaRPr lang="en-US" sz="2400" dirty="0" smtClean="0"/>
          </a:p>
        </p:txBody>
      </p:sp>
    </p:spTree>
    <p:extLst>
      <p:ext uri="{BB962C8B-B14F-4D97-AF65-F5344CB8AC3E}">
        <p14:creationId xmlns:p14="http://schemas.microsoft.com/office/powerpoint/2010/main" val="4003311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0485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53151410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838200"/>
            <a:ext cx="7105650" cy="717550"/>
          </a:xfrm>
        </p:spPr>
        <p:txBody>
          <a:bodyPr>
            <a:noAutofit/>
          </a:bodyPr>
          <a:lstStyle/>
          <a:p>
            <a:pPr eaLnBrk="1" hangingPunct="1">
              <a:defRPr/>
            </a:pPr>
            <a:r>
              <a:rPr lang="en-US" sz="3600" dirty="0" smtClean="0">
                <a:solidFill>
                  <a:schemeClr val="tx2">
                    <a:lumMod val="50000"/>
                  </a:schemeClr>
                </a:solidFill>
              </a:rPr>
              <a:t>MMPI-2-RF Technical Manual:</a:t>
            </a:r>
            <a:br>
              <a:rPr lang="en-US" sz="3600" dirty="0" smtClean="0">
                <a:solidFill>
                  <a:schemeClr val="tx2">
                    <a:lumMod val="50000"/>
                  </a:schemeClr>
                </a:solidFill>
              </a:rPr>
            </a:br>
            <a:r>
              <a:rPr lang="en-US" sz="3600" dirty="0" smtClean="0">
                <a:solidFill>
                  <a:schemeClr val="tx2">
                    <a:lumMod val="50000"/>
                  </a:schemeClr>
                </a:solidFill>
              </a:rPr>
              <a:t>Appendix A</a:t>
            </a:r>
          </a:p>
        </p:txBody>
      </p:sp>
      <p:sp>
        <p:nvSpPr>
          <p:cNvPr id="1904643" name="Rectangle 3"/>
          <p:cNvSpPr>
            <a:spLocks noGrp="1" noChangeArrowheads="1"/>
          </p:cNvSpPr>
          <p:nvPr>
            <p:ph idx="1"/>
          </p:nvPr>
        </p:nvSpPr>
        <p:spPr>
          <a:xfrm>
            <a:off x="457200" y="2057400"/>
            <a:ext cx="7105650" cy="4419599"/>
          </a:xfrm>
        </p:spPr>
        <p:txBody>
          <a:bodyPr>
            <a:normAutofit lnSpcReduction="10000"/>
          </a:bodyPr>
          <a:lstStyle/>
          <a:p>
            <a:pPr eaLnBrk="1" hangingPunct="1">
              <a:lnSpc>
                <a:spcPct val="80000"/>
              </a:lnSpc>
            </a:pPr>
            <a:r>
              <a:rPr lang="en-US" sz="2400" dirty="0" smtClean="0"/>
              <a:t>Empirical Correlates in</a:t>
            </a:r>
          </a:p>
          <a:p>
            <a:pPr lvl="1" eaLnBrk="1" hangingPunct="1">
              <a:lnSpc>
                <a:spcPct val="80000"/>
              </a:lnSpc>
              <a:buFont typeface="Courier New" pitchFamily="49" charset="0"/>
              <a:buChar char="o"/>
            </a:pPr>
            <a:r>
              <a:rPr lang="en-US" sz="2200" dirty="0" smtClean="0"/>
              <a:t>Mental Health</a:t>
            </a:r>
          </a:p>
          <a:p>
            <a:pPr lvl="2" eaLnBrk="1" hangingPunct="1">
              <a:lnSpc>
                <a:spcPct val="80000"/>
              </a:lnSpc>
              <a:buFont typeface="Wingdings" charset="2"/>
              <a:buChar char="§"/>
            </a:pPr>
            <a:r>
              <a:rPr lang="en-US" sz="2100" dirty="0" smtClean="0"/>
              <a:t>Outpatient</a:t>
            </a:r>
          </a:p>
          <a:p>
            <a:pPr lvl="2" eaLnBrk="1" hangingPunct="1">
              <a:lnSpc>
                <a:spcPct val="80000"/>
              </a:lnSpc>
              <a:buFont typeface="Wingdings" charset="2"/>
              <a:buChar char="§"/>
            </a:pPr>
            <a:r>
              <a:rPr lang="en-US" sz="2100" dirty="0" smtClean="0"/>
              <a:t>Inpatient</a:t>
            </a:r>
          </a:p>
          <a:p>
            <a:pPr lvl="1" eaLnBrk="1" hangingPunct="1">
              <a:lnSpc>
                <a:spcPct val="80000"/>
              </a:lnSpc>
              <a:buFont typeface="Courier New" pitchFamily="49" charset="0"/>
              <a:buChar char="o"/>
            </a:pPr>
            <a:r>
              <a:rPr lang="en-US" sz="2200" dirty="0" smtClean="0"/>
              <a:t>Medical</a:t>
            </a:r>
          </a:p>
          <a:p>
            <a:pPr lvl="1" eaLnBrk="1" hangingPunct="1">
              <a:lnSpc>
                <a:spcPct val="80000"/>
              </a:lnSpc>
              <a:buFont typeface="Courier New" pitchFamily="49" charset="0"/>
              <a:buChar char="o"/>
            </a:pPr>
            <a:r>
              <a:rPr lang="en-US" sz="2200" dirty="0" smtClean="0"/>
              <a:t>Substance Abuse Treatment</a:t>
            </a:r>
          </a:p>
          <a:p>
            <a:pPr lvl="1" eaLnBrk="1" hangingPunct="1">
              <a:lnSpc>
                <a:spcPct val="80000"/>
              </a:lnSpc>
              <a:buFont typeface="Courier New" pitchFamily="49" charset="0"/>
              <a:buChar char="o"/>
            </a:pPr>
            <a:r>
              <a:rPr lang="en-US" sz="2200" dirty="0" smtClean="0"/>
              <a:t>Forensic- Civil</a:t>
            </a:r>
          </a:p>
          <a:p>
            <a:pPr lvl="1" eaLnBrk="1" hangingPunct="1">
              <a:lnSpc>
                <a:spcPct val="80000"/>
              </a:lnSpc>
              <a:buFont typeface="Courier New" pitchFamily="49" charset="0"/>
              <a:buChar char="o"/>
            </a:pPr>
            <a:r>
              <a:rPr lang="en-US" sz="2200" dirty="0" smtClean="0"/>
              <a:t>Forensic- Criminal</a:t>
            </a:r>
          </a:p>
          <a:p>
            <a:pPr lvl="1" eaLnBrk="1" hangingPunct="1">
              <a:lnSpc>
                <a:spcPct val="80000"/>
              </a:lnSpc>
              <a:buFont typeface="Courier New" pitchFamily="49" charset="0"/>
              <a:buChar char="o"/>
            </a:pPr>
            <a:r>
              <a:rPr lang="en-US" sz="2200" dirty="0" smtClean="0"/>
              <a:t>Non-Clinical</a:t>
            </a:r>
          </a:p>
          <a:p>
            <a:pPr lvl="1" eaLnBrk="1" hangingPunct="1">
              <a:lnSpc>
                <a:spcPct val="80000"/>
              </a:lnSpc>
              <a:buFont typeface="Courier New" pitchFamily="49" charset="0"/>
              <a:buChar char="o"/>
            </a:pPr>
            <a:endParaRPr lang="en-US" sz="2200" dirty="0" smtClean="0"/>
          </a:p>
          <a:p>
            <a:pPr eaLnBrk="1" hangingPunct="1">
              <a:lnSpc>
                <a:spcPct val="80000"/>
              </a:lnSpc>
            </a:pPr>
            <a:r>
              <a:rPr lang="en-US" sz="2400" dirty="0" smtClean="0"/>
              <a:t>N= 4,336 Men; 2,337 Women</a:t>
            </a:r>
          </a:p>
          <a:p>
            <a:pPr eaLnBrk="1" hangingPunct="1">
              <a:lnSpc>
                <a:spcPct val="80000"/>
              </a:lnSpc>
            </a:pPr>
            <a:r>
              <a:rPr lang="en-US" sz="2400" dirty="0" smtClean="0"/>
              <a:t>605 Criteria</a:t>
            </a:r>
          </a:p>
          <a:p>
            <a:pPr eaLnBrk="1" hangingPunct="1">
              <a:lnSpc>
                <a:spcPct val="80000"/>
              </a:lnSpc>
            </a:pPr>
            <a:r>
              <a:rPr lang="en-US" sz="2400" dirty="0" smtClean="0"/>
              <a:t>53,970 Correlations</a:t>
            </a:r>
          </a:p>
        </p:txBody>
      </p:sp>
    </p:spTree>
    <p:custDataLst>
      <p:tags r:id="rId1"/>
    </p:custDataLst>
    <p:extLst>
      <p:ext uri="{BB962C8B-B14F-4D97-AF65-F5344CB8AC3E}">
        <p14:creationId xmlns:p14="http://schemas.microsoft.com/office/powerpoint/2010/main" val="33398263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46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46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046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046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0464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0464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0464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0464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04643">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04643">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04643">
                                            <p:txEl>
                                              <p:pRg st="11" end="1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0464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4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55152" y="3057525"/>
            <a:ext cx="6869648" cy="1362075"/>
          </a:xfrm>
        </p:spPr>
        <p:txBody>
          <a:bodyPr>
            <a:normAutofit/>
          </a:bodyPr>
          <a:lstStyle/>
          <a:p>
            <a:r>
              <a:rPr lang="en-US" sz="4000" dirty="0" smtClean="0"/>
              <a:t>Chapter 4: Validity Scales</a:t>
            </a:r>
            <a:endParaRPr lang="en-US" sz="4000" dirty="0"/>
          </a:p>
        </p:txBody>
      </p:sp>
    </p:spTree>
    <p:custDataLst>
      <p:tags r:id="rId1"/>
    </p:custDataLst>
    <p:extLst>
      <p:ext uri="{BB962C8B-B14F-4D97-AF65-F5344CB8AC3E}">
        <p14:creationId xmlns:p14="http://schemas.microsoft.com/office/powerpoint/2010/main" val="3260422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850"/>
            <a:ext cx="7105650" cy="717550"/>
          </a:xfrm>
        </p:spPr>
        <p:txBody>
          <a:bodyPr>
            <a:normAutofit/>
          </a:bodyPr>
          <a:lstStyle/>
          <a:p>
            <a:r>
              <a:rPr lang="en-US" sz="4000" dirty="0" smtClean="0"/>
              <a:t>MMPI-2-RF Validity Scales</a:t>
            </a:r>
            <a:endParaRPr lang="en-US" sz="4000" dirty="0"/>
          </a:p>
        </p:txBody>
      </p:sp>
      <p:sp>
        <p:nvSpPr>
          <p:cNvPr id="3" name="Content Placeholder 2"/>
          <p:cNvSpPr>
            <a:spLocks noGrp="1"/>
          </p:cNvSpPr>
          <p:nvPr>
            <p:ph idx="1"/>
          </p:nvPr>
        </p:nvSpPr>
        <p:spPr>
          <a:xfrm>
            <a:off x="612648" y="1600200"/>
            <a:ext cx="8153400" cy="4648200"/>
          </a:xfrm>
        </p:spPr>
        <p:txBody>
          <a:bodyPr>
            <a:normAutofit fontScale="85000" lnSpcReduction="20000"/>
          </a:bodyPr>
          <a:lstStyle/>
          <a:p>
            <a:r>
              <a:rPr lang="en-US" sz="2800" dirty="0" smtClean="0"/>
              <a:t>Protocol Validity versus Instrument Validity</a:t>
            </a:r>
          </a:p>
          <a:p>
            <a:r>
              <a:rPr lang="en-US" sz="2800" dirty="0" smtClean="0"/>
              <a:t>Threats to Protocol Validity</a:t>
            </a:r>
          </a:p>
          <a:p>
            <a:pPr lvl="1"/>
            <a:r>
              <a:rPr lang="en-US" dirty="0" smtClean="0"/>
              <a:t>Non-Content-Based Invalid Responding</a:t>
            </a:r>
          </a:p>
          <a:p>
            <a:pPr lvl="2"/>
            <a:r>
              <a:rPr lang="en-US" sz="2400" dirty="0" smtClean="0"/>
              <a:t>Non-responding</a:t>
            </a:r>
          </a:p>
          <a:p>
            <a:pPr lvl="2"/>
            <a:r>
              <a:rPr lang="en-US" sz="2400" dirty="0" smtClean="0"/>
              <a:t>Random Responding</a:t>
            </a:r>
          </a:p>
          <a:p>
            <a:pPr lvl="3"/>
            <a:r>
              <a:rPr lang="en-US" sz="2100" dirty="0" smtClean="0"/>
              <a:t>Intentional</a:t>
            </a:r>
          </a:p>
          <a:p>
            <a:pPr lvl="3"/>
            <a:r>
              <a:rPr lang="en-US" sz="2100" dirty="0" smtClean="0"/>
              <a:t>Unintentional</a:t>
            </a:r>
          </a:p>
          <a:p>
            <a:pPr lvl="4"/>
            <a:r>
              <a:rPr lang="en-US" sz="1900" dirty="0" smtClean="0"/>
              <a:t>Reading Difficulties</a:t>
            </a:r>
          </a:p>
          <a:p>
            <a:pPr lvl="4"/>
            <a:r>
              <a:rPr lang="en-US" sz="1900" dirty="0" smtClean="0"/>
              <a:t>Comprehension Deficits</a:t>
            </a:r>
          </a:p>
          <a:p>
            <a:pPr lvl="5"/>
            <a:r>
              <a:rPr lang="en-US" sz="1700" dirty="0" smtClean="0"/>
              <a:t>Low verbal abilities</a:t>
            </a:r>
          </a:p>
          <a:p>
            <a:pPr lvl="5"/>
            <a:r>
              <a:rPr lang="en-US" sz="1700" dirty="0" smtClean="0"/>
              <a:t>Non-native English speaker</a:t>
            </a:r>
          </a:p>
          <a:p>
            <a:pPr lvl="4"/>
            <a:r>
              <a:rPr lang="en-US" sz="1900" dirty="0" smtClean="0"/>
              <a:t>Disorganization</a:t>
            </a:r>
          </a:p>
          <a:p>
            <a:pPr lvl="4"/>
            <a:r>
              <a:rPr lang="en-US" sz="1900" dirty="0" smtClean="0"/>
              <a:t>Mismarked answer sheets</a:t>
            </a:r>
          </a:p>
          <a:p>
            <a:pPr lvl="2"/>
            <a:r>
              <a:rPr lang="en-US" sz="2400" dirty="0" smtClean="0"/>
              <a:t>Fixed Responding</a:t>
            </a:r>
          </a:p>
          <a:p>
            <a:pPr lvl="3"/>
            <a:r>
              <a:rPr lang="en-US" sz="2100" dirty="0" smtClean="0"/>
              <a:t>Acquiescence or Counter-acquiescence</a:t>
            </a:r>
          </a:p>
          <a:p>
            <a:pPr lvl="3"/>
            <a:r>
              <a:rPr lang="en-US" sz="2100" dirty="0" smtClean="0"/>
              <a:t>Problems with double negatives</a:t>
            </a:r>
          </a:p>
          <a:p>
            <a:pPr lvl="4"/>
            <a:endParaRPr lang="en-US" sz="1900" dirty="0"/>
          </a:p>
        </p:txBody>
      </p:sp>
    </p:spTree>
    <p:extLst>
      <p:ext uri="{BB962C8B-B14F-4D97-AF65-F5344CB8AC3E}">
        <p14:creationId xmlns:p14="http://schemas.microsoft.com/office/powerpoint/2010/main" val="3505907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105650" cy="717550"/>
          </a:xfrm>
        </p:spPr>
        <p:txBody>
          <a:bodyPr>
            <a:normAutofit/>
          </a:bodyPr>
          <a:lstStyle/>
          <a:p>
            <a:r>
              <a:rPr lang="en-US" sz="4000" dirty="0" smtClean="0"/>
              <a:t>MMPI-2-RF Validity Scales</a:t>
            </a:r>
            <a:endParaRPr lang="en-US" sz="4000" dirty="0"/>
          </a:p>
        </p:txBody>
      </p:sp>
      <p:sp>
        <p:nvSpPr>
          <p:cNvPr id="3" name="Content Placeholder 2"/>
          <p:cNvSpPr>
            <a:spLocks noGrp="1"/>
          </p:cNvSpPr>
          <p:nvPr>
            <p:ph idx="1"/>
          </p:nvPr>
        </p:nvSpPr>
        <p:spPr>
          <a:xfrm>
            <a:off x="612648" y="1600200"/>
            <a:ext cx="8153400" cy="4648200"/>
          </a:xfrm>
        </p:spPr>
        <p:txBody>
          <a:bodyPr>
            <a:normAutofit fontScale="92500" lnSpcReduction="20000"/>
          </a:bodyPr>
          <a:lstStyle/>
          <a:p>
            <a:r>
              <a:rPr lang="en-US" sz="2800" dirty="0" smtClean="0"/>
              <a:t>Threats to Protocol Validity</a:t>
            </a:r>
          </a:p>
          <a:p>
            <a:pPr lvl="1"/>
            <a:r>
              <a:rPr lang="en-US" dirty="0" smtClean="0"/>
              <a:t>Content-Based Invalid Responding</a:t>
            </a:r>
          </a:p>
          <a:p>
            <a:pPr lvl="2"/>
            <a:r>
              <a:rPr lang="en-US" dirty="0" smtClean="0"/>
              <a:t>Over-reporting</a:t>
            </a:r>
          </a:p>
          <a:p>
            <a:pPr lvl="3"/>
            <a:r>
              <a:rPr lang="en-US" sz="2200" dirty="0" smtClean="0"/>
              <a:t>Intentional</a:t>
            </a:r>
          </a:p>
          <a:p>
            <a:pPr lvl="4"/>
            <a:r>
              <a:rPr lang="en-US" sz="1900" dirty="0" smtClean="0"/>
              <a:t>Malingering</a:t>
            </a:r>
          </a:p>
          <a:p>
            <a:pPr lvl="4"/>
            <a:r>
              <a:rPr lang="en-US" sz="1900" dirty="0" smtClean="0"/>
              <a:t>Factitious Disorder</a:t>
            </a:r>
          </a:p>
          <a:p>
            <a:pPr lvl="3"/>
            <a:r>
              <a:rPr lang="en-US" sz="2200" dirty="0" smtClean="0"/>
              <a:t>Unintentional</a:t>
            </a:r>
          </a:p>
          <a:p>
            <a:pPr lvl="4"/>
            <a:r>
              <a:rPr lang="en-US" sz="1900" dirty="0" err="1" smtClean="0"/>
              <a:t>Catastrophizing</a:t>
            </a:r>
            <a:r>
              <a:rPr lang="en-US" sz="1900" dirty="0" smtClean="0"/>
              <a:t> </a:t>
            </a:r>
          </a:p>
          <a:p>
            <a:pPr lvl="4"/>
            <a:r>
              <a:rPr lang="en-US" sz="1900" dirty="0" smtClean="0"/>
              <a:t>Somatoform Disorder</a:t>
            </a:r>
          </a:p>
          <a:p>
            <a:pPr lvl="2"/>
            <a:r>
              <a:rPr lang="en-US" sz="2400" dirty="0" smtClean="0"/>
              <a:t>Under-reporting</a:t>
            </a:r>
          </a:p>
          <a:p>
            <a:pPr lvl="3"/>
            <a:r>
              <a:rPr lang="en-US" sz="2200" dirty="0" smtClean="0"/>
              <a:t>Intentional</a:t>
            </a:r>
          </a:p>
          <a:p>
            <a:pPr lvl="4"/>
            <a:r>
              <a:rPr lang="en-US" sz="1900" dirty="0" smtClean="0"/>
              <a:t>Denial or minimization</a:t>
            </a:r>
          </a:p>
          <a:p>
            <a:pPr lvl="3"/>
            <a:r>
              <a:rPr lang="en-US" sz="2200" dirty="0" smtClean="0"/>
              <a:t>Unintentional</a:t>
            </a:r>
          </a:p>
          <a:p>
            <a:pPr lvl="4"/>
            <a:r>
              <a:rPr lang="en-US" sz="1900" dirty="0" smtClean="0"/>
              <a:t>Distorted self-concept</a:t>
            </a:r>
          </a:p>
          <a:p>
            <a:pPr lvl="4"/>
            <a:endParaRPr lang="en-US" dirty="0" smtClean="0"/>
          </a:p>
        </p:txBody>
      </p:sp>
    </p:spTree>
    <p:extLst>
      <p:ext uri="{BB962C8B-B14F-4D97-AF65-F5344CB8AC3E}">
        <p14:creationId xmlns:p14="http://schemas.microsoft.com/office/powerpoint/2010/main" val="1135092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90600"/>
            <a:ext cx="7105650" cy="717550"/>
          </a:xfrm>
        </p:spPr>
        <p:txBody>
          <a:bodyPr>
            <a:normAutofit fontScale="90000"/>
          </a:bodyPr>
          <a:lstStyle/>
          <a:p>
            <a:r>
              <a:rPr lang="en-US" dirty="0" smtClean="0"/>
              <a:t>Hathaway &amp; McKinley 1944, p. 170</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381000" y="2133600"/>
            <a:ext cx="7315200" cy="3995991"/>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105650" cy="717550"/>
          </a:xfrm>
        </p:spPr>
        <p:txBody>
          <a:bodyPr>
            <a:normAutofit/>
          </a:bodyPr>
          <a:lstStyle/>
          <a:p>
            <a:r>
              <a:rPr lang="en-US" sz="4000" dirty="0" smtClean="0"/>
              <a:t>MMPI Validity Scales</a:t>
            </a:r>
            <a:endParaRPr lang="en-US" sz="4000" dirty="0"/>
          </a:p>
        </p:txBody>
      </p:sp>
      <p:sp>
        <p:nvSpPr>
          <p:cNvPr id="3" name="Content Placeholder 2"/>
          <p:cNvSpPr>
            <a:spLocks noGrp="1"/>
          </p:cNvSpPr>
          <p:nvPr>
            <p:ph idx="1"/>
          </p:nvPr>
        </p:nvSpPr>
        <p:spPr>
          <a:xfrm>
            <a:off x="304800" y="1600200"/>
            <a:ext cx="7696200" cy="4648200"/>
          </a:xfrm>
        </p:spPr>
        <p:txBody>
          <a:bodyPr>
            <a:normAutofit fontScale="92500"/>
          </a:bodyPr>
          <a:lstStyle/>
          <a:p>
            <a:r>
              <a:rPr lang="en-US" sz="2800" dirty="0" smtClean="0"/>
              <a:t>Original MMPI Validity Scales (1943)</a:t>
            </a:r>
          </a:p>
          <a:p>
            <a:pPr lvl="1"/>
            <a:r>
              <a:rPr lang="en-US" sz="2400" dirty="0" smtClean="0"/>
              <a:t>“</a:t>
            </a:r>
            <a:r>
              <a:rPr lang="en-US" sz="2200" dirty="0" smtClean="0"/>
              <a:t>It </a:t>
            </a:r>
            <a:r>
              <a:rPr lang="en-US" sz="2200" dirty="0"/>
              <a:t>is almost as though we inventory-makers were afraid to say too much </a:t>
            </a:r>
            <a:r>
              <a:rPr lang="en-US" sz="2200" dirty="0" smtClean="0"/>
              <a:t>about the </a:t>
            </a:r>
            <a:r>
              <a:rPr lang="en-US" sz="2200" dirty="0"/>
              <a:t>problem because we had no effective solution for it, but it was too </a:t>
            </a:r>
            <a:r>
              <a:rPr lang="en-US" sz="2200" dirty="0" smtClean="0"/>
              <a:t>obvious a </a:t>
            </a:r>
            <a:r>
              <a:rPr lang="en-US" sz="2200" dirty="0"/>
              <a:t>fact to be ignored so it was met by a polite nod</a:t>
            </a:r>
            <a:r>
              <a:rPr lang="en-US" sz="2200" dirty="0" smtClean="0"/>
              <a:t>.” (</a:t>
            </a:r>
            <a:r>
              <a:rPr lang="en-US" sz="2200" dirty="0" err="1" smtClean="0"/>
              <a:t>Meehl</a:t>
            </a:r>
            <a:r>
              <a:rPr lang="en-US" sz="2200" dirty="0" smtClean="0"/>
              <a:t> &amp; Hathaway, 1946, p</a:t>
            </a:r>
            <a:r>
              <a:rPr lang="en-US" sz="2200" dirty="0"/>
              <a:t>. 526</a:t>
            </a:r>
            <a:r>
              <a:rPr lang="en-US" sz="2200" dirty="0" smtClean="0"/>
              <a:t>)</a:t>
            </a:r>
          </a:p>
          <a:p>
            <a:pPr lvl="1"/>
            <a:r>
              <a:rPr lang="en-US" sz="2200" dirty="0" smtClean="0"/>
              <a:t>Cannot Say (CNS) – Non-responding</a:t>
            </a:r>
          </a:p>
          <a:p>
            <a:pPr lvl="2"/>
            <a:r>
              <a:rPr lang="en-US" sz="1900" dirty="0" smtClean="0"/>
              <a:t>Changes dramatically with switch to Group Form</a:t>
            </a:r>
          </a:p>
          <a:p>
            <a:pPr lvl="1"/>
            <a:r>
              <a:rPr lang="en-US" sz="2200" dirty="0" smtClean="0"/>
              <a:t>Lie (L) – Under-reporting</a:t>
            </a:r>
          </a:p>
          <a:p>
            <a:pPr lvl="2"/>
            <a:r>
              <a:rPr lang="en-US" sz="1900" dirty="0" smtClean="0"/>
              <a:t>Fashioned after Hartshorne and May Honesty Research</a:t>
            </a:r>
          </a:p>
          <a:p>
            <a:pPr lvl="1"/>
            <a:r>
              <a:rPr lang="en-US" sz="2200" dirty="0" smtClean="0"/>
              <a:t>Infrequency (F) – Random Protocol</a:t>
            </a:r>
          </a:p>
          <a:p>
            <a:pPr lvl="2"/>
            <a:r>
              <a:rPr lang="en-US" sz="1900" dirty="0" smtClean="0"/>
              <a:t>Initially designed as a measure of random responding or clerical error</a:t>
            </a:r>
          </a:p>
          <a:p>
            <a:pPr lvl="2"/>
            <a:r>
              <a:rPr lang="en-US" sz="1900" dirty="0" smtClean="0"/>
              <a:t>Found by military psychologists to be sensitive to over-reporting </a:t>
            </a:r>
          </a:p>
        </p:txBody>
      </p:sp>
    </p:spTree>
    <p:extLst>
      <p:ext uri="{BB962C8B-B14F-4D97-AF65-F5344CB8AC3E}">
        <p14:creationId xmlns:p14="http://schemas.microsoft.com/office/powerpoint/2010/main" val="27976039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105650" cy="717550"/>
          </a:xfrm>
        </p:spPr>
        <p:txBody>
          <a:bodyPr>
            <a:normAutofit/>
          </a:bodyPr>
          <a:lstStyle/>
          <a:p>
            <a:r>
              <a:rPr lang="en-US" sz="4000" dirty="0" smtClean="0"/>
              <a:t>MMPI Validity Scales</a:t>
            </a:r>
            <a:endParaRPr lang="en-US" sz="4000" dirty="0"/>
          </a:p>
        </p:txBody>
      </p:sp>
      <p:sp>
        <p:nvSpPr>
          <p:cNvPr id="3" name="Content Placeholder 2"/>
          <p:cNvSpPr>
            <a:spLocks noGrp="1"/>
          </p:cNvSpPr>
          <p:nvPr>
            <p:ph idx="1"/>
          </p:nvPr>
        </p:nvSpPr>
        <p:spPr>
          <a:xfrm>
            <a:off x="457200" y="1600200"/>
            <a:ext cx="7239000" cy="4648200"/>
          </a:xfrm>
        </p:spPr>
        <p:txBody>
          <a:bodyPr>
            <a:normAutofit/>
          </a:bodyPr>
          <a:lstStyle/>
          <a:p>
            <a:r>
              <a:rPr lang="en-US" sz="2600" dirty="0" smtClean="0"/>
              <a:t>Original MMPI Validity Scales - K</a:t>
            </a:r>
          </a:p>
          <a:p>
            <a:pPr lvl="1"/>
            <a:r>
              <a:rPr lang="en-US" sz="2400" dirty="0" smtClean="0"/>
              <a:t>K-correction and K Scale added in 1946</a:t>
            </a:r>
          </a:p>
          <a:p>
            <a:pPr lvl="1"/>
            <a:r>
              <a:rPr lang="en-US" sz="2400" dirty="0" smtClean="0"/>
              <a:t>Developed by </a:t>
            </a:r>
            <a:r>
              <a:rPr lang="en-US" sz="2400" dirty="0" err="1" smtClean="0"/>
              <a:t>Meehl</a:t>
            </a:r>
            <a:r>
              <a:rPr lang="en-US" sz="2400" dirty="0" smtClean="0"/>
              <a:t> and Hathaway (1946) to serve only as a correction factor to account for under-reporting </a:t>
            </a:r>
            <a:r>
              <a:rPr lang="en-US" sz="2400" u="sng" dirty="0" smtClean="0"/>
              <a:t>and</a:t>
            </a:r>
            <a:r>
              <a:rPr lang="en-US" sz="2400" dirty="0" smtClean="0"/>
              <a:t> over-reporting</a:t>
            </a:r>
          </a:p>
          <a:p>
            <a:pPr lvl="1"/>
            <a:r>
              <a:rPr lang="en-US" sz="2400" dirty="0"/>
              <a:t>K Scale </a:t>
            </a:r>
            <a:r>
              <a:rPr lang="en-US" sz="2400" dirty="0" smtClean="0"/>
              <a:t>adopted </a:t>
            </a:r>
            <a:r>
              <a:rPr lang="en-US" sz="2400" dirty="0"/>
              <a:t>as the final standard validity scale of the MMPI in 1946</a:t>
            </a:r>
          </a:p>
          <a:p>
            <a:pPr lvl="1"/>
            <a:endParaRPr lang="en-US" sz="2400" dirty="0" smtClean="0"/>
          </a:p>
          <a:p>
            <a:pPr lvl="1"/>
            <a:endParaRPr lang="en-US" sz="2400" dirty="0" smtClean="0"/>
          </a:p>
        </p:txBody>
      </p:sp>
    </p:spTree>
    <p:extLst>
      <p:ext uri="{BB962C8B-B14F-4D97-AF65-F5344CB8AC3E}">
        <p14:creationId xmlns:p14="http://schemas.microsoft.com/office/powerpoint/2010/main" val="1325788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850"/>
            <a:ext cx="7105650" cy="717550"/>
          </a:xfrm>
        </p:spPr>
        <p:txBody>
          <a:bodyPr>
            <a:normAutofit/>
          </a:bodyPr>
          <a:lstStyle/>
          <a:p>
            <a:r>
              <a:rPr lang="en-US" sz="4000" dirty="0" smtClean="0"/>
              <a:t>MMPI Validity Scales</a:t>
            </a:r>
            <a:endParaRPr lang="en-US" sz="4000" dirty="0"/>
          </a:p>
        </p:txBody>
      </p:sp>
      <p:sp>
        <p:nvSpPr>
          <p:cNvPr id="3" name="Content Placeholder 2"/>
          <p:cNvSpPr>
            <a:spLocks noGrp="1"/>
          </p:cNvSpPr>
          <p:nvPr>
            <p:ph idx="1"/>
          </p:nvPr>
        </p:nvSpPr>
        <p:spPr>
          <a:xfrm>
            <a:off x="612648" y="1600200"/>
            <a:ext cx="8153400" cy="4876800"/>
          </a:xfrm>
        </p:spPr>
        <p:txBody>
          <a:bodyPr>
            <a:normAutofit fontScale="92500" lnSpcReduction="10000"/>
          </a:bodyPr>
          <a:lstStyle/>
          <a:p>
            <a:r>
              <a:rPr lang="en-US" sz="2600" dirty="0" smtClean="0"/>
              <a:t>Original MMPI Validity Scales and Threats to Protocol Validity:</a:t>
            </a:r>
          </a:p>
          <a:p>
            <a:pPr lvl="1"/>
            <a:r>
              <a:rPr lang="en-US" sz="2300" dirty="0" smtClean="0"/>
              <a:t>CNS </a:t>
            </a:r>
          </a:p>
          <a:p>
            <a:pPr lvl="2"/>
            <a:r>
              <a:rPr lang="en-US" sz="2000" dirty="0" smtClean="0"/>
              <a:t>Non-responding</a:t>
            </a:r>
          </a:p>
          <a:p>
            <a:pPr lvl="1"/>
            <a:r>
              <a:rPr lang="en-US" sz="2300" dirty="0" smtClean="0"/>
              <a:t>L </a:t>
            </a:r>
          </a:p>
          <a:p>
            <a:pPr lvl="2"/>
            <a:r>
              <a:rPr lang="en-US" sz="2000" dirty="0" smtClean="0"/>
              <a:t>Under-reporting </a:t>
            </a:r>
          </a:p>
          <a:p>
            <a:pPr lvl="3"/>
            <a:r>
              <a:rPr lang="en-US" sz="1800" dirty="0" smtClean="0"/>
              <a:t>Intentional and unintentional</a:t>
            </a:r>
          </a:p>
          <a:p>
            <a:pPr lvl="1"/>
            <a:r>
              <a:rPr lang="en-US" sz="2300" dirty="0" smtClean="0"/>
              <a:t>F </a:t>
            </a:r>
          </a:p>
          <a:p>
            <a:pPr lvl="2"/>
            <a:r>
              <a:rPr lang="en-US" sz="2000" dirty="0" smtClean="0"/>
              <a:t>Content non-responsiveness</a:t>
            </a:r>
          </a:p>
          <a:p>
            <a:pPr lvl="2"/>
            <a:r>
              <a:rPr lang="en-US" sz="2000" dirty="0" smtClean="0"/>
              <a:t>Over-reporting</a:t>
            </a:r>
          </a:p>
          <a:p>
            <a:pPr lvl="3"/>
            <a:r>
              <a:rPr lang="en-US" sz="1800" dirty="0" smtClean="0"/>
              <a:t>Intentional and unintentional</a:t>
            </a:r>
          </a:p>
          <a:p>
            <a:pPr lvl="1"/>
            <a:r>
              <a:rPr lang="en-US" sz="2300" dirty="0"/>
              <a:t> </a:t>
            </a:r>
            <a:r>
              <a:rPr lang="en-US" sz="2300" dirty="0" smtClean="0"/>
              <a:t>K</a:t>
            </a:r>
          </a:p>
          <a:p>
            <a:pPr lvl="2"/>
            <a:r>
              <a:rPr lang="en-US" sz="2000" dirty="0" smtClean="0"/>
              <a:t>Under-reporting</a:t>
            </a:r>
          </a:p>
          <a:p>
            <a:pPr lvl="3"/>
            <a:r>
              <a:rPr lang="en-US" sz="1800" dirty="0" smtClean="0"/>
              <a:t>Intentional and unintentional</a:t>
            </a:r>
          </a:p>
        </p:txBody>
      </p:sp>
    </p:spTree>
    <p:extLst>
      <p:ext uri="{BB962C8B-B14F-4D97-AF65-F5344CB8AC3E}">
        <p14:creationId xmlns:p14="http://schemas.microsoft.com/office/powerpoint/2010/main" val="2915900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105650" cy="717550"/>
          </a:xfrm>
        </p:spPr>
        <p:txBody>
          <a:bodyPr>
            <a:normAutofit/>
          </a:bodyPr>
          <a:lstStyle/>
          <a:p>
            <a:r>
              <a:rPr lang="en-US" sz="4000" dirty="0" smtClean="0"/>
              <a:t>MMPI-2 Validity Scales</a:t>
            </a:r>
            <a:endParaRPr lang="en-US" sz="4000" dirty="0"/>
          </a:p>
        </p:txBody>
      </p:sp>
      <p:sp>
        <p:nvSpPr>
          <p:cNvPr id="3" name="Content Placeholder 2"/>
          <p:cNvSpPr>
            <a:spLocks noGrp="1"/>
          </p:cNvSpPr>
          <p:nvPr>
            <p:ph idx="1"/>
          </p:nvPr>
        </p:nvSpPr>
        <p:spPr>
          <a:xfrm>
            <a:off x="381000" y="1600200"/>
            <a:ext cx="7467600" cy="4876800"/>
          </a:xfrm>
        </p:spPr>
        <p:txBody>
          <a:bodyPr>
            <a:normAutofit lnSpcReduction="10000"/>
          </a:bodyPr>
          <a:lstStyle/>
          <a:p>
            <a:r>
              <a:rPr lang="en-US" sz="2600" dirty="0" smtClean="0"/>
              <a:t>MMPI-2 Validity Scales:</a:t>
            </a:r>
          </a:p>
          <a:p>
            <a:pPr lvl="1"/>
            <a:r>
              <a:rPr lang="en-US" sz="2300" dirty="0" smtClean="0"/>
              <a:t>MMPI Validity Sales carried over:</a:t>
            </a:r>
          </a:p>
          <a:p>
            <a:pPr lvl="2"/>
            <a:r>
              <a:rPr lang="en-US" sz="2000" dirty="0" smtClean="0"/>
              <a:t>CNS, L, F, K carried over</a:t>
            </a:r>
          </a:p>
          <a:p>
            <a:pPr lvl="3"/>
            <a:r>
              <a:rPr lang="en-US" sz="1700" dirty="0" smtClean="0"/>
              <a:t>F loses four items</a:t>
            </a:r>
          </a:p>
          <a:p>
            <a:pPr lvl="1"/>
            <a:r>
              <a:rPr lang="en-US" sz="2300" dirty="0" smtClean="0"/>
              <a:t>MMPI-2 Validity Scales introduced in 1989:</a:t>
            </a:r>
          </a:p>
          <a:p>
            <a:pPr lvl="2"/>
            <a:r>
              <a:rPr lang="en-US" sz="2000" dirty="0" smtClean="0"/>
              <a:t>Variable Response Inconsistency – VRIN – Random Responding</a:t>
            </a:r>
          </a:p>
          <a:p>
            <a:pPr lvl="2"/>
            <a:r>
              <a:rPr lang="en-US" sz="2000" dirty="0" smtClean="0"/>
              <a:t>True Response Inconsistency – TRIN – Fixed Responding</a:t>
            </a:r>
          </a:p>
          <a:p>
            <a:pPr lvl="2"/>
            <a:r>
              <a:rPr lang="en-US" sz="2000" dirty="0" smtClean="0"/>
              <a:t>F Back (F</a:t>
            </a:r>
            <a:r>
              <a:rPr lang="en-US" sz="2000" baseline="-25000" dirty="0" smtClean="0"/>
              <a:t>B</a:t>
            </a:r>
            <a:r>
              <a:rPr lang="en-US" sz="2000" dirty="0" smtClean="0"/>
              <a:t>) – Over-reporting</a:t>
            </a:r>
          </a:p>
          <a:p>
            <a:pPr lvl="1"/>
            <a:r>
              <a:rPr lang="en-US" sz="2300" dirty="0" smtClean="0"/>
              <a:t>MMPI-2 Validity Scales added later:</a:t>
            </a:r>
          </a:p>
          <a:p>
            <a:pPr lvl="2"/>
            <a:r>
              <a:rPr lang="en-US" sz="2000" dirty="0" smtClean="0"/>
              <a:t>Infrequency Psychopathology – F</a:t>
            </a:r>
            <a:r>
              <a:rPr lang="en-US" sz="2000" baseline="-25000" dirty="0" smtClean="0"/>
              <a:t>P</a:t>
            </a:r>
            <a:r>
              <a:rPr lang="en-US" sz="2000" dirty="0" smtClean="0"/>
              <a:t> - Over-reporting</a:t>
            </a:r>
            <a:endParaRPr lang="en-US" sz="2000" baseline="-25000" dirty="0" smtClean="0"/>
          </a:p>
          <a:p>
            <a:pPr lvl="2"/>
            <a:r>
              <a:rPr lang="en-US" sz="2000" dirty="0" smtClean="0"/>
              <a:t>Superlative Self-Presentation – S – Under-reporting</a:t>
            </a:r>
          </a:p>
          <a:p>
            <a:pPr lvl="2"/>
            <a:r>
              <a:rPr lang="en-US" sz="2000" dirty="0" smtClean="0"/>
              <a:t>Symptom Validity Scale – FBS (previously Fake Bad Scale) – Over-reporting</a:t>
            </a:r>
          </a:p>
        </p:txBody>
      </p:sp>
    </p:spTree>
    <p:extLst>
      <p:ext uri="{BB962C8B-B14F-4D97-AF65-F5344CB8AC3E}">
        <p14:creationId xmlns:p14="http://schemas.microsoft.com/office/powerpoint/2010/main" val="2673745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685800"/>
            <a:ext cx="7105650" cy="717550"/>
          </a:xfrm>
        </p:spPr>
        <p:txBody>
          <a:bodyPr>
            <a:noAutofit/>
          </a:bodyPr>
          <a:lstStyle/>
          <a:p>
            <a:pPr eaLnBrk="1" hangingPunct="1"/>
            <a:r>
              <a:rPr lang="en-US" sz="3400" dirty="0" smtClean="0"/>
              <a:t>MMPI-2-RF Validity Scales: Development</a:t>
            </a:r>
          </a:p>
        </p:txBody>
      </p:sp>
      <p:sp>
        <p:nvSpPr>
          <p:cNvPr id="2" name="Content Placeholder 1"/>
          <p:cNvSpPr>
            <a:spLocks noGrp="1"/>
          </p:cNvSpPr>
          <p:nvPr>
            <p:ph idx="1"/>
          </p:nvPr>
        </p:nvSpPr>
        <p:spPr>
          <a:xfrm>
            <a:off x="457200" y="1676400"/>
            <a:ext cx="7105650" cy="3784600"/>
          </a:xfrm>
        </p:spPr>
        <p:txBody>
          <a:bodyPr/>
          <a:lstStyle/>
          <a:p>
            <a:r>
              <a:rPr lang="en-US" dirty="0" smtClean="0"/>
              <a:t>VRIN-r/TRIN-r</a:t>
            </a:r>
          </a:p>
          <a:p>
            <a:pPr lvl="1"/>
            <a:r>
              <a:rPr lang="en-US" dirty="0" smtClean="0"/>
              <a:t>Based on inconsistent responses to item pairs</a:t>
            </a:r>
          </a:p>
          <a:p>
            <a:pPr lvl="1"/>
            <a:r>
              <a:rPr lang="en-US" dirty="0" smtClean="0"/>
              <a:t>Pairs selected in the basis of statistical and semantic analyses of possible response combinations (composites):</a:t>
            </a:r>
          </a:p>
          <a:p>
            <a:pPr lvl="2"/>
            <a:r>
              <a:rPr lang="en-US" dirty="0" smtClean="0"/>
              <a:t>Both True (TT)</a:t>
            </a:r>
          </a:p>
          <a:p>
            <a:pPr lvl="2"/>
            <a:r>
              <a:rPr lang="en-US" dirty="0" smtClean="0"/>
              <a:t>Both False (FF)</a:t>
            </a:r>
          </a:p>
          <a:p>
            <a:pPr lvl="2"/>
            <a:r>
              <a:rPr lang="en-US" dirty="0" smtClean="0"/>
              <a:t>First True and the second False (TF)</a:t>
            </a:r>
          </a:p>
          <a:p>
            <a:pPr lvl="2"/>
            <a:r>
              <a:rPr lang="en-US" dirty="0" smtClean="0"/>
              <a:t>First False and the second True (FT)</a:t>
            </a:r>
          </a:p>
          <a:p>
            <a:pPr lvl="2"/>
            <a:endParaRPr lang="en-US" dirty="0" smtClean="0"/>
          </a:p>
          <a:p>
            <a:pPr lvl="1"/>
            <a:endParaRPr lang="en-US" dirty="0" smtClean="0"/>
          </a:p>
          <a:p>
            <a:pPr lvl="1"/>
            <a:endParaRPr lang="en-US" dirty="0"/>
          </a:p>
        </p:txBody>
      </p:sp>
    </p:spTree>
    <p:custDataLst>
      <p:tags r:id="rId1"/>
    </p:custDataLst>
    <p:extLst>
      <p:ext uri="{BB962C8B-B14F-4D97-AF65-F5344CB8AC3E}">
        <p14:creationId xmlns:p14="http://schemas.microsoft.com/office/powerpoint/2010/main" val="36076378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609600"/>
            <a:ext cx="7105650" cy="717550"/>
          </a:xfrm>
        </p:spPr>
        <p:txBody>
          <a:bodyPr>
            <a:noAutofit/>
          </a:bodyPr>
          <a:lstStyle/>
          <a:p>
            <a:pPr eaLnBrk="1" hangingPunct="1"/>
            <a:r>
              <a:rPr lang="en-US" sz="3400" dirty="0" smtClean="0"/>
              <a:t>MMPI-2-RF Validity Scales: Development</a:t>
            </a:r>
          </a:p>
        </p:txBody>
      </p:sp>
      <p:sp>
        <p:nvSpPr>
          <p:cNvPr id="2" name="Content Placeholder 1"/>
          <p:cNvSpPr>
            <a:spLocks noGrp="1"/>
          </p:cNvSpPr>
          <p:nvPr>
            <p:ph idx="1"/>
          </p:nvPr>
        </p:nvSpPr>
        <p:spPr>
          <a:xfrm>
            <a:off x="228600" y="1524000"/>
            <a:ext cx="7620000" cy="5105400"/>
          </a:xfrm>
        </p:spPr>
        <p:txBody>
          <a:bodyPr>
            <a:normAutofit fontScale="62500" lnSpcReduction="20000"/>
          </a:bodyPr>
          <a:lstStyle/>
          <a:p>
            <a:pPr>
              <a:lnSpc>
                <a:spcPct val="120000"/>
              </a:lnSpc>
            </a:pPr>
            <a:r>
              <a:rPr lang="en-US" sz="4000" dirty="0" smtClean="0"/>
              <a:t>VRIN-r/TRIN-r</a:t>
            </a:r>
          </a:p>
          <a:p>
            <a:pPr lvl="1">
              <a:lnSpc>
                <a:spcPct val="120000"/>
              </a:lnSpc>
            </a:pPr>
            <a:r>
              <a:rPr lang="en-US" sz="3800" dirty="0" smtClean="0"/>
              <a:t>Each composite chosen for VRIN-r or TRIN-r had to meet five criteria:</a:t>
            </a:r>
          </a:p>
          <a:p>
            <a:pPr lvl="2">
              <a:lnSpc>
                <a:spcPct val="110000"/>
              </a:lnSpc>
            </a:pPr>
            <a:r>
              <a:rPr lang="en-US" sz="2900" dirty="0" smtClean="0"/>
              <a:t>The items had to be sufficiently correlated with each other (positively for VRIN-r, negatively for TRIN-r) in two clinical samples (seeking statistical inconsistency)</a:t>
            </a:r>
          </a:p>
          <a:p>
            <a:pPr lvl="2">
              <a:lnSpc>
                <a:spcPct val="110000"/>
              </a:lnSpc>
            </a:pPr>
            <a:r>
              <a:rPr lang="en-US" sz="2900" dirty="0" smtClean="0"/>
              <a:t>The observed frequency of the composite had to be low when compared to the frequency expected by chance if the two responses making up the composite were independent (seeking unlikely response combinations)</a:t>
            </a:r>
          </a:p>
          <a:p>
            <a:pPr lvl="2">
              <a:lnSpc>
                <a:spcPct val="110000"/>
              </a:lnSpc>
            </a:pPr>
            <a:r>
              <a:rPr lang="en-US" sz="2900" dirty="0" smtClean="0"/>
              <a:t>The combination of responses in a composite had to be judged by the authors to be inconsistent (seeking semantic inconsistency)</a:t>
            </a:r>
          </a:p>
          <a:p>
            <a:pPr lvl="2">
              <a:lnSpc>
                <a:spcPct val="110000"/>
              </a:lnSpc>
            </a:pPr>
            <a:r>
              <a:rPr lang="en-US" sz="2900" dirty="0" smtClean="0"/>
              <a:t>The correlation between a composite and a mini-scale made up of the two items keyed in the direction they were scored on the composite was low (seeking “content-free” composites)</a:t>
            </a:r>
          </a:p>
          <a:p>
            <a:pPr lvl="2">
              <a:lnSpc>
                <a:spcPct val="110000"/>
              </a:lnSpc>
            </a:pPr>
            <a:r>
              <a:rPr lang="en-US" sz="2900" dirty="0" smtClean="0"/>
              <a:t>Neither item in a composite could belong to another composite of the same type (eliminate overlap)</a:t>
            </a:r>
            <a:endParaRPr lang="en-US" sz="2900" dirty="0"/>
          </a:p>
        </p:txBody>
      </p:sp>
    </p:spTree>
    <p:custDataLst>
      <p:tags r:id="rId1"/>
    </p:custDataLst>
    <p:extLst>
      <p:ext uri="{BB962C8B-B14F-4D97-AF65-F5344CB8AC3E}">
        <p14:creationId xmlns:p14="http://schemas.microsoft.com/office/powerpoint/2010/main" val="2510276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533400"/>
            <a:ext cx="7105650" cy="717550"/>
          </a:xfrm>
        </p:spPr>
        <p:txBody>
          <a:bodyPr>
            <a:noAutofit/>
          </a:bodyPr>
          <a:lstStyle/>
          <a:p>
            <a:pPr eaLnBrk="1" hangingPunct="1"/>
            <a:r>
              <a:rPr lang="en-US" sz="3400" dirty="0" smtClean="0"/>
              <a:t>MMPI-2-RF Validity Scales: Development</a:t>
            </a:r>
          </a:p>
        </p:txBody>
      </p:sp>
      <p:sp>
        <p:nvSpPr>
          <p:cNvPr id="2" name="Content Placeholder 1"/>
          <p:cNvSpPr>
            <a:spLocks noGrp="1"/>
          </p:cNvSpPr>
          <p:nvPr>
            <p:ph idx="1"/>
          </p:nvPr>
        </p:nvSpPr>
        <p:spPr>
          <a:xfrm>
            <a:off x="381000" y="1600200"/>
            <a:ext cx="7467600" cy="5105400"/>
          </a:xfrm>
        </p:spPr>
        <p:txBody>
          <a:bodyPr>
            <a:normAutofit/>
          </a:bodyPr>
          <a:lstStyle/>
          <a:p>
            <a:r>
              <a:rPr lang="en-US" sz="2700" dirty="0" smtClean="0"/>
              <a:t>TRIN-r Example:</a:t>
            </a:r>
          </a:p>
          <a:p>
            <a:pPr marL="685800" lvl="2" indent="0">
              <a:buNone/>
            </a:pPr>
            <a:r>
              <a:rPr lang="en-US" sz="1800" dirty="0" smtClean="0"/>
              <a:t>269. When things get really bad, I know I can count on my family for help.</a:t>
            </a:r>
          </a:p>
          <a:p>
            <a:pPr marL="685800" lvl="2" indent="0">
              <a:buNone/>
            </a:pPr>
            <a:r>
              <a:rPr lang="en-US" sz="1800" dirty="0" smtClean="0"/>
              <a:t>314. I hate my whole family</a:t>
            </a:r>
          </a:p>
          <a:p>
            <a:pPr lvl="1"/>
            <a:r>
              <a:rPr lang="en-US" sz="2200" dirty="0" smtClean="0"/>
              <a:t>Responses are negatively correlated (-.23)</a:t>
            </a:r>
          </a:p>
          <a:p>
            <a:pPr lvl="1"/>
            <a:r>
              <a:rPr lang="en-US" sz="2200" dirty="0" smtClean="0"/>
              <a:t>Observed/Expected .27 for TT and .93 for FF (TT combination much more unlikely than FF)</a:t>
            </a:r>
          </a:p>
          <a:p>
            <a:pPr lvl="1"/>
            <a:r>
              <a:rPr lang="en-US" sz="2200" dirty="0" smtClean="0"/>
              <a:t>TT combination is semantically inconsistent</a:t>
            </a:r>
          </a:p>
          <a:p>
            <a:pPr lvl="1"/>
            <a:r>
              <a:rPr lang="en-US" sz="2200" dirty="0" smtClean="0"/>
              <a:t>Correlation with mini-scale reflecting family problems is -.10 for TT and -.70 for FF (indicating TT combination is content-free)</a:t>
            </a:r>
          </a:p>
          <a:p>
            <a:pPr lvl="1"/>
            <a:r>
              <a:rPr lang="en-US" sz="2200" dirty="0" smtClean="0"/>
              <a:t>Neither 269 nor 314 could be scored in another TT combination</a:t>
            </a:r>
          </a:p>
          <a:p>
            <a:pPr lvl="1"/>
            <a:endParaRPr lang="en-US" dirty="0"/>
          </a:p>
        </p:txBody>
      </p:sp>
    </p:spTree>
    <p:custDataLst>
      <p:tags r:id="rId1"/>
    </p:custDataLst>
    <p:extLst>
      <p:ext uri="{BB962C8B-B14F-4D97-AF65-F5344CB8AC3E}">
        <p14:creationId xmlns:p14="http://schemas.microsoft.com/office/powerpoint/2010/main" val="8246491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609600"/>
            <a:ext cx="7105650" cy="717550"/>
          </a:xfrm>
        </p:spPr>
        <p:txBody>
          <a:bodyPr>
            <a:noAutofit/>
          </a:bodyPr>
          <a:lstStyle/>
          <a:p>
            <a:pPr eaLnBrk="1" hangingPunct="1"/>
            <a:r>
              <a:rPr lang="en-US" sz="3400" dirty="0" smtClean="0"/>
              <a:t>MMPI-2-RF Validity Scales: Development</a:t>
            </a:r>
          </a:p>
        </p:txBody>
      </p:sp>
      <p:sp>
        <p:nvSpPr>
          <p:cNvPr id="2" name="Content Placeholder 1"/>
          <p:cNvSpPr>
            <a:spLocks noGrp="1"/>
          </p:cNvSpPr>
          <p:nvPr>
            <p:ph idx="1"/>
          </p:nvPr>
        </p:nvSpPr>
        <p:spPr>
          <a:xfrm>
            <a:off x="381000" y="1600200"/>
            <a:ext cx="7391400" cy="5105400"/>
          </a:xfrm>
        </p:spPr>
        <p:txBody>
          <a:bodyPr>
            <a:normAutofit/>
          </a:bodyPr>
          <a:lstStyle/>
          <a:p>
            <a:r>
              <a:rPr lang="en-US" sz="2800" dirty="0" smtClean="0"/>
              <a:t>Over-reporting Scales:</a:t>
            </a:r>
          </a:p>
          <a:p>
            <a:pPr lvl="1"/>
            <a:r>
              <a:rPr lang="en-US" sz="2400" dirty="0" smtClean="0"/>
              <a:t>F-r (Infrequent Responses): </a:t>
            </a:r>
          </a:p>
          <a:p>
            <a:pPr lvl="2"/>
            <a:r>
              <a:rPr lang="en-US" sz="1600" dirty="0" smtClean="0"/>
              <a:t>32 items answered infrequently (10% or less) of the men and women in the normative sample </a:t>
            </a:r>
          </a:p>
          <a:p>
            <a:pPr lvl="1"/>
            <a:r>
              <a:rPr lang="en-US" sz="2000" dirty="0" err="1" smtClean="0"/>
              <a:t>Fp</a:t>
            </a:r>
            <a:r>
              <a:rPr lang="en-US" sz="2000" dirty="0" smtClean="0"/>
              <a:t>-r (Infrequent Psychopathology Responses):</a:t>
            </a:r>
          </a:p>
          <a:p>
            <a:pPr lvl="2"/>
            <a:r>
              <a:rPr lang="en-US" sz="1600" dirty="0" smtClean="0"/>
              <a:t>21 items answered infrequently (20% or less) by psychiatric inpatients, outpatients, and non-clinical samples</a:t>
            </a:r>
          </a:p>
          <a:p>
            <a:pPr lvl="1"/>
            <a:r>
              <a:rPr lang="en-US" sz="2000" dirty="0" err="1" smtClean="0"/>
              <a:t>Fs</a:t>
            </a:r>
            <a:r>
              <a:rPr lang="en-US" sz="2000" dirty="0" smtClean="0"/>
              <a:t> (Infrequent Somatic Responses):</a:t>
            </a:r>
          </a:p>
          <a:p>
            <a:pPr lvl="2"/>
            <a:r>
              <a:rPr lang="en-US" sz="1600" dirty="0" smtClean="0"/>
              <a:t>16 items with somatic content answered infrequently (25% or less) of medical samples</a:t>
            </a:r>
          </a:p>
          <a:p>
            <a:pPr lvl="1"/>
            <a:r>
              <a:rPr lang="en-US" sz="2000" dirty="0" smtClean="0"/>
              <a:t>FBS-r (Symptom Validity):</a:t>
            </a:r>
          </a:p>
          <a:p>
            <a:pPr lvl="2"/>
            <a:r>
              <a:rPr lang="en-US" sz="1600" dirty="0" smtClean="0"/>
              <a:t>30 of 43 FBS items included in 338-item booklet</a:t>
            </a:r>
          </a:p>
          <a:p>
            <a:pPr lvl="1"/>
            <a:r>
              <a:rPr lang="en-US" sz="2000" dirty="0" smtClean="0"/>
              <a:t>RBS (Response Bias Scale):</a:t>
            </a:r>
          </a:p>
          <a:p>
            <a:pPr lvl="2"/>
            <a:r>
              <a:rPr lang="en-US" sz="1600" dirty="0" smtClean="0"/>
              <a:t>28 items correlated with failure on performance validity tests</a:t>
            </a:r>
          </a:p>
          <a:p>
            <a:pPr lvl="2"/>
            <a:endParaRPr lang="en-US" sz="2000" dirty="0"/>
          </a:p>
        </p:txBody>
      </p:sp>
    </p:spTree>
    <p:custDataLst>
      <p:tags r:id="rId1"/>
    </p:custDataLst>
    <p:extLst>
      <p:ext uri="{BB962C8B-B14F-4D97-AF65-F5344CB8AC3E}">
        <p14:creationId xmlns:p14="http://schemas.microsoft.com/office/powerpoint/2010/main" val="25715540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609600"/>
            <a:ext cx="7105650" cy="717550"/>
          </a:xfrm>
        </p:spPr>
        <p:txBody>
          <a:bodyPr>
            <a:noAutofit/>
          </a:bodyPr>
          <a:lstStyle/>
          <a:p>
            <a:pPr eaLnBrk="1" hangingPunct="1"/>
            <a:r>
              <a:rPr lang="en-US" sz="3400" dirty="0" smtClean="0"/>
              <a:t>MMPI-2-RF Validity Scales: Development</a:t>
            </a:r>
          </a:p>
        </p:txBody>
      </p:sp>
      <p:sp>
        <p:nvSpPr>
          <p:cNvPr id="2" name="Content Placeholder 1"/>
          <p:cNvSpPr>
            <a:spLocks noGrp="1"/>
          </p:cNvSpPr>
          <p:nvPr>
            <p:ph idx="1"/>
          </p:nvPr>
        </p:nvSpPr>
        <p:spPr>
          <a:xfrm>
            <a:off x="381000" y="1600200"/>
            <a:ext cx="8610600" cy="5105400"/>
          </a:xfrm>
        </p:spPr>
        <p:txBody>
          <a:bodyPr>
            <a:normAutofit/>
          </a:bodyPr>
          <a:lstStyle/>
          <a:p>
            <a:r>
              <a:rPr lang="en-US" sz="2800" dirty="0" smtClean="0"/>
              <a:t>Under-reporting Scales:</a:t>
            </a:r>
          </a:p>
          <a:p>
            <a:pPr lvl="1"/>
            <a:r>
              <a:rPr lang="en-US" dirty="0" smtClean="0"/>
              <a:t>L-r (Uncommon Virtues): </a:t>
            </a:r>
          </a:p>
          <a:p>
            <a:pPr lvl="2"/>
            <a:r>
              <a:rPr lang="en-US" sz="2200" dirty="0" smtClean="0"/>
              <a:t>14 items describing uncommon moral virtues</a:t>
            </a:r>
          </a:p>
          <a:p>
            <a:pPr lvl="1"/>
            <a:r>
              <a:rPr lang="en-US" dirty="0" smtClean="0"/>
              <a:t>K-r (Adjustment Validity):</a:t>
            </a:r>
          </a:p>
          <a:p>
            <a:pPr lvl="2"/>
            <a:r>
              <a:rPr lang="en-US" sz="2200" dirty="0" smtClean="0"/>
              <a:t>14 items describing good psychological adjustment</a:t>
            </a:r>
            <a:endParaRPr lang="en-US" sz="2200" dirty="0"/>
          </a:p>
        </p:txBody>
      </p:sp>
    </p:spTree>
    <p:custDataLst>
      <p:tags r:id="rId1"/>
    </p:custDataLst>
    <p:extLst>
      <p:ext uri="{BB962C8B-B14F-4D97-AF65-F5344CB8AC3E}">
        <p14:creationId xmlns:p14="http://schemas.microsoft.com/office/powerpoint/2010/main" val="3548460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 y="2514600"/>
            <a:ext cx="8153400" cy="990600"/>
          </a:xfrm>
        </p:spPr>
        <p:txBody>
          <a:bodyPr>
            <a:noAutofit/>
          </a:bodyPr>
          <a:lstStyle/>
          <a:p>
            <a:pPr eaLnBrk="1" hangingPunct="1"/>
            <a:r>
              <a:rPr lang="en-US" dirty="0" smtClean="0">
                <a:solidFill>
                  <a:schemeClr val="tx1"/>
                </a:solidFill>
              </a:rPr>
              <a:t>MMPI-2-RF Validity Scales: </a:t>
            </a:r>
            <a:br>
              <a:rPr lang="en-US" dirty="0" smtClean="0">
                <a:solidFill>
                  <a:schemeClr val="tx1"/>
                </a:solidFill>
              </a:rPr>
            </a:br>
            <a:r>
              <a:rPr lang="en-US" dirty="0" smtClean="0">
                <a:solidFill>
                  <a:schemeClr val="tx1"/>
                </a:solidFill>
              </a:rPr>
              <a:t>Empirical Findings</a:t>
            </a:r>
          </a:p>
        </p:txBody>
      </p:sp>
    </p:spTree>
    <p:custDataLst>
      <p:tags r:id="rId1"/>
    </p:custDataLst>
    <p:extLst>
      <p:ext uri="{BB962C8B-B14F-4D97-AF65-F5344CB8AC3E}">
        <p14:creationId xmlns:p14="http://schemas.microsoft.com/office/powerpoint/2010/main" val="5820183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882650"/>
            <a:ext cx="7105650" cy="717550"/>
          </a:xfrm>
        </p:spPr>
        <p:txBody>
          <a:bodyPr/>
          <a:lstStyle/>
          <a:p>
            <a:pPr eaLnBrk="1" hangingPunct="1"/>
            <a:r>
              <a:rPr lang="en-US" sz="4400" dirty="0" smtClean="0"/>
              <a:t>MMPI Background</a:t>
            </a:r>
          </a:p>
        </p:txBody>
      </p:sp>
      <p:sp>
        <p:nvSpPr>
          <p:cNvPr id="1514499" name="Rectangle 3"/>
          <p:cNvSpPr>
            <a:spLocks noGrp="1" noChangeArrowheads="1"/>
          </p:cNvSpPr>
          <p:nvPr>
            <p:ph idx="1"/>
          </p:nvPr>
        </p:nvSpPr>
        <p:spPr>
          <a:xfrm>
            <a:off x="228600" y="2057400"/>
            <a:ext cx="7467600" cy="4059238"/>
          </a:xfrm>
        </p:spPr>
        <p:txBody>
          <a:bodyPr>
            <a:normAutofit fontScale="92500" lnSpcReduction="20000"/>
          </a:bodyPr>
          <a:lstStyle/>
          <a:p>
            <a:pPr eaLnBrk="1" hangingPunct="1">
              <a:lnSpc>
                <a:spcPct val="90000"/>
              </a:lnSpc>
            </a:pPr>
            <a:r>
              <a:rPr lang="en-US" dirty="0" smtClean="0"/>
              <a:t>By mid-1940s, clear that the scales did not work as intended</a:t>
            </a:r>
          </a:p>
          <a:p>
            <a:pPr lvl="1" eaLnBrk="1" hangingPunct="1">
              <a:lnSpc>
                <a:spcPct val="90000"/>
              </a:lnSpc>
            </a:pPr>
            <a:r>
              <a:rPr lang="en-US" dirty="0" smtClean="0"/>
              <a:t>Non-discriminating profiles (i.e., multiple elevations)</a:t>
            </a:r>
          </a:p>
          <a:p>
            <a:pPr lvl="1" eaLnBrk="1" hangingPunct="1">
              <a:lnSpc>
                <a:spcPct val="90000"/>
              </a:lnSpc>
            </a:pPr>
            <a:r>
              <a:rPr lang="en-US" dirty="0" smtClean="0">
                <a:hlinkClick r:id="rId2" action="ppaction://hlinkfile"/>
              </a:rPr>
              <a:t>Excessive False Positives</a:t>
            </a:r>
            <a:endParaRPr lang="en-US" dirty="0" smtClean="0"/>
          </a:p>
          <a:p>
            <a:pPr>
              <a:lnSpc>
                <a:spcPct val="90000"/>
              </a:lnSpc>
            </a:pPr>
            <a:r>
              <a:rPr lang="en-US" b="1" dirty="0" smtClean="0"/>
              <a:t>Paradigm Shift 1</a:t>
            </a:r>
            <a:r>
              <a:rPr lang="en-US" dirty="0" smtClean="0"/>
              <a:t>- Code Types:</a:t>
            </a:r>
          </a:p>
          <a:p>
            <a:pPr lvl="1">
              <a:lnSpc>
                <a:spcPct val="90000"/>
              </a:lnSpc>
            </a:pPr>
            <a:r>
              <a:rPr lang="en-US" dirty="0" smtClean="0"/>
              <a:t>Focus shifts to pattern of scores</a:t>
            </a:r>
          </a:p>
          <a:p>
            <a:pPr lvl="1">
              <a:lnSpc>
                <a:spcPct val="90000"/>
              </a:lnSpc>
            </a:pPr>
            <a:r>
              <a:rPr lang="en-US" dirty="0" smtClean="0"/>
              <a:t>Scales names replaced with numbers to facilitate code typing</a:t>
            </a:r>
          </a:p>
          <a:p>
            <a:pPr lvl="1">
              <a:lnSpc>
                <a:spcPct val="90000"/>
              </a:lnSpc>
            </a:pPr>
            <a:r>
              <a:rPr lang="en-US" dirty="0" smtClean="0"/>
              <a:t>Empirical studies conducted to identify code-type correlates</a:t>
            </a:r>
          </a:p>
          <a:p>
            <a:pPr eaLnBrk="1" hangingPunct="1">
              <a:lnSpc>
                <a:spcPct val="90000"/>
              </a:lnSpc>
            </a:pPr>
            <a:endParaRPr lang="en-US"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44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44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44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144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144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14600"/>
            <a:ext cx="8153400" cy="990600"/>
          </a:xfrm>
        </p:spPr>
        <p:txBody>
          <a:bodyPr>
            <a:noAutofit/>
          </a:bodyPr>
          <a:lstStyle/>
          <a:p>
            <a:pPr algn="ctr"/>
            <a:r>
              <a:rPr lang="en-US" dirty="0" smtClean="0">
                <a:solidFill>
                  <a:schemeClr val="tx1"/>
                </a:solidFill>
              </a:rPr>
              <a:t>Psychometric Findings with the </a:t>
            </a:r>
            <a:br>
              <a:rPr lang="en-US" dirty="0" smtClean="0">
                <a:solidFill>
                  <a:schemeClr val="tx1"/>
                </a:solidFill>
              </a:rPr>
            </a:br>
            <a:r>
              <a:rPr lang="en-US" dirty="0" smtClean="0">
                <a:solidFill>
                  <a:schemeClr val="tx1"/>
                </a:solidFill>
              </a:rPr>
              <a:t>MMPI-2-RF Validity Scales</a:t>
            </a:r>
            <a:endParaRPr lang="en-US" dirty="0">
              <a:solidFill>
                <a:schemeClr val="tx1"/>
              </a:solidFill>
            </a:endParaRPr>
          </a:p>
        </p:txBody>
      </p:sp>
    </p:spTree>
    <p:extLst>
      <p:ext uri="{BB962C8B-B14F-4D97-AF65-F5344CB8AC3E}">
        <p14:creationId xmlns:p14="http://schemas.microsoft.com/office/powerpoint/2010/main" val="88429212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105650" cy="717550"/>
          </a:xfrm>
        </p:spPr>
        <p:txBody>
          <a:bodyPr/>
          <a:lstStyle/>
          <a:p>
            <a:r>
              <a:rPr lang="en-US" dirty="0" smtClean="0">
                <a:solidFill>
                  <a:schemeClr val="tx1"/>
                </a:solidFill>
              </a:rPr>
              <a:t>Reliability</a:t>
            </a:r>
            <a:endParaRPr lang="en-US" dirty="0">
              <a:solidFill>
                <a:schemeClr val="tx1"/>
              </a:solidFill>
            </a:endParaRPr>
          </a:p>
        </p:txBody>
      </p:sp>
      <p:sp>
        <p:nvSpPr>
          <p:cNvPr id="3" name="Content Placeholder 2"/>
          <p:cNvSpPr>
            <a:spLocks noGrp="1"/>
          </p:cNvSpPr>
          <p:nvPr>
            <p:ph idx="1"/>
          </p:nvPr>
        </p:nvSpPr>
        <p:spPr/>
        <p:txBody>
          <a:bodyPr/>
          <a:lstStyle/>
          <a:p>
            <a:r>
              <a:rPr lang="en-US" dirty="0" smtClean="0"/>
              <a:t>Reported in Chapter 3 of MMPI-2-RF Technical Manual</a:t>
            </a:r>
            <a:endParaRPr lang="en-US" dirty="0"/>
          </a:p>
        </p:txBody>
      </p:sp>
    </p:spTree>
    <p:extLst>
      <p:ext uri="{BB962C8B-B14F-4D97-AF65-F5344CB8AC3E}">
        <p14:creationId xmlns:p14="http://schemas.microsoft.com/office/powerpoint/2010/main" val="364714059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9" y="1123950"/>
            <a:ext cx="7956012"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15057004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14400"/>
            <a:ext cx="5638756"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240389434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105650" cy="717550"/>
          </a:xfrm>
        </p:spPr>
        <p:txBody>
          <a:bodyPr/>
          <a:lstStyle/>
          <a:p>
            <a:r>
              <a:rPr lang="en-US" dirty="0" smtClean="0">
                <a:solidFill>
                  <a:schemeClr val="tx1"/>
                </a:solidFill>
              </a:rPr>
              <a:t>Validity</a:t>
            </a:r>
            <a:endParaRPr lang="en-US" dirty="0">
              <a:solidFill>
                <a:schemeClr val="tx1"/>
              </a:solidFill>
            </a:endParaRPr>
          </a:p>
        </p:txBody>
      </p:sp>
      <p:sp>
        <p:nvSpPr>
          <p:cNvPr id="3" name="Content Placeholder 2"/>
          <p:cNvSpPr>
            <a:spLocks noGrp="1"/>
          </p:cNvSpPr>
          <p:nvPr>
            <p:ph idx="1"/>
          </p:nvPr>
        </p:nvSpPr>
        <p:spPr/>
        <p:txBody>
          <a:bodyPr/>
          <a:lstStyle/>
          <a:p>
            <a:r>
              <a:rPr lang="en-US" dirty="0" smtClean="0"/>
              <a:t>Validation studies reported in peer-reviewed literature</a:t>
            </a:r>
          </a:p>
          <a:p>
            <a:r>
              <a:rPr lang="en-US" dirty="0" smtClean="0"/>
              <a:t>Examples:</a:t>
            </a:r>
            <a:endParaRPr lang="en-US" dirty="0"/>
          </a:p>
        </p:txBody>
      </p:sp>
    </p:spTree>
    <p:extLst>
      <p:ext uri="{BB962C8B-B14F-4D97-AF65-F5344CB8AC3E}">
        <p14:creationId xmlns:p14="http://schemas.microsoft.com/office/powerpoint/2010/main" val="180497993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7652657"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50738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1"/>
            <a:ext cx="8051856"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073383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1943"/>
            <a:ext cx="7926446" cy="3058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15568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57196"/>
            <a:ext cx="7924799" cy="326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582606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8038190" cy="464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020118"/>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WER3D TRANSITION" val="DissolvingFlyThru.p3d 0"/>
  <p:tag name="POWER3D OPTIONS" val="Medium "/>
  <p:tag name="POWER3D SOUND" val="Dissolving Fly Thru"/>
</p:tagLst>
</file>

<file path=ppt/tags/tag10.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11.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12.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13.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14.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15.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16.xml><?xml version="1.0" encoding="utf-8"?>
<p:tagLst xmlns:a="http://schemas.openxmlformats.org/drawingml/2006/main" xmlns:r="http://schemas.openxmlformats.org/officeDocument/2006/relationships" xmlns:p="http://schemas.openxmlformats.org/presentationml/2006/main">
  <p:tag name="POWER3D TRANSITION" val="Clamp.p3d 0"/>
  <p:tag name="POWER3D OPTIONS" val="Medium "/>
  <p:tag name="POWER3D SOUND" val="Clamp"/>
</p:tagLst>
</file>

<file path=ppt/tags/tag17.xml><?xml version="1.0" encoding="utf-8"?>
<p:tagLst xmlns:a="http://schemas.openxmlformats.org/drawingml/2006/main" xmlns:r="http://schemas.openxmlformats.org/officeDocument/2006/relationships" xmlns:p="http://schemas.openxmlformats.org/presentationml/2006/main">
  <p:tag name="POWER3D TRANSITION" val="OnEdge.p3d 0"/>
  <p:tag name="POWER3D OPTIONS" val="Medium "/>
  <p:tag name="POWER3D SOUND" val="On Edge"/>
</p:tagLst>
</file>

<file path=ppt/tags/tag18.xml><?xml version="1.0" encoding="utf-8"?>
<p:tagLst xmlns:a="http://schemas.openxmlformats.org/drawingml/2006/main" xmlns:r="http://schemas.openxmlformats.org/officeDocument/2006/relationships" xmlns:p="http://schemas.openxmlformats.org/presentationml/2006/main">
  <p:tag name="POWER3D TRANSITION" val="BoxinBox.p3d 0"/>
  <p:tag name="POWER3D OPTIONS" val="Medium "/>
  <p:tag name="POWER3D SOUND" val="Box in Box"/>
</p:tagLst>
</file>

<file path=ppt/tags/tag19.xml><?xml version="1.0" encoding="utf-8"?>
<p:tagLst xmlns:a="http://schemas.openxmlformats.org/drawingml/2006/main" xmlns:r="http://schemas.openxmlformats.org/officeDocument/2006/relationships" xmlns:p="http://schemas.openxmlformats.org/presentationml/2006/main">
  <p:tag name="POWER3D TRANSITION" val="BoxinBox.p3d 0"/>
  <p:tag name="POWER3D OPTIONS" val="Medium "/>
  <p:tag name="POWER3D SOUND" val="Box in Box"/>
</p:tagLst>
</file>

<file path=ppt/tags/tag2.xml><?xml version="1.0" encoding="utf-8"?>
<p:tagLst xmlns:a="http://schemas.openxmlformats.org/drawingml/2006/main" xmlns:r="http://schemas.openxmlformats.org/officeDocument/2006/relationships" xmlns:p="http://schemas.openxmlformats.org/presentationml/2006/main">
  <p:tag name="POWER3D TRANSITION" val="Swap.p3d 0"/>
  <p:tag name="POWER3D OPTIONS" val="Medium "/>
  <p:tag name="POWER3D SOUND" val="Swap"/>
</p:tagLst>
</file>

<file path=ppt/tags/tag20.xml><?xml version="1.0" encoding="utf-8"?>
<p:tagLst xmlns:a="http://schemas.openxmlformats.org/drawingml/2006/main" xmlns:r="http://schemas.openxmlformats.org/officeDocument/2006/relationships" xmlns:p="http://schemas.openxmlformats.org/presentationml/2006/main">
  <p:tag name="POWER3D TRANSITION" val="BoxinBox.p3d 0"/>
  <p:tag name="POWER3D OPTIONS" val="Medium "/>
  <p:tag name="POWER3D SOUND" val="Box in Box"/>
</p:tagLst>
</file>

<file path=ppt/tags/tag21.xml><?xml version="1.0" encoding="utf-8"?>
<p:tagLst xmlns:a="http://schemas.openxmlformats.org/drawingml/2006/main" xmlns:r="http://schemas.openxmlformats.org/officeDocument/2006/relationships" xmlns:p="http://schemas.openxmlformats.org/presentationml/2006/main">
  <p:tag name="RED_DOT" val="FALSE"/>
</p:tagLst>
</file>

<file path=ppt/tags/tag22.xml><?xml version="1.0" encoding="utf-8"?>
<p:tagLst xmlns:a="http://schemas.openxmlformats.org/drawingml/2006/main" xmlns:r="http://schemas.openxmlformats.org/officeDocument/2006/relationships" xmlns:p="http://schemas.openxmlformats.org/presentationml/2006/main">
  <p:tag name="RED_DOT" val="FALSE"/>
</p:tagLst>
</file>

<file path=ppt/tags/tag23.xml><?xml version="1.0" encoding="utf-8"?>
<p:tagLst xmlns:a="http://schemas.openxmlformats.org/drawingml/2006/main" xmlns:r="http://schemas.openxmlformats.org/officeDocument/2006/relationships" xmlns:p="http://schemas.openxmlformats.org/presentationml/2006/main">
  <p:tag name="RED_DOT" val="FALSE"/>
</p:tagLst>
</file>

<file path=ppt/tags/tag24.xml><?xml version="1.0" encoding="utf-8"?>
<p:tagLst xmlns:a="http://schemas.openxmlformats.org/drawingml/2006/main" xmlns:r="http://schemas.openxmlformats.org/officeDocument/2006/relationships" xmlns:p="http://schemas.openxmlformats.org/presentationml/2006/main">
  <p:tag name="RED_DOT" val="FALSE"/>
</p:tagLst>
</file>

<file path=ppt/tags/tag25.xml><?xml version="1.0" encoding="utf-8"?>
<p:tagLst xmlns:a="http://schemas.openxmlformats.org/drawingml/2006/main" xmlns:r="http://schemas.openxmlformats.org/officeDocument/2006/relationships" xmlns:p="http://schemas.openxmlformats.org/presentationml/2006/main">
  <p:tag name="RED_DOT" val="FALSE"/>
</p:tagLst>
</file>

<file path=ppt/tags/tag26.xml><?xml version="1.0" encoding="utf-8"?>
<p:tagLst xmlns:a="http://schemas.openxmlformats.org/drawingml/2006/main" xmlns:r="http://schemas.openxmlformats.org/officeDocument/2006/relationships" xmlns:p="http://schemas.openxmlformats.org/presentationml/2006/main">
  <p:tag name="RED_DOT" val="FALSE"/>
</p:tagLst>
</file>

<file path=ppt/tags/tag27.xml><?xml version="1.0" encoding="utf-8"?>
<p:tagLst xmlns:a="http://schemas.openxmlformats.org/drawingml/2006/main" xmlns:r="http://schemas.openxmlformats.org/officeDocument/2006/relationships" xmlns:p="http://schemas.openxmlformats.org/presentationml/2006/main">
  <p:tag name="RED_DOT" val="FALSE"/>
</p:tagLst>
</file>

<file path=ppt/tags/tag28.xml><?xml version="1.0" encoding="utf-8"?>
<p:tagLst xmlns:a="http://schemas.openxmlformats.org/drawingml/2006/main" xmlns:r="http://schemas.openxmlformats.org/officeDocument/2006/relationships" xmlns:p="http://schemas.openxmlformats.org/presentationml/2006/main">
  <p:tag name="RED_DOT" val="FALSE"/>
</p:tagLst>
</file>

<file path=ppt/tags/tag29.xml><?xml version="1.0" encoding="utf-8"?>
<p:tagLst xmlns:a="http://schemas.openxmlformats.org/drawingml/2006/main" xmlns:r="http://schemas.openxmlformats.org/officeDocument/2006/relationships" xmlns:p="http://schemas.openxmlformats.org/presentationml/2006/main">
  <p:tag name="RED_DOT" val="FALSE"/>
</p:tagLst>
</file>

<file path=ppt/tags/tag3.xml><?xml version="1.0" encoding="utf-8"?>
<p:tagLst xmlns:a="http://schemas.openxmlformats.org/drawingml/2006/main" xmlns:r="http://schemas.openxmlformats.org/officeDocument/2006/relationships" xmlns:p="http://schemas.openxmlformats.org/presentationml/2006/main">
  <p:tag name="POWER3D TRANSITION" val="Coil.p3d 0"/>
  <p:tag name="POWER3D OPTIONS" val="Medium "/>
  <p:tag name="POWER3D SOUND" val="Coil"/>
</p:tagLst>
</file>

<file path=ppt/tags/tag30.xml><?xml version="1.0" encoding="utf-8"?>
<p:tagLst xmlns:a="http://schemas.openxmlformats.org/drawingml/2006/main" xmlns:r="http://schemas.openxmlformats.org/officeDocument/2006/relationships" xmlns:p="http://schemas.openxmlformats.org/presentationml/2006/main">
  <p:tag name="RED_DOT" val="FALSE"/>
</p:tagLst>
</file>

<file path=ppt/tags/tag31.xml><?xml version="1.0" encoding="utf-8"?>
<p:tagLst xmlns:a="http://schemas.openxmlformats.org/drawingml/2006/main" xmlns:r="http://schemas.openxmlformats.org/officeDocument/2006/relationships" xmlns:p="http://schemas.openxmlformats.org/presentationml/2006/main">
  <p:tag name="RED_DOT" val="FALSE"/>
</p:tagLst>
</file>

<file path=ppt/tags/tag32.xml><?xml version="1.0" encoding="utf-8"?>
<p:tagLst xmlns:a="http://schemas.openxmlformats.org/drawingml/2006/main" xmlns:r="http://schemas.openxmlformats.org/officeDocument/2006/relationships" xmlns:p="http://schemas.openxmlformats.org/presentationml/2006/main">
  <p:tag name="RED_DOT" val="FALSE"/>
</p:tagLst>
</file>

<file path=ppt/tags/tag33.xml><?xml version="1.0" encoding="utf-8"?>
<p:tagLst xmlns:a="http://schemas.openxmlformats.org/drawingml/2006/main" xmlns:r="http://schemas.openxmlformats.org/officeDocument/2006/relationships" xmlns:p="http://schemas.openxmlformats.org/presentationml/2006/main">
  <p:tag name="RED_DOT" val="FALSE"/>
</p:tagLst>
</file>

<file path=ppt/tags/tag34.xml><?xml version="1.0" encoding="utf-8"?>
<p:tagLst xmlns:a="http://schemas.openxmlformats.org/drawingml/2006/main" xmlns:r="http://schemas.openxmlformats.org/officeDocument/2006/relationships" xmlns:p="http://schemas.openxmlformats.org/presentationml/2006/main">
  <p:tag name="RED_DOT" val="FALSE"/>
</p:tagLst>
</file>

<file path=ppt/tags/tag35.xml><?xml version="1.0" encoding="utf-8"?>
<p:tagLst xmlns:a="http://schemas.openxmlformats.org/drawingml/2006/main" xmlns:r="http://schemas.openxmlformats.org/officeDocument/2006/relationships" xmlns:p="http://schemas.openxmlformats.org/presentationml/2006/main">
  <p:tag name="RED_DOT" val="FALSE"/>
</p:tagLst>
</file>

<file path=ppt/tags/tag36.xml><?xml version="1.0" encoding="utf-8"?>
<p:tagLst xmlns:a="http://schemas.openxmlformats.org/drawingml/2006/main" xmlns:r="http://schemas.openxmlformats.org/officeDocument/2006/relationships" xmlns:p="http://schemas.openxmlformats.org/presentationml/2006/main">
  <p:tag name="RED_DOT" val="FALSE"/>
</p:tagLst>
</file>

<file path=ppt/tags/tag37.xml><?xml version="1.0" encoding="utf-8"?>
<p:tagLst xmlns:a="http://schemas.openxmlformats.org/drawingml/2006/main" xmlns:r="http://schemas.openxmlformats.org/officeDocument/2006/relationships" xmlns:p="http://schemas.openxmlformats.org/presentationml/2006/main">
  <p:tag name="RED_DOT" val="FALSE"/>
</p:tagLst>
</file>

<file path=ppt/tags/tag38.xml><?xml version="1.0" encoding="utf-8"?>
<p:tagLst xmlns:a="http://schemas.openxmlformats.org/drawingml/2006/main" xmlns:r="http://schemas.openxmlformats.org/officeDocument/2006/relationships" xmlns:p="http://schemas.openxmlformats.org/presentationml/2006/main">
  <p:tag name="POWER3D TRANSITION" val="OnEdge.p3d 0"/>
  <p:tag name="POWER3D OPTIONS" val="Medium "/>
  <p:tag name="POWER3D SOUND" val="On Edge"/>
</p:tagLst>
</file>

<file path=ppt/tags/tag39.xml><?xml version="1.0" encoding="utf-8"?>
<p:tagLst xmlns:a="http://schemas.openxmlformats.org/drawingml/2006/main" xmlns:r="http://schemas.openxmlformats.org/officeDocument/2006/relationships" xmlns:p="http://schemas.openxmlformats.org/presentationml/2006/main">
  <p:tag name="POWER3D TRANSITION" val="PaddleWheel.p3d 0"/>
  <p:tag name="POWER3D OPTIONS" val="Medium "/>
</p:tagLst>
</file>

<file path=ppt/tags/tag4.xml><?xml version="1.0" encoding="utf-8"?>
<p:tagLst xmlns:a="http://schemas.openxmlformats.org/drawingml/2006/main" xmlns:r="http://schemas.openxmlformats.org/officeDocument/2006/relationships" xmlns:p="http://schemas.openxmlformats.org/presentationml/2006/main">
  <p:tag name="POWER3D TRANSITION" val="Swap.p3d 0"/>
  <p:tag name="POWER3D OPTIONS" val="Medium "/>
  <p:tag name="POWER3D SOUND" val="Swap"/>
</p:tagLst>
</file>

<file path=ppt/tags/tag40.xml><?xml version="1.0" encoding="utf-8"?>
<p:tagLst xmlns:a="http://schemas.openxmlformats.org/drawingml/2006/main" xmlns:r="http://schemas.openxmlformats.org/officeDocument/2006/relationships" xmlns:p="http://schemas.openxmlformats.org/presentationml/2006/main">
  <p:tag name="POWER3D TRANSITION" val="DissolvingFlyThru.p3d 0"/>
  <p:tag name="POWER3D OPTIONS" val="Medium "/>
  <p:tag name="POWER3D SOUND" val="Dissolving Fly Thru"/>
</p:tagLst>
</file>

<file path=ppt/tags/tag41.xml><?xml version="1.0" encoding="utf-8"?>
<p:tagLst xmlns:a="http://schemas.openxmlformats.org/drawingml/2006/main" xmlns:r="http://schemas.openxmlformats.org/officeDocument/2006/relationships" xmlns:p="http://schemas.openxmlformats.org/presentationml/2006/main">
  <p:tag name="POWER3D TRANSITION" val="Structure.p3d 0"/>
  <p:tag name="POWER3D OPTIONS" val="Medium "/>
</p:tagLst>
</file>

<file path=ppt/tags/tag42.xml><?xml version="1.0" encoding="utf-8"?>
<p:tagLst xmlns:a="http://schemas.openxmlformats.org/drawingml/2006/main" xmlns:r="http://schemas.openxmlformats.org/officeDocument/2006/relationships" xmlns:p="http://schemas.openxmlformats.org/presentationml/2006/main">
  <p:tag name="POWER3D TRANSITION" val="Structure.p3d 0"/>
  <p:tag name="POWER3D OPTIONS" val="Medium "/>
</p:tagLst>
</file>

<file path=ppt/tags/tag43.xml><?xml version="1.0" encoding="utf-8"?>
<p:tagLst xmlns:a="http://schemas.openxmlformats.org/drawingml/2006/main" xmlns:r="http://schemas.openxmlformats.org/officeDocument/2006/relationships" xmlns:p="http://schemas.openxmlformats.org/presentationml/2006/main">
  <p:tag name="POWER3D TRANSITION" val="Structure.p3d 0"/>
  <p:tag name="POWER3D OPTIONS" val="Medium "/>
</p:tagLst>
</file>

<file path=ppt/tags/tag44.xml><?xml version="1.0" encoding="utf-8"?>
<p:tagLst xmlns:a="http://schemas.openxmlformats.org/drawingml/2006/main" xmlns:r="http://schemas.openxmlformats.org/officeDocument/2006/relationships" xmlns:p="http://schemas.openxmlformats.org/presentationml/2006/main">
  <p:tag name="POWER3D TRANSITION" val="Structure.p3d 0"/>
  <p:tag name="POWER3D OPTIONS" val="Medium "/>
</p:tagLst>
</file>

<file path=ppt/tags/tag45.xml><?xml version="1.0" encoding="utf-8"?>
<p:tagLst xmlns:a="http://schemas.openxmlformats.org/drawingml/2006/main" xmlns:r="http://schemas.openxmlformats.org/officeDocument/2006/relationships" xmlns:p="http://schemas.openxmlformats.org/presentationml/2006/main">
  <p:tag name="POWER3D TRANSITION" val="Structure.p3d 0"/>
  <p:tag name="POWER3D OPTIONS" val="Medium "/>
</p:tagLst>
</file>

<file path=ppt/tags/tag46.xml><?xml version="1.0" encoding="utf-8"?>
<p:tagLst xmlns:a="http://schemas.openxmlformats.org/drawingml/2006/main" xmlns:r="http://schemas.openxmlformats.org/officeDocument/2006/relationships" xmlns:p="http://schemas.openxmlformats.org/presentationml/2006/main">
  <p:tag name="POWER3D TRANSITION" val="Structure.p3d 0"/>
  <p:tag name="POWER3D OPTIONS" val="Medium "/>
</p:tagLst>
</file>

<file path=ppt/tags/tag47.xml><?xml version="1.0" encoding="utf-8"?>
<p:tagLst xmlns:a="http://schemas.openxmlformats.org/drawingml/2006/main" xmlns:r="http://schemas.openxmlformats.org/officeDocument/2006/relationships" xmlns:p="http://schemas.openxmlformats.org/presentationml/2006/main">
  <p:tag name="POWER3D TRANSITION" val="GettingFileFromFolder.p3d 0"/>
  <p:tag name="POWER3D OPTIONS" val="Medium "/>
</p:tagLst>
</file>

<file path=ppt/tags/tag48.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Lst>
</file>

<file path=ppt/tags/tag49.xml><?xml version="1.0" encoding="utf-8"?>
<p:tagLst xmlns:a="http://schemas.openxmlformats.org/drawingml/2006/main" xmlns:r="http://schemas.openxmlformats.org/officeDocument/2006/relationships" xmlns:p="http://schemas.openxmlformats.org/presentationml/2006/main">
  <p:tag name="POWER3D TRANSITION" val="GettingFileFromFolder.p3d 0"/>
  <p:tag name="POWER3D OPTIONS" val="Medium "/>
</p:tagLst>
</file>

<file path=ppt/tags/tag5.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50.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Lst>
</file>

<file path=ppt/tags/tag51.xml><?xml version="1.0" encoding="utf-8"?>
<p:tagLst xmlns:a="http://schemas.openxmlformats.org/drawingml/2006/main" xmlns:r="http://schemas.openxmlformats.org/officeDocument/2006/relationships" xmlns:p="http://schemas.openxmlformats.org/presentationml/2006/main">
  <p:tag name="POWER3D TRANSITION" val="CameraShutter.p3d 0"/>
  <p:tag name="POWER3D OPTIONS" val="Medium "/>
  <p:tag name="POWER3D SOUND" val="Camera Shutter"/>
</p:tagLst>
</file>

<file path=ppt/tags/tag52.xml><?xml version="1.0" encoding="utf-8"?>
<p:tagLst xmlns:a="http://schemas.openxmlformats.org/drawingml/2006/main" xmlns:r="http://schemas.openxmlformats.org/officeDocument/2006/relationships" xmlns:p="http://schemas.openxmlformats.org/presentationml/2006/main">
  <p:tag name="POWER3D TRANSITION" val="DissolvingFlyThru.p3d 0"/>
  <p:tag name="POWER3D OPTIONS" val="Medium "/>
  <p:tag name="POWER3D SOUND" val="Dissolving Fly Thru"/>
</p:tagLst>
</file>

<file path=ppt/tags/tag53.xml><?xml version="1.0" encoding="utf-8"?>
<p:tagLst xmlns:a="http://schemas.openxmlformats.org/drawingml/2006/main" xmlns:r="http://schemas.openxmlformats.org/officeDocument/2006/relationships" xmlns:p="http://schemas.openxmlformats.org/presentationml/2006/main">
  <p:tag name="POWER3D OPTIONS" val="Medium "/>
</p:tagLst>
</file>

<file path=ppt/tags/tag54.xml><?xml version="1.0" encoding="utf-8"?>
<p:tagLst xmlns:a="http://schemas.openxmlformats.org/drawingml/2006/main" xmlns:r="http://schemas.openxmlformats.org/officeDocument/2006/relationships" xmlns:p="http://schemas.openxmlformats.org/presentationml/2006/main">
  <p:tag name="POWER3D TRANSITION" val="DissolvingFlyThru.p3d 0"/>
  <p:tag name="POWER3D OPTIONS" val="Medium "/>
  <p:tag name="POWER3D SOUND" val="Dissolving Fly Thru"/>
</p:tagLst>
</file>

<file path=ppt/tags/tag55.xml><?xml version="1.0" encoding="utf-8"?>
<p:tagLst xmlns:a="http://schemas.openxmlformats.org/drawingml/2006/main" xmlns:r="http://schemas.openxmlformats.org/officeDocument/2006/relationships" xmlns:p="http://schemas.openxmlformats.org/presentationml/2006/main">
  <p:tag name="POWER3D TRANSITION" val="GettingFileFromFolder.p3d 0"/>
  <p:tag name="POWER3D OPTIONS" val="Medium "/>
</p:tagLst>
</file>

<file path=ppt/tags/tag56.xml><?xml version="1.0" encoding="utf-8"?>
<p:tagLst xmlns:a="http://schemas.openxmlformats.org/drawingml/2006/main" xmlns:r="http://schemas.openxmlformats.org/officeDocument/2006/relationships" xmlns:p="http://schemas.openxmlformats.org/presentationml/2006/main">
  <p:tag name="POWER3D OPTIONS" val="Medium "/>
</p:tagLst>
</file>

<file path=ppt/tags/tag57.xml><?xml version="1.0" encoding="utf-8"?>
<p:tagLst xmlns:a="http://schemas.openxmlformats.org/drawingml/2006/main" xmlns:r="http://schemas.openxmlformats.org/officeDocument/2006/relationships" xmlns:p="http://schemas.openxmlformats.org/presentationml/2006/main">
  <p:tag name="POWER3D TRANSITION" val="DissolvingFlyThru.p3d 0"/>
  <p:tag name="POWER3D OPTIONS" val="Medium "/>
  <p:tag name="POWER3D SOUND" val="Dissolving Fly Thru"/>
</p:tagLst>
</file>

<file path=ppt/tags/tag58.xml><?xml version="1.0" encoding="utf-8"?>
<p:tagLst xmlns:a="http://schemas.openxmlformats.org/drawingml/2006/main" xmlns:r="http://schemas.openxmlformats.org/officeDocument/2006/relationships" xmlns:p="http://schemas.openxmlformats.org/presentationml/2006/main">
  <p:tag name="POWER3D TRANSITION" val="CameraShutter.p3d 0"/>
  <p:tag name="POWER3D OPTIONS" val="Medium "/>
</p:tagLst>
</file>

<file path=ppt/tags/tag59.xml><?xml version="1.0" encoding="utf-8"?>
<p:tagLst xmlns:a="http://schemas.openxmlformats.org/drawingml/2006/main" xmlns:r="http://schemas.openxmlformats.org/officeDocument/2006/relationships" xmlns:p="http://schemas.openxmlformats.org/presentationml/2006/main">
  <p:tag name="POWER3D TRANSITION" val="DissolvingFlyThru.p3d 0"/>
  <p:tag name="POWER3D OPTIONS" val="Medium "/>
  <p:tag name="POWER3D SOUND" val="Dissolving Fly Thru"/>
</p:tagLst>
</file>

<file path=ppt/tags/tag6.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60.xml><?xml version="1.0" encoding="utf-8"?>
<p:tagLst xmlns:a="http://schemas.openxmlformats.org/drawingml/2006/main" xmlns:r="http://schemas.openxmlformats.org/officeDocument/2006/relationships" xmlns:p="http://schemas.openxmlformats.org/presentationml/2006/main">
  <p:tag name="POWER3D TRANSITION" val="Architecture.p3d 0"/>
  <p:tag name="POWER3D OPTIONS" val="Medium "/>
</p:tagLst>
</file>

<file path=ppt/tags/tag61.xml><?xml version="1.0" encoding="utf-8"?>
<p:tagLst xmlns:a="http://schemas.openxmlformats.org/drawingml/2006/main" xmlns:r="http://schemas.openxmlformats.org/officeDocument/2006/relationships" xmlns:p="http://schemas.openxmlformats.org/presentationml/2006/main">
  <p:tag name="POWER3D TRANSITION" val="Architecture.p3d 0"/>
  <p:tag name="POWER3D OPTIONS" val="Medium "/>
</p:tagLst>
</file>

<file path=ppt/tags/tag62.xml><?xml version="1.0" encoding="utf-8"?>
<p:tagLst xmlns:a="http://schemas.openxmlformats.org/drawingml/2006/main" xmlns:r="http://schemas.openxmlformats.org/officeDocument/2006/relationships" xmlns:p="http://schemas.openxmlformats.org/presentationml/2006/main">
  <p:tag name="POWER3D TRANSITION" val="Architecture.p3d 0"/>
  <p:tag name="POWER3D OPTIONS" val="Medium "/>
</p:tagLst>
</file>

<file path=ppt/tags/tag63.xml><?xml version="1.0" encoding="utf-8"?>
<p:tagLst xmlns:a="http://schemas.openxmlformats.org/drawingml/2006/main" xmlns:r="http://schemas.openxmlformats.org/officeDocument/2006/relationships" xmlns:p="http://schemas.openxmlformats.org/presentationml/2006/main">
  <p:tag name="POWER3D TRANSITION" val="OnEdge.p3d 0"/>
  <p:tag name="POWER3D OPTIONS" val="Medium "/>
  <p:tag name="POWER3D SOUND" val="On Edge"/>
</p:tagLst>
</file>

<file path=ppt/tags/tag64.xml><?xml version="1.0" encoding="utf-8"?>
<p:tagLst xmlns:a="http://schemas.openxmlformats.org/drawingml/2006/main" xmlns:r="http://schemas.openxmlformats.org/officeDocument/2006/relationships" xmlns:p="http://schemas.openxmlformats.org/presentationml/2006/main">
  <p:tag name="POWER3D TRANSITION" val="OnEdge.p3d 0"/>
  <p:tag name="POWER3D OPTIONS" val="Medium "/>
  <p:tag name="POWER3D SOUND" val="On Edge"/>
</p:tagLst>
</file>

<file path=ppt/tags/tag7.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8.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9.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heme/theme1.xml><?xml version="1.0" encoding="utf-8"?>
<a:theme xmlns:a="http://schemas.openxmlformats.org/drawingml/2006/main" name="YBP_Boo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YBP_Boo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YBP_Book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YBP_Book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YBP_Book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YBP_Book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YBP_Book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YBP_Book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YBP_Book.pot</Template>
  <TotalTime>819</TotalTime>
  <Words>7579</Words>
  <Application>Microsoft Macintosh PowerPoint</Application>
  <PresentationFormat>On-screen Show (4:3)</PresentationFormat>
  <Paragraphs>799</Paragraphs>
  <Slides>280</Slides>
  <Notes>6</Notes>
  <HiddenSlides>0</HiddenSlides>
  <MMClips>0</MMClips>
  <ScaleCrop>false</ScaleCrop>
  <HeadingPairs>
    <vt:vector size="4" baseType="variant">
      <vt:variant>
        <vt:lpstr>Theme</vt:lpstr>
      </vt:variant>
      <vt:variant>
        <vt:i4>9</vt:i4>
      </vt:variant>
      <vt:variant>
        <vt:lpstr>Slide Titles</vt:lpstr>
      </vt:variant>
      <vt:variant>
        <vt:i4>280</vt:i4>
      </vt:variant>
    </vt:vector>
  </HeadingPairs>
  <TitlesOfParts>
    <vt:vector size="289" baseType="lpstr">
      <vt:lpstr>YBP_Book</vt:lpstr>
      <vt:lpstr>Office Theme</vt:lpstr>
      <vt:lpstr>1_YBP_Book</vt:lpstr>
      <vt:lpstr>YBP_Book_v2</vt:lpstr>
      <vt:lpstr>1_YBP_Book_v2</vt:lpstr>
      <vt:lpstr>2_YBP_Book_v2</vt:lpstr>
      <vt:lpstr>3_YBP_Book_v2</vt:lpstr>
      <vt:lpstr>4_YBP_Book_v2</vt:lpstr>
      <vt:lpstr>5_YBP_Book_v2</vt:lpstr>
      <vt:lpstr>PowerPoint Presentation</vt:lpstr>
      <vt:lpstr>Chapter 1: Background</vt:lpstr>
      <vt:lpstr>MMPI Background</vt:lpstr>
      <vt:lpstr>MMPI Background</vt:lpstr>
      <vt:lpstr>MMPI Background</vt:lpstr>
      <vt:lpstr>Hathaway &amp; McKinley 1944, p. 155</vt:lpstr>
      <vt:lpstr>Hathaway &amp; McKinley 1944, p. 155</vt:lpstr>
      <vt:lpstr>Hathaway &amp; McKinley 1944, p. 170</vt:lpstr>
      <vt:lpstr>MMPI Background</vt:lpstr>
      <vt:lpstr>MMPI Background</vt:lpstr>
      <vt:lpstr>MMPI Background</vt:lpstr>
      <vt:lpstr>MMPI Background</vt:lpstr>
      <vt:lpstr>MMPI Background</vt:lpstr>
      <vt:lpstr>MMPI Background</vt:lpstr>
      <vt:lpstr>Jackson (1971, p. 232)</vt:lpstr>
      <vt:lpstr>Jackson (1971, p. 232)</vt:lpstr>
      <vt:lpstr>Norman (1972, p. 60)</vt:lpstr>
      <vt:lpstr>Norman (1972, p. 64)</vt:lpstr>
      <vt:lpstr>Norman (1972, p. 82)</vt:lpstr>
      <vt:lpstr>Meehl (1972, p. 150)</vt:lpstr>
      <vt:lpstr>Meehl (1972, p. 155)</vt:lpstr>
      <vt:lpstr>Meehl (1972, p. 157)</vt:lpstr>
      <vt:lpstr>Meehl (1972, pp. 170-171)</vt:lpstr>
      <vt:lpstr>MMPI-2 (1989)</vt:lpstr>
      <vt:lpstr>Chapter 2:  Restructured Clinical  (RC) Scales</vt:lpstr>
      <vt:lpstr>PowerPoint Presentation</vt:lpstr>
      <vt:lpstr>Why Restructure the Clinical Scales?</vt:lpstr>
      <vt:lpstr>Developing the RC Scales</vt:lpstr>
      <vt:lpstr>Developing the RC Scales</vt:lpstr>
      <vt:lpstr>PowerPoint Presentation</vt:lpstr>
      <vt:lpstr>PowerPoint Presentation</vt:lpstr>
      <vt:lpstr>Developing the RC Scales</vt:lpstr>
      <vt:lpstr>Developing the RC Scales</vt:lpstr>
      <vt:lpstr>Developing the RC Scales</vt:lpstr>
      <vt:lpstr>Developing the RC Scales</vt:lpstr>
      <vt:lpstr>Delineating the RC Scale Constructs</vt:lpstr>
      <vt:lpstr>Delineating the RC Scale Constructs</vt:lpstr>
      <vt:lpstr>Delineating the RC Scale Constructs</vt:lpstr>
      <vt:lpstr>Delineating the RC Scale Constructs</vt:lpstr>
      <vt:lpstr>Delineating the RC Scale Constructs</vt:lpstr>
      <vt:lpstr>Delineating the RC Scale Constructs</vt:lpstr>
      <vt:lpstr>Delineating the RC Scale Constructs</vt:lpstr>
      <vt:lpstr>Delineating the RC Scale Constructs</vt:lpstr>
      <vt:lpstr>Delineating the RC Scale Constructs</vt:lpstr>
      <vt:lpstr>Delineating the RC Scale Constructs</vt:lpstr>
      <vt:lpstr>Delineating the RC Scale Constructs</vt:lpstr>
      <vt:lpstr>Empirical Findings with the RC Scales</vt:lpstr>
      <vt:lpstr>Appraisals of the RC Scales</vt:lpstr>
      <vt:lpstr>Chapter 3:  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Empirical Findings Substantive Scales</vt:lpstr>
      <vt:lpstr>PowerPoint Presentation</vt:lpstr>
      <vt:lpstr>PowerPoint Presentation</vt:lpstr>
      <vt:lpstr>PowerPoint Presentation</vt:lpstr>
      <vt:lpstr>PowerPoint Presentation</vt:lpstr>
      <vt:lpstr>PowerPoint Presentation</vt:lpstr>
      <vt:lpstr>Empirical Findings Substantive Scales</vt:lpstr>
      <vt:lpstr>PowerPoint Presentation</vt:lpstr>
      <vt:lpstr>MMPI-2-RF Technical Manual: Appendix A</vt:lpstr>
      <vt:lpstr>Chapter 4: Validity Scales</vt:lpstr>
      <vt:lpstr>MMPI-2-RF Validity Scales</vt:lpstr>
      <vt:lpstr>MMPI-2-RF Validity Scales</vt:lpstr>
      <vt:lpstr>MMPI Validity Scales</vt:lpstr>
      <vt:lpstr>MMPI Validity Scales</vt:lpstr>
      <vt:lpstr>MMPI Validity Scales</vt:lpstr>
      <vt:lpstr>MMPI-2 Validity Scales</vt:lpstr>
      <vt:lpstr>MMPI-2-RF Validity Scales: Development</vt:lpstr>
      <vt:lpstr>MMPI-2-RF Validity Scales: Development</vt:lpstr>
      <vt:lpstr>MMPI-2-RF Validity Scales: Development</vt:lpstr>
      <vt:lpstr>MMPI-2-RF Validity Scales: Development</vt:lpstr>
      <vt:lpstr>MMPI-2-RF Validity Scales: Development</vt:lpstr>
      <vt:lpstr>MMPI-2-RF Validity Scales:  Empirical Findings</vt:lpstr>
      <vt:lpstr>Psychometric Findings with the  MMPI-2-RF Validity Scales</vt:lpstr>
      <vt:lpstr>Reliability</vt:lpstr>
      <vt:lpstr>PowerPoint Presentation</vt:lpstr>
      <vt:lpstr>PowerPoint Presentation</vt:lpstr>
      <vt:lpstr>Validity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Malingering</vt:lpstr>
      <vt:lpstr>Malingering</vt:lpstr>
      <vt:lpstr>Malingering</vt:lpstr>
      <vt:lpstr>Chapter 5: Administration and Scoring</vt:lpstr>
      <vt:lpstr>Administering and Scoring the  MMPI-2-RF</vt:lpstr>
      <vt:lpstr>Administering and Scoring the  MMPI-2-RF</vt:lpstr>
      <vt:lpstr>PowerPoint Presentation</vt:lpstr>
      <vt:lpstr>Administering and Scoring the  MMPI-2-RF</vt:lpstr>
      <vt:lpstr>PowerPoint Presentation</vt:lpstr>
      <vt:lpstr>PowerPoint Presentation</vt:lpstr>
      <vt:lpstr>Administering and Scoring the  MMPI-2-RF</vt:lpstr>
      <vt:lpstr>PowerPoint Presentation</vt:lpstr>
      <vt:lpstr>PowerPoint Presentation</vt:lpstr>
      <vt:lpstr>Administering and Scoring the  MMPI-2-RF</vt:lpstr>
      <vt:lpstr>MMPI-2-RF:  Standard Comparison Groups</vt:lpstr>
      <vt:lpstr>PowerPoint Presentation</vt:lpstr>
      <vt:lpstr>Administering and Scoring the  MMPI-2-RF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Administering and Scoring the  MMPI-2-RF</vt:lpstr>
      <vt:lpstr>PowerPoint Presentation</vt:lpstr>
      <vt:lpstr>PowerPoint Presentation</vt:lpstr>
      <vt:lpstr>PowerPoint Presentation</vt:lpstr>
      <vt:lpstr>PowerPoint Presentation</vt:lpstr>
      <vt:lpstr>PowerPoint Presentation</vt:lpstr>
      <vt:lpstr>PowerPoint Presentation</vt:lpstr>
      <vt:lpstr>Comparison Group Generator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Administering and Scoring the  MMPI-2-RF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Administering and Scoring the  MMPI-2-RF</vt:lpstr>
      <vt:lpstr>Chapters 6-8:  - Interpreting the mmpi-2-rf validity scales - interpreting the mmpi-2-rf substantive scales - interpreting the mmpi-2-rf: recommended      framework and process</vt:lpstr>
      <vt:lpstr>MMPI-2-RF Interpretation</vt:lpstr>
      <vt:lpstr>PowerPoint Presentation</vt:lpstr>
      <vt:lpstr>MMPI-2-RF Interpretation</vt:lpstr>
      <vt:lpstr>PowerPoint Presentation</vt:lpstr>
      <vt:lpstr>MMPI-2-RF Interpretation</vt:lpstr>
      <vt:lpstr>PowerPoint Presentation</vt:lpstr>
      <vt:lpstr>MMPI-2-RF Interpretation</vt:lpstr>
      <vt:lpstr>PowerPoint Presentation</vt:lpstr>
      <vt:lpstr>PowerPoint Presentation</vt:lpstr>
      <vt:lpstr>PowerPoint Presentation</vt:lpstr>
      <vt:lpstr>PowerPoint Presentation</vt:lpstr>
      <vt:lpstr>MMPI-2-RF Interpretation</vt:lpstr>
      <vt:lpstr>PowerPoint Presentation</vt:lpstr>
      <vt:lpstr>PowerPoint Presentation</vt:lpstr>
      <vt:lpstr>PowerPoint Presentation</vt:lpstr>
      <vt:lpstr>PowerPoint Presentation</vt:lpstr>
      <vt:lpstr>PowerPoint Presentation</vt:lpstr>
      <vt:lpstr>MMPI-2-RF Interpretation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MMPI-2-RF Interpretation</vt:lpstr>
      <vt:lpstr>PowerPoint Presentation</vt:lpstr>
      <vt:lpstr>MMPI-2-RF Interpretation</vt:lpstr>
      <vt:lpstr>MMPI-2-RF Interpretation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9:  MMPI-2-RF Case Studies</vt:lpstr>
      <vt:lpstr>Ms. G: Obsessive-Compulsive Symptoms</vt:lpstr>
      <vt:lpstr>Ms. G: Obsessive-Compulsive Symptoms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 P: Chronic and Severe Disorder</vt:lpstr>
      <vt:lpstr>Mr. P: Chronic and Severe Disorder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Ms. L: An Abusive Relationship Ends</vt:lpstr>
      <vt:lpstr>Ms. L: An Abusive Relationship 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 E: Substance-Induced Psychotic Symptoms</vt:lpstr>
      <vt:lpstr>Mr. E: Substance-Induced Psychotic Symptoms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10:  MMPI-2-RF Appraisals</vt:lpstr>
      <vt:lpstr>MMPI-2-RF Appraisals</vt:lpstr>
      <vt:lpstr>MMPI-2-RF Appraisals</vt:lpstr>
      <vt:lpstr>MMPI-2-RF Appraisals</vt:lpstr>
      <vt:lpstr>MMPI-2-RF Appraisals</vt:lpstr>
      <vt:lpstr>MMPI-2-RF Appraisals</vt:lpstr>
      <vt:lpstr>MMPI-2-RF Appraisals</vt:lpstr>
      <vt:lpstr>MMPI-2-RF Appraisals</vt:lpstr>
      <vt:lpstr>MMPI-2-RF Appraisals</vt:lpstr>
      <vt:lpstr>MMPI-2-RF Appraisals</vt:lpstr>
      <vt:lpstr>MMPI-2-RF Appraisals</vt:lpstr>
      <vt:lpstr>MMPI-2-RF Appraisals</vt:lpstr>
      <vt:lpstr>MMPI-2-RF Appraisals</vt:lpstr>
      <vt:lpstr>MMPI-2-RF Appraisals</vt:lpstr>
      <vt:lpstr>MMPI-2-RF Appraisals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MMPI Background</dc:title>
  <dc:creator>Yossef S. Ben-Porath</dc:creator>
  <cp:lastModifiedBy>Katie</cp:lastModifiedBy>
  <cp:revision>78</cp:revision>
  <cp:lastPrinted>2013-01-13T14:28:28Z</cp:lastPrinted>
  <dcterms:created xsi:type="dcterms:W3CDTF">2011-01-12T21:40:21Z</dcterms:created>
  <dcterms:modified xsi:type="dcterms:W3CDTF">2018-07-09T20:00:59Z</dcterms:modified>
</cp:coreProperties>
</file>