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</p:sldMasterIdLst>
  <p:notesMasterIdLst>
    <p:notesMasterId r:id="rId55"/>
  </p:notesMasterIdLst>
  <p:handoutMasterIdLst>
    <p:handoutMasterId r:id="rId56"/>
  </p:handoutMasterIdLst>
  <p:sldIdLst>
    <p:sldId id="434" r:id="rId3"/>
    <p:sldId id="404" r:id="rId4"/>
    <p:sldId id="332" r:id="rId5"/>
    <p:sldId id="334" r:id="rId6"/>
    <p:sldId id="333" r:id="rId7"/>
    <p:sldId id="335" r:id="rId8"/>
    <p:sldId id="336" r:id="rId9"/>
    <p:sldId id="337" r:id="rId10"/>
    <p:sldId id="338" r:id="rId11"/>
    <p:sldId id="339" r:id="rId12"/>
    <p:sldId id="340" r:id="rId13"/>
    <p:sldId id="341" r:id="rId14"/>
    <p:sldId id="342" r:id="rId15"/>
    <p:sldId id="343" r:id="rId16"/>
    <p:sldId id="344" r:id="rId17"/>
    <p:sldId id="346" r:id="rId18"/>
    <p:sldId id="347" r:id="rId19"/>
    <p:sldId id="348" r:id="rId20"/>
    <p:sldId id="349" r:id="rId21"/>
    <p:sldId id="350" r:id="rId22"/>
    <p:sldId id="405" r:id="rId23"/>
    <p:sldId id="406" r:id="rId24"/>
    <p:sldId id="407" r:id="rId25"/>
    <p:sldId id="408" r:id="rId26"/>
    <p:sldId id="409" r:id="rId27"/>
    <p:sldId id="410" r:id="rId28"/>
    <p:sldId id="411" r:id="rId29"/>
    <p:sldId id="412" r:id="rId30"/>
    <p:sldId id="413" r:id="rId31"/>
    <p:sldId id="414" r:id="rId32"/>
    <p:sldId id="415" r:id="rId33"/>
    <p:sldId id="416" r:id="rId34"/>
    <p:sldId id="417" r:id="rId35"/>
    <p:sldId id="418" r:id="rId36"/>
    <p:sldId id="419" r:id="rId37"/>
    <p:sldId id="368" r:id="rId38"/>
    <p:sldId id="420" r:id="rId39"/>
    <p:sldId id="369" r:id="rId40"/>
    <p:sldId id="370" r:id="rId41"/>
    <p:sldId id="421" r:id="rId42"/>
    <p:sldId id="422" r:id="rId43"/>
    <p:sldId id="423" r:id="rId44"/>
    <p:sldId id="424" r:id="rId45"/>
    <p:sldId id="425" r:id="rId46"/>
    <p:sldId id="426" r:id="rId47"/>
    <p:sldId id="427" r:id="rId48"/>
    <p:sldId id="428" r:id="rId49"/>
    <p:sldId id="429" r:id="rId50"/>
    <p:sldId id="430" r:id="rId51"/>
    <p:sldId id="431" r:id="rId52"/>
    <p:sldId id="432" r:id="rId53"/>
    <p:sldId id="433" r:id="rId5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-102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notesMaster" Target="notesMasters/notesMaster1.xml"/><Relationship Id="rId56" Type="http://schemas.openxmlformats.org/officeDocument/2006/relationships/handoutMaster" Target="handoutMasters/handoutMaster1.xml"/><Relationship Id="rId57" Type="http://schemas.openxmlformats.org/officeDocument/2006/relationships/printerSettings" Target="printerSettings/printerSettings1.bin"/><Relationship Id="rId58" Type="http://schemas.openxmlformats.org/officeDocument/2006/relationships/presProps" Target="presProps.xml"/><Relationship Id="rId59" Type="http://schemas.openxmlformats.org/officeDocument/2006/relationships/viewProps" Target="viewProps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60" Type="http://schemas.openxmlformats.org/officeDocument/2006/relationships/theme" Target="theme/theme1.xml"/><Relationship Id="rId6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CD1CEDC2-6D06-4C16-8CFE-A83E2A2FFB1F}" type="datetimeFigureOut">
              <a:rPr lang="en-US" smtClean="0"/>
              <a:pPr/>
              <a:t>7/9/18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F8D0C92-6C85-4876-99DD-B069A2012A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5610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73F27F-EF3D-4FBC-BFE7-25AE7275CCC6}" type="datetimeFigureOut">
              <a:rPr lang="en-US" smtClean="0"/>
              <a:pPr/>
              <a:t>7/9/18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BB6980-D0BA-4693-9169-B57654325C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000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918575" y="6416675"/>
            <a:ext cx="185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685877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685877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460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58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72266" y="1544797"/>
            <a:ext cx="2057400" cy="458136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4797"/>
            <a:ext cx="4869494" cy="45813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737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52DC-C793-5745-ADEA-98897A342B44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7/9/18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51A0-A722-0245-87D7-52E33B327363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7079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52DC-C793-5745-ADEA-98897A342B44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7/9/18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51A0-A722-0245-87D7-52E33B327363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16330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52DC-C793-5745-ADEA-98897A342B44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7/9/18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51A0-A722-0245-87D7-52E33B327363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96050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52DC-C793-5745-ADEA-98897A342B44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7/9/18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51A0-A722-0245-87D7-52E33B327363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60022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52DC-C793-5745-ADEA-98897A342B44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7/9/18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51A0-A722-0245-87D7-52E33B327363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168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52DC-C793-5745-ADEA-98897A342B44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7/9/18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51A0-A722-0245-87D7-52E33B327363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17677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52DC-C793-5745-ADEA-98897A342B44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7/9/18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51A0-A722-0245-87D7-52E33B327363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76524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52DC-C793-5745-ADEA-98897A342B44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7/9/18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51A0-A722-0245-87D7-52E33B327363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652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43664"/>
            <a:ext cx="7105650" cy="7175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5279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52DC-C793-5745-ADEA-98897A342B44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7/9/18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51A0-A722-0245-87D7-52E33B327363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5743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52DC-C793-5745-ADEA-98897A342B44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7/9/18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51A0-A722-0245-87D7-52E33B327363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987428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52DC-C793-5745-ADEA-98897A342B44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7/9/18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51A0-A722-0245-87D7-52E33B327363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3409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686964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686964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8066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285" y="1322388"/>
            <a:ext cx="6679810" cy="71755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7285" y="2141866"/>
            <a:ext cx="3000629" cy="39842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6466" y="2141866"/>
            <a:ext cx="3000629" cy="39842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823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322388"/>
            <a:ext cx="6813326" cy="7175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291782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52701" y="2174875"/>
            <a:ext cx="291782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80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701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699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93161"/>
            <a:ext cx="3008313" cy="96123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93161"/>
            <a:ext cx="3978998" cy="47330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445139"/>
            <a:ext cx="3008313" cy="36810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144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326819"/>
            <a:ext cx="5486400" cy="340075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4745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322388"/>
            <a:ext cx="710565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341563"/>
            <a:ext cx="7105650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028" name="Picture 12" descr="Screen Shot 2015-05-08 at 10.04.57 AM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38"/>
          <a:stretch>
            <a:fillRect/>
          </a:stretch>
        </p:blipFill>
        <p:spPr bwMode="auto">
          <a:xfrm flipV="1">
            <a:off x="8001000" y="5788025"/>
            <a:ext cx="11430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11" descr="Screen Shot 2015-05-08 at 10.04.57 AM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882775"/>
            <a:ext cx="1143000" cy="398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7" descr="UMP A (neg-block) [Converted] red.ti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300" y="6248400"/>
            <a:ext cx="219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1" descr="Screen Shot 2015-05-08 at 10.04.57 AM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19"/>
          <a:stretch>
            <a:fillRect/>
          </a:stretch>
        </p:blipFill>
        <p:spPr bwMode="auto">
          <a:xfrm>
            <a:off x="8001000" y="0"/>
            <a:ext cx="1143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0" y="6629400"/>
            <a:ext cx="8305800" cy="508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" dirty="0"/>
              <a:t>MMPI-2-RF Training Slides, University of Minnesota Press, 2015.  Copyright for all MMPI® and MMPI-2-RF® materials are held by the Regents of the University of Minnesota.  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1033" name="Picture 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3276600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E0F52DC-C793-5745-ADEA-98897A342B4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7/9/18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64C51A0-A722-0245-87D7-52E33B32736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7496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enPorath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8" t="1786" r="2976" b="1389"/>
          <a:stretch/>
        </p:blipFill>
        <p:spPr>
          <a:xfrm>
            <a:off x="2335499" y="1219200"/>
            <a:ext cx="3531901" cy="5437124"/>
          </a:xfrm>
          <a:prstGeom prst="rect">
            <a:avLst/>
          </a:prstGeom>
        </p:spPr>
      </p:pic>
      <p:pic>
        <p:nvPicPr>
          <p:cNvPr id="4" name="Picture 12" descr="Screen Shot 2015-05-08 at 10.04.5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38"/>
          <a:stretch>
            <a:fillRect/>
          </a:stretch>
        </p:blipFill>
        <p:spPr bwMode="auto">
          <a:xfrm flipV="1">
            <a:off x="7924800" y="5787559"/>
            <a:ext cx="1219200" cy="1070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Screen Shot 2015-05-08 at 10.04.5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883324"/>
            <a:ext cx="1219200" cy="3984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UMP A (neg-block) [Converted] red.t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5940204"/>
            <a:ext cx="333374" cy="89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Screen Shot 2015-05-08 at 10.04.57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20"/>
          <a:stretch/>
        </p:blipFill>
        <p:spPr bwMode="auto">
          <a:xfrm>
            <a:off x="7924800" y="0"/>
            <a:ext cx="12192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6658047"/>
            <a:ext cx="8153400" cy="504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880" dirty="0" smtClean="0">
                <a:solidFill>
                  <a:prstClr val="black"/>
                </a:solidFill>
                <a:latin typeface="Calibri"/>
              </a:rPr>
              <a:t>MMPI-2-RF Training Slides, University of Minnesota Press, 2015.  Copyright for all MMPI® and MMPI-2-RF® materials are held by the Regents of the University of Minnesota.  </a:t>
            </a:r>
          </a:p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533400"/>
            <a:ext cx="716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0D6FC2"/>
                </a:solidFill>
                <a:latin typeface="Calibri"/>
              </a:rPr>
              <a:t>INTERPRETING THE MMPI-2-RF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200" y="762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TRAINING SLIDES FOR:</a:t>
            </a:r>
            <a:endParaRPr lang="en-US" sz="24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0954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23370"/>
            <a:ext cx="4562508" cy="6053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6341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29635"/>
            <a:ext cx="4648200" cy="6166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2236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799" y="395062"/>
            <a:ext cx="4527115" cy="623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5068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57200"/>
            <a:ext cx="4451575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1575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105650" cy="71755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MMPI-2-RF Interpretation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600200"/>
            <a:ext cx="8153400" cy="4648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Scale-by-scale interpretive recommendations in:</a:t>
            </a:r>
          </a:p>
          <a:p>
            <a:pPr lvl="1"/>
            <a:r>
              <a:rPr lang="en-US" sz="2500" dirty="0" smtClean="0"/>
              <a:t>Chapter 6 - Validity Scales</a:t>
            </a:r>
          </a:p>
          <a:p>
            <a:pPr lvl="1"/>
            <a:r>
              <a:rPr lang="en-US" sz="2500" dirty="0" smtClean="0"/>
              <a:t>Chapter 7 - Substantive Scales</a:t>
            </a:r>
          </a:p>
          <a:p>
            <a:r>
              <a:rPr lang="en-US" sz="2800" dirty="0" smtClean="0"/>
              <a:t>Framework and Process for MMPI-2-RF Interpretation (Chapter 8)</a:t>
            </a:r>
          </a:p>
          <a:p>
            <a:pPr lvl="1"/>
            <a:r>
              <a:rPr lang="en-US" sz="2500" dirty="0" smtClean="0"/>
              <a:t>Framework and Sources </a:t>
            </a:r>
          </a:p>
          <a:p>
            <a:pPr lvl="1"/>
            <a:r>
              <a:rPr lang="en-US" sz="2500" dirty="0" smtClean="0"/>
              <a:t>Interpretation Worksheet</a:t>
            </a:r>
          </a:p>
          <a:p>
            <a:r>
              <a:rPr lang="en-US" sz="2800" dirty="0" smtClean="0"/>
              <a:t>Validity Scale Interpretation</a:t>
            </a:r>
          </a:p>
          <a:p>
            <a:pPr lvl="1"/>
            <a:r>
              <a:rPr lang="en-US" sz="2500" dirty="0" smtClean="0"/>
              <a:t>Threats to Protocol Validity and Confounds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365068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38200"/>
            <a:ext cx="7856591" cy="5601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2187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43449"/>
            <a:ext cx="4348617" cy="5933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3459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399" y="363359"/>
            <a:ext cx="6707423" cy="6189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6704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31823"/>
            <a:ext cx="5029200" cy="6080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3140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35225"/>
            <a:ext cx="5074749" cy="604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8793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271412"/>
            <a:ext cx="7772400" cy="4572000"/>
          </a:xfrm>
        </p:spPr>
        <p:txBody>
          <a:bodyPr>
            <a:noAutofit/>
          </a:bodyPr>
          <a:lstStyle/>
          <a:p>
            <a:r>
              <a:rPr lang="en-US" sz="4400" dirty="0" smtClean="0"/>
              <a:t>Chapters 6-8</a:t>
            </a:r>
            <a:r>
              <a:rPr lang="en-US" sz="4400" b="0" dirty="0" smtClean="0"/>
              <a:t>: 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sz="2600" b="0" dirty="0" smtClean="0"/>
              <a:t>- Interpreting </a:t>
            </a:r>
            <a:r>
              <a:rPr lang="en-US" sz="2600" b="0" dirty="0"/>
              <a:t>the mmpi-2-rf validity </a:t>
            </a:r>
            <a:r>
              <a:rPr lang="en-US" sz="2600" b="0" dirty="0" smtClean="0"/>
              <a:t>scales</a:t>
            </a:r>
            <a:br>
              <a:rPr lang="en-US" sz="2600" b="0" dirty="0" smtClean="0"/>
            </a:br>
            <a:r>
              <a:rPr lang="en-US" sz="2600" b="0" dirty="0" smtClean="0"/>
              <a:t>- interpreting </a:t>
            </a:r>
            <a:r>
              <a:rPr lang="en-US" sz="2600" b="0" dirty="0"/>
              <a:t>the mmpi-2-rf substantive </a:t>
            </a:r>
            <a:r>
              <a:rPr lang="en-US" sz="2600" b="0" dirty="0" smtClean="0"/>
              <a:t>scales</a:t>
            </a:r>
            <a:br>
              <a:rPr lang="en-US" sz="2600" b="0" dirty="0" smtClean="0"/>
            </a:br>
            <a:r>
              <a:rPr lang="en-US" sz="2600" b="0" dirty="0" smtClean="0"/>
              <a:t>- interpreting the mmpi-2-rf: recommended   </a:t>
            </a:r>
            <a:br>
              <a:rPr lang="en-US" sz="2600" b="0" dirty="0" smtClean="0"/>
            </a:br>
            <a:r>
              <a:rPr lang="en-US" sz="2600" b="0" dirty="0" smtClean="0"/>
              <a:t>  framework and process</a:t>
            </a:r>
            <a:endParaRPr lang="en-US" sz="2600" b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155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105650" cy="71755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MMPI-2-RF Interpretation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7464552" cy="48006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Scale-by-scale interpretive recommendations in:</a:t>
            </a:r>
          </a:p>
          <a:p>
            <a:pPr lvl="1"/>
            <a:r>
              <a:rPr lang="en-US" sz="2500" dirty="0" smtClean="0"/>
              <a:t>Chapter 6 - Validity Scales</a:t>
            </a:r>
          </a:p>
          <a:p>
            <a:pPr lvl="1"/>
            <a:r>
              <a:rPr lang="en-US" sz="2500" dirty="0" smtClean="0"/>
              <a:t>Chapter 7 - Substantive Scales</a:t>
            </a:r>
          </a:p>
          <a:p>
            <a:r>
              <a:rPr lang="en-US" sz="2800" dirty="0" smtClean="0"/>
              <a:t>Framework and Process for MMPI-2-RF Interpretation (Chapter 8)</a:t>
            </a:r>
          </a:p>
          <a:p>
            <a:pPr lvl="1"/>
            <a:r>
              <a:rPr lang="en-US" sz="2500" dirty="0" smtClean="0"/>
              <a:t>Framework and Sources </a:t>
            </a:r>
          </a:p>
          <a:p>
            <a:pPr lvl="1"/>
            <a:r>
              <a:rPr lang="en-US" sz="2500" dirty="0" smtClean="0"/>
              <a:t>Interpretation Worksheet</a:t>
            </a:r>
          </a:p>
          <a:p>
            <a:r>
              <a:rPr lang="en-US" sz="2800" dirty="0" smtClean="0"/>
              <a:t>Validity Scale Interpretation</a:t>
            </a:r>
          </a:p>
          <a:p>
            <a:pPr lvl="1"/>
            <a:r>
              <a:rPr lang="en-US" sz="2500" dirty="0" smtClean="0"/>
              <a:t>Threats to Protocol Validity and Confounds</a:t>
            </a:r>
          </a:p>
          <a:p>
            <a:pPr lvl="1"/>
            <a:r>
              <a:rPr lang="en-US" sz="2500" dirty="0" smtClean="0"/>
              <a:t>Examples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751729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"/>
          <a:stretch/>
        </p:blipFill>
        <p:spPr bwMode="auto">
          <a:xfrm>
            <a:off x="2146785" y="455303"/>
            <a:ext cx="5016015" cy="6101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0103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9"/>
          <a:stretch/>
        </p:blipFill>
        <p:spPr bwMode="auto">
          <a:xfrm>
            <a:off x="1905000" y="533400"/>
            <a:ext cx="4824193" cy="5943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3987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81000"/>
            <a:ext cx="5148176" cy="611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3987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81000"/>
            <a:ext cx="5142178" cy="611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3987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4"/>
          <a:stretch/>
        </p:blipFill>
        <p:spPr bwMode="auto">
          <a:xfrm>
            <a:off x="1752600" y="457200"/>
            <a:ext cx="4973202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3987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94179"/>
            <a:ext cx="5226771" cy="623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3987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"/>
          <a:stretch/>
        </p:blipFill>
        <p:spPr bwMode="auto">
          <a:xfrm>
            <a:off x="1828800" y="381000"/>
            <a:ext cx="5065484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3987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57200"/>
            <a:ext cx="5209396" cy="6177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3987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81000"/>
            <a:ext cx="5169853" cy="618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3987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105650" cy="71755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MMPI-2-RF Interpretation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600200"/>
            <a:ext cx="7159752" cy="4648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Scale-by-scale interpretive recommendations in:</a:t>
            </a:r>
          </a:p>
          <a:p>
            <a:pPr lvl="1"/>
            <a:r>
              <a:rPr lang="en-US" sz="2500" dirty="0" smtClean="0"/>
              <a:t>Chapter 6 - Validity Scales</a:t>
            </a:r>
          </a:p>
        </p:txBody>
      </p:sp>
    </p:spTree>
    <p:extLst>
      <p:ext uri="{BB962C8B-B14F-4D97-AF65-F5344CB8AC3E}">
        <p14:creationId xmlns:p14="http://schemas.microsoft.com/office/powerpoint/2010/main" val="2847974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74764"/>
            <a:ext cx="5155847" cy="6178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3987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1000"/>
            <a:ext cx="5244540" cy="6230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3987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81000"/>
            <a:ext cx="5257800" cy="6267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8002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81000"/>
            <a:ext cx="5160808" cy="6188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8002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58"/>
          <a:stretch/>
        </p:blipFill>
        <p:spPr bwMode="auto">
          <a:xfrm>
            <a:off x="1905000" y="457200"/>
            <a:ext cx="4928810" cy="604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8002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57200"/>
            <a:ext cx="4157133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8002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614363" y="187325"/>
            <a:ext cx="7158037" cy="141287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/>
              <a:t>MMPI-2-RF Interpretation</a:t>
            </a:r>
          </a:p>
        </p:txBody>
      </p:sp>
      <p:sp>
        <p:nvSpPr>
          <p:cNvPr id="1802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661275" cy="4114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Substantive Scale Interpretation</a:t>
            </a:r>
          </a:p>
          <a:p>
            <a:pPr lvl="1" eaLnBrk="1" hangingPunct="1"/>
            <a:r>
              <a:rPr lang="en-US" sz="2800" dirty="0" smtClean="0"/>
              <a:t>Begin with Higher-Order Scales</a:t>
            </a:r>
          </a:p>
          <a:p>
            <a:pPr lvl="2" eaLnBrk="1" hangingPunct="1"/>
            <a:r>
              <a:rPr lang="en-US" sz="2400" dirty="0" smtClean="0"/>
              <a:t>If only one is elevated, use it as starting point then interpret all RC, Specific Problems, PSY-5 scales in that area</a:t>
            </a:r>
          </a:p>
          <a:p>
            <a:pPr lvl="3"/>
            <a:r>
              <a:rPr lang="en-US" sz="2200" dirty="0" smtClean="0"/>
              <a:t>When interpreting RC Scales:</a:t>
            </a:r>
          </a:p>
          <a:p>
            <a:pPr lvl="4"/>
            <a:r>
              <a:rPr lang="en-US" dirty="0" smtClean="0"/>
              <a:t>proceed in order of elevation</a:t>
            </a:r>
          </a:p>
          <a:p>
            <a:pPr lvl="4"/>
            <a:r>
              <a:rPr lang="en-US" dirty="0" smtClean="0"/>
              <a:t>incorporate relevant SP Scales and PSY-5</a:t>
            </a:r>
          </a:p>
          <a:p>
            <a:pPr lvl="2"/>
            <a:endParaRPr lang="en-US" sz="27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74200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4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85800"/>
            <a:ext cx="4406000" cy="5845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7363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614363" y="0"/>
            <a:ext cx="7158037" cy="141287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/>
              <a:t>MMPI-2-RF Interpretation</a:t>
            </a:r>
          </a:p>
        </p:txBody>
      </p:sp>
      <p:sp>
        <p:nvSpPr>
          <p:cNvPr id="1802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661275" cy="5257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3200" dirty="0" smtClean="0"/>
              <a:t>Substantive Scale Interpretation</a:t>
            </a:r>
          </a:p>
          <a:p>
            <a:pPr lvl="1" eaLnBrk="1" hangingPunct="1"/>
            <a:r>
              <a:rPr lang="en-US" sz="2800" dirty="0" smtClean="0"/>
              <a:t>Begin with Higher-Order Scales</a:t>
            </a:r>
          </a:p>
          <a:p>
            <a:pPr lvl="2" eaLnBrk="1" hangingPunct="1"/>
            <a:r>
              <a:rPr lang="en-US" sz="2400" dirty="0" smtClean="0"/>
              <a:t>If only one is elevated, use it as starting point then interpret all RC, Specific Problems, PSY-5 scales in that area</a:t>
            </a:r>
          </a:p>
          <a:p>
            <a:pPr lvl="3"/>
            <a:r>
              <a:rPr lang="en-US" sz="2200" dirty="0" smtClean="0"/>
              <a:t>When interpreting RC Scales:</a:t>
            </a:r>
          </a:p>
          <a:p>
            <a:pPr lvl="4"/>
            <a:r>
              <a:rPr lang="en-US" dirty="0" smtClean="0"/>
              <a:t>proceed in order of elevation</a:t>
            </a:r>
          </a:p>
          <a:p>
            <a:pPr lvl="4"/>
            <a:r>
              <a:rPr lang="en-US" dirty="0" smtClean="0"/>
              <a:t>incorporate relevant SP Scales and PSY-5</a:t>
            </a:r>
          </a:p>
          <a:p>
            <a:pPr lvl="2"/>
            <a:r>
              <a:rPr lang="en-US" sz="2400" dirty="0" smtClean="0"/>
              <a:t>If more than one H-O Scale is elevated, use highest as starting point, then proceed to next highest</a:t>
            </a:r>
          </a:p>
          <a:p>
            <a:pPr lvl="2"/>
            <a:r>
              <a:rPr lang="en-US" sz="2400" dirty="0" smtClean="0"/>
              <a:t>If no H-O Scale is </a:t>
            </a:r>
            <a:r>
              <a:rPr lang="en-US" sz="2400" dirty="0"/>
              <a:t>elevated, proceed to RC Scales and interpret by domain in order of elevation incorporating relevant SP and PSY-5 scales</a:t>
            </a:r>
          </a:p>
          <a:p>
            <a:pPr lvl="2"/>
            <a:endParaRPr lang="en-US" sz="24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19754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43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614363" y="0"/>
            <a:ext cx="7158037" cy="141287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/>
              <a:t>MMPI-2-RF Interpretation</a:t>
            </a:r>
          </a:p>
        </p:txBody>
      </p:sp>
      <p:sp>
        <p:nvSpPr>
          <p:cNvPr id="1802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661275" cy="5257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Substantive Scale Interpretation</a:t>
            </a:r>
          </a:p>
          <a:p>
            <a:pPr lvl="1"/>
            <a:r>
              <a:rPr lang="en-US" sz="2800" dirty="0"/>
              <a:t>Once all H-O and RC Scales are covered: </a:t>
            </a:r>
          </a:p>
          <a:p>
            <a:pPr lvl="2"/>
            <a:r>
              <a:rPr lang="en-US" sz="2400" dirty="0"/>
              <a:t>Interpret any remaining elevated SP Scales</a:t>
            </a:r>
          </a:p>
          <a:p>
            <a:pPr lvl="2"/>
            <a:r>
              <a:rPr lang="en-US" sz="2400" dirty="0"/>
              <a:t>Interpret Interpersonal and Interest scales</a:t>
            </a:r>
          </a:p>
          <a:p>
            <a:pPr lvl="2"/>
            <a:r>
              <a:rPr lang="en-US" sz="2400" dirty="0"/>
              <a:t>If relevant, add diagnostic and treatment considerations</a:t>
            </a:r>
          </a:p>
          <a:p>
            <a:pPr lvl="1"/>
            <a:endParaRPr lang="en-US" sz="24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801843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4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"/>
            <a:ext cx="7062624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4712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33400"/>
            <a:ext cx="4687888" cy="6081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0015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10963"/>
            <a:ext cx="4724400" cy="6115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5073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33400"/>
            <a:ext cx="4582791" cy="5938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5073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59" b="1800"/>
          <a:stretch/>
        </p:blipFill>
        <p:spPr bwMode="auto">
          <a:xfrm>
            <a:off x="1828800" y="381000"/>
            <a:ext cx="4724400" cy="6225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5073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3"/>
          <a:stretch/>
        </p:blipFill>
        <p:spPr bwMode="auto">
          <a:xfrm>
            <a:off x="1524000" y="381000"/>
            <a:ext cx="4953000" cy="6295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5073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42" b="1400"/>
          <a:stretch/>
        </p:blipFill>
        <p:spPr bwMode="auto">
          <a:xfrm>
            <a:off x="1828800" y="381001"/>
            <a:ext cx="4683039" cy="6160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5073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33400"/>
            <a:ext cx="4658059" cy="6017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5073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81000"/>
            <a:ext cx="4800600" cy="6204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438400" y="3810000"/>
            <a:ext cx="3581400" cy="457200"/>
          </a:xfrm>
          <a:prstGeom prst="rect">
            <a:avLst/>
          </a:prstGeom>
          <a:solidFill>
            <a:srgbClr val="FFFFFF"/>
          </a:solidFill>
          <a:ln w="57150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438400" y="3352800"/>
            <a:ext cx="3657600" cy="228600"/>
          </a:xfrm>
          <a:prstGeom prst="rect">
            <a:avLst/>
          </a:prstGeom>
          <a:solidFill>
            <a:srgbClr val="FFFFFF"/>
          </a:solidFill>
          <a:ln w="57150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Items Not Show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200400"/>
            <a:ext cx="2214563" cy="1143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438400" y="1905000"/>
            <a:ext cx="3657600" cy="228600"/>
          </a:xfrm>
          <a:prstGeom prst="rect">
            <a:avLst/>
          </a:prstGeom>
          <a:solidFill>
            <a:srgbClr val="FFFFFF"/>
          </a:solidFill>
          <a:ln w="57150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073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33400"/>
            <a:ext cx="4281488" cy="6019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1613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609600"/>
            <a:ext cx="411981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1613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105650" cy="71755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MMPI-2-RF Interpretation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600200"/>
            <a:ext cx="8153400" cy="4648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Scale-by-scale interpretive recommendations in:</a:t>
            </a:r>
          </a:p>
          <a:p>
            <a:pPr lvl="1"/>
            <a:r>
              <a:rPr lang="en-US" sz="2500" dirty="0" smtClean="0"/>
              <a:t>Chapter 6 - Validity Scales</a:t>
            </a:r>
          </a:p>
          <a:p>
            <a:pPr lvl="1"/>
            <a:r>
              <a:rPr lang="en-US" sz="2500" dirty="0" smtClean="0"/>
              <a:t>Chapter 7 - Substantive Scales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864549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81000"/>
            <a:ext cx="4228369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1613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57200"/>
            <a:ext cx="4458168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0617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6858000" cy="3810000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/>
              <a:t>For additional information on this chapter, please </a:t>
            </a:r>
            <a:r>
              <a:rPr lang="en-US" sz="3600" b="1" dirty="0" smtClean="0"/>
              <a:t>reference: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Ben</a:t>
            </a:r>
            <a:r>
              <a:rPr lang="en-US" dirty="0"/>
              <a:t>-</a:t>
            </a:r>
            <a:r>
              <a:rPr lang="en-US" dirty="0" err="1"/>
              <a:t>Porath</a:t>
            </a:r>
            <a:r>
              <a:rPr lang="en-US" dirty="0"/>
              <a:t>, Y.S. (2012). </a:t>
            </a:r>
            <a:r>
              <a:rPr lang="en-US" i="1" dirty="0"/>
              <a:t>Interpreting the MMPI-2-RF</a:t>
            </a:r>
            <a:r>
              <a:rPr lang="en-US" dirty="0"/>
              <a:t>. Minneapolis: University of Minnesota Press.</a:t>
            </a:r>
          </a:p>
        </p:txBody>
      </p:sp>
    </p:spTree>
    <p:extLst>
      <p:ext uri="{BB962C8B-B14F-4D97-AF65-F5344CB8AC3E}">
        <p14:creationId xmlns:p14="http://schemas.microsoft.com/office/powerpoint/2010/main" val="2266429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7110403" cy="5776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5934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105650" cy="71755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MMPI-2-RF Interpretation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600200"/>
            <a:ext cx="8153400" cy="4648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Scale-by-scale interpretive recommendations in:</a:t>
            </a:r>
          </a:p>
          <a:p>
            <a:pPr lvl="1"/>
            <a:r>
              <a:rPr lang="en-US" sz="2500" dirty="0" smtClean="0"/>
              <a:t>Chapter 6 - Validity Scales</a:t>
            </a:r>
          </a:p>
          <a:p>
            <a:pPr lvl="1"/>
            <a:r>
              <a:rPr lang="en-US" sz="2500" dirty="0" smtClean="0"/>
              <a:t>Chapter 7 - Substantive Scales</a:t>
            </a:r>
          </a:p>
          <a:p>
            <a:r>
              <a:rPr lang="en-US" sz="2800" dirty="0" smtClean="0"/>
              <a:t>Framework and Process for MMPI-2-RF Interpretation (Chapter 8)</a:t>
            </a:r>
          </a:p>
          <a:p>
            <a:pPr lvl="1"/>
            <a:r>
              <a:rPr lang="en-US" sz="2500" dirty="0" smtClean="0"/>
              <a:t>Framework and Sources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579997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7548626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7233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7850"/>
            <a:ext cx="7105650" cy="71755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MMPI-2-RF Interpretation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600200"/>
            <a:ext cx="8153400" cy="4648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Scale-by-scale interpretive recommendations in:</a:t>
            </a:r>
          </a:p>
          <a:p>
            <a:pPr lvl="1"/>
            <a:r>
              <a:rPr lang="en-US" sz="2500" dirty="0" smtClean="0"/>
              <a:t>Chapter 6 - Validity Scales</a:t>
            </a:r>
          </a:p>
          <a:p>
            <a:pPr lvl="1"/>
            <a:r>
              <a:rPr lang="en-US" sz="2500" dirty="0" smtClean="0"/>
              <a:t>Chapter 7 - Substantive Scales</a:t>
            </a:r>
          </a:p>
          <a:p>
            <a:r>
              <a:rPr lang="en-US" sz="2800" dirty="0" smtClean="0"/>
              <a:t>Framework and Process for MMPI-2-RF Interpretation (Chapter 8)</a:t>
            </a:r>
          </a:p>
          <a:p>
            <a:pPr lvl="1"/>
            <a:r>
              <a:rPr lang="en-US" sz="2500" dirty="0" smtClean="0"/>
              <a:t>Framework and Sources </a:t>
            </a:r>
          </a:p>
          <a:p>
            <a:pPr lvl="1"/>
            <a:r>
              <a:rPr lang="en-US" sz="2500" dirty="0" smtClean="0"/>
              <a:t>Interpretation Worksheet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509056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DissolvingFlyThru.p3d 0"/>
  <p:tag name="POWER3D OPTIONS" val="Medium "/>
  <p:tag name="POWER3D SOUND" val="Dissolving Fly Thru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Architecture.p3d 0"/>
  <p:tag name="POWER3D OPTIONS" val="Medium 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Architecture.p3d 0"/>
  <p:tag name="POWER3D OPTIONS" val="Medium 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Architecture.p3d 0"/>
  <p:tag name="POWER3D OPTIONS" val="Medium "/>
</p:tagLst>
</file>

<file path=ppt/theme/theme1.xml><?xml version="1.0" encoding="utf-8"?>
<a:theme xmlns:a="http://schemas.openxmlformats.org/drawingml/2006/main" name="YBP_Book_v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YBP Book_Final.pot</Template>
  <TotalTime>2460</TotalTime>
  <Words>536</Words>
  <Application>Microsoft Macintosh PowerPoint</Application>
  <PresentationFormat>On-screen Show (4:3)</PresentationFormat>
  <Paragraphs>68</Paragraphs>
  <Slides>52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52</vt:i4>
      </vt:variant>
    </vt:vector>
  </HeadingPairs>
  <TitlesOfParts>
    <vt:vector size="54" baseType="lpstr">
      <vt:lpstr>YBP_Book_v2</vt:lpstr>
      <vt:lpstr>Office Theme</vt:lpstr>
      <vt:lpstr>PowerPoint Presentation</vt:lpstr>
      <vt:lpstr>Chapters 6-8:  - Interpreting the mmpi-2-rf validity scales - interpreting the mmpi-2-rf substantive scales - interpreting the mmpi-2-rf: recommended      framework and process</vt:lpstr>
      <vt:lpstr>MMPI-2-RF Interpretation</vt:lpstr>
      <vt:lpstr>PowerPoint Presentation</vt:lpstr>
      <vt:lpstr>MMPI-2-RF Interpretation</vt:lpstr>
      <vt:lpstr>PowerPoint Presentation</vt:lpstr>
      <vt:lpstr>MMPI-2-RF Interpretation</vt:lpstr>
      <vt:lpstr>PowerPoint Presentation</vt:lpstr>
      <vt:lpstr>MMPI-2-RF Interpretation</vt:lpstr>
      <vt:lpstr>PowerPoint Presentation</vt:lpstr>
      <vt:lpstr>PowerPoint Presentation</vt:lpstr>
      <vt:lpstr>PowerPoint Presentation</vt:lpstr>
      <vt:lpstr>PowerPoint Presentation</vt:lpstr>
      <vt:lpstr>MMPI-2-RF Interpretation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MMPI-2-RF Interpretation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MMPI-2-RF Interpretation</vt:lpstr>
      <vt:lpstr>PowerPoint Presentation</vt:lpstr>
      <vt:lpstr>MMPI-2-RF Interpretation</vt:lpstr>
      <vt:lpstr>MMPI-2-RF Interpretation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MMPI Background</dc:title>
  <dc:creator>Yossef S. Ben-Porath</dc:creator>
  <cp:lastModifiedBy>Katie</cp:lastModifiedBy>
  <cp:revision>158</cp:revision>
  <dcterms:created xsi:type="dcterms:W3CDTF">2011-01-12T21:40:21Z</dcterms:created>
  <dcterms:modified xsi:type="dcterms:W3CDTF">2018-07-09T19:55:58Z</dcterms:modified>
</cp:coreProperties>
</file>