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63"/>
  </p:notesMasterIdLst>
  <p:handoutMasterIdLst>
    <p:handoutMasterId r:id="rId64"/>
  </p:handoutMasterIdLst>
  <p:sldIdLst>
    <p:sldId id="466" r:id="rId3"/>
    <p:sldId id="424" r:id="rId4"/>
    <p:sldId id="332" r:id="rId5"/>
    <p:sldId id="333" r:id="rId6"/>
    <p:sldId id="337" r:id="rId7"/>
    <p:sldId id="336" r:id="rId8"/>
    <p:sldId id="387" r:id="rId9"/>
    <p:sldId id="388" r:id="rId10"/>
    <p:sldId id="389" r:id="rId11"/>
    <p:sldId id="334" r:id="rId12"/>
    <p:sldId id="335" r:id="rId13"/>
    <p:sldId id="390" r:id="rId14"/>
    <p:sldId id="394" r:id="rId15"/>
    <p:sldId id="340" r:id="rId16"/>
    <p:sldId id="341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07" r:id="rId30"/>
    <p:sldId id="437" r:id="rId31"/>
    <p:sldId id="438" r:id="rId32"/>
    <p:sldId id="439" r:id="rId33"/>
    <p:sldId id="440" r:id="rId34"/>
    <p:sldId id="441" r:id="rId35"/>
    <p:sldId id="442" r:id="rId36"/>
    <p:sldId id="355" r:id="rId37"/>
    <p:sldId id="443" r:id="rId38"/>
    <p:sldId id="444" r:id="rId39"/>
    <p:sldId id="445" r:id="rId40"/>
    <p:sldId id="446" r:id="rId41"/>
    <p:sldId id="447" r:id="rId42"/>
    <p:sldId id="448" r:id="rId43"/>
    <p:sldId id="449" r:id="rId44"/>
    <p:sldId id="451" r:id="rId45"/>
    <p:sldId id="452" r:id="rId46"/>
    <p:sldId id="450" r:id="rId47"/>
    <p:sldId id="453" r:id="rId48"/>
    <p:sldId id="454" r:id="rId49"/>
    <p:sldId id="455" r:id="rId50"/>
    <p:sldId id="392" r:id="rId51"/>
    <p:sldId id="456" r:id="rId52"/>
    <p:sldId id="457" r:id="rId53"/>
    <p:sldId id="458" r:id="rId54"/>
    <p:sldId id="459" r:id="rId55"/>
    <p:sldId id="460" r:id="rId56"/>
    <p:sldId id="461" r:id="rId57"/>
    <p:sldId id="462" r:id="rId58"/>
    <p:sldId id="463" r:id="rId59"/>
    <p:sldId id="464" r:id="rId60"/>
    <p:sldId id="393" r:id="rId61"/>
    <p:sldId id="465" r:id="rId6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D1CEDC2-6D06-4C16-8CFE-A83E2A2FFB1F}" type="datetimeFigureOut">
              <a:rPr lang="en-US" smtClean="0"/>
              <a:pPr/>
              <a:t>7/9/18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F8D0C92-6C85-4876-99DD-B069A2012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61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3F27F-EF3D-4FBC-BFE7-25AE7275CCC6}" type="datetimeFigureOut">
              <a:rPr lang="en-US" smtClean="0"/>
              <a:pPr/>
              <a:t>7/9/18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B6980-D0BA-4693-9169-B57654325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18575" y="6416675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85877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85877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2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9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72266" y="1544797"/>
            <a:ext cx="2057400" cy="45813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4797"/>
            <a:ext cx="4869494" cy="458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8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1308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459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2848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4500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380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37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018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53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3664"/>
            <a:ext cx="7105650" cy="717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94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6988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3808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7/9/18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2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8696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8696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50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85" y="1322388"/>
            <a:ext cx="6679810" cy="7175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85" y="2141866"/>
            <a:ext cx="3000629" cy="3984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66" y="2141866"/>
            <a:ext cx="3000629" cy="3984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5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22388"/>
            <a:ext cx="6813326" cy="7175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9178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2701" y="2174875"/>
            <a:ext cx="29178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4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90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3161"/>
            <a:ext cx="3008313" cy="9612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93161"/>
            <a:ext cx="3978998" cy="47330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45139"/>
            <a:ext cx="3008313" cy="36810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67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26819"/>
            <a:ext cx="5486400" cy="340075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385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22388"/>
            <a:ext cx="71056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41563"/>
            <a:ext cx="71056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8" name="Picture 12" descr="Screen Shot 2015-05-08 at 10.04.57 A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8"/>
          <a:stretch>
            <a:fillRect/>
          </a:stretch>
        </p:blipFill>
        <p:spPr bwMode="auto">
          <a:xfrm flipV="1">
            <a:off x="8001000" y="5788025"/>
            <a:ext cx="1143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1" descr="Screen Shot 2015-05-08 at 10.04.57 A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882775"/>
            <a:ext cx="114300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 descr="UMP A (neg-block) [Converted] red.t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6248400"/>
            <a:ext cx="219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1" descr="Screen Shot 2015-05-08 at 10.04.57 A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9"/>
          <a:stretch>
            <a:fillRect/>
          </a:stretch>
        </p:blipFill>
        <p:spPr bwMode="auto">
          <a:xfrm>
            <a:off x="8001000" y="0"/>
            <a:ext cx="1143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629400"/>
            <a:ext cx="83058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" dirty="0"/>
              <a:t>MMPI-2-RF Training Slides, University of Minnesota Press, 2015.  Copyright for all MMPI® and MMPI-2-RF® materials are held by the Regents of the University of Minnesota. 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33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2766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E0F52DC-C793-5745-ADEA-98897A342B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7/9/18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64C51A0-A722-0245-87D7-52E33B3273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16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enPorat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1786" r="2976" b="1389"/>
          <a:stretch/>
        </p:blipFill>
        <p:spPr>
          <a:xfrm>
            <a:off x="2335499" y="1219200"/>
            <a:ext cx="3531901" cy="5437124"/>
          </a:xfrm>
          <a:prstGeom prst="rect">
            <a:avLst/>
          </a:prstGeom>
        </p:spPr>
      </p:pic>
      <p:pic>
        <p:nvPicPr>
          <p:cNvPr id="4" name="Picture 12" descr="Screen Shot 2015-05-08 at 10.04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8"/>
          <a:stretch>
            <a:fillRect/>
          </a:stretch>
        </p:blipFill>
        <p:spPr bwMode="auto">
          <a:xfrm flipV="1">
            <a:off x="7924800" y="5787559"/>
            <a:ext cx="1219200" cy="107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Screen Shot 2015-05-08 at 10.04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83324"/>
            <a:ext cx="1219200" cy="39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UMP A (neg-block) [Converted] red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940204"/>
            <a:ext cx="333374" cy="89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creen Shot 2015-05-08 at 10.04.5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0"/>
          <a:stretch/>
        </p:blipFill>
        <p:spPr bwMode="auto">
          <a:xfrm>
            <a:off x="7924800" y="0"/>
            <a:ext cx="1219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658047"/>
            <a:ext cx="8153400" cy="504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80" dirty="0" smtClean="0">
                <a:solidFill>
                  <a:prstClr val="black"/>
                </a:solidFill>
                <a:latin typeface="Calibri"/>
              </a:rPr>
              <a:t>MMPI-2-RF Training Slides, University of Minnesota Press, 2015.  Copyright for all MMPI® and MMPI-2-RF® materials are held by the Regents of the University of Minnesota.  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33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D6FC2"/>
                </a:solidFill>
                <a:latin typeface="Calibri"/>
              </a:rPr>
              <a:t>INTERPRETING THE MMPI-2-RF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76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TRAINING SLIDES FOR: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8816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33475"/>
            <a:ext cx="7547001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32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319213"/>
            <a:ext cx="7515525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0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438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Administering and Scoring the </a:t>
            </a:r>
            <a:br>
              <a:rPr lang="en-US" sz="4000" dirty="0" smtClean="0"/>
            </a:br>
            <a:r>
              <a:rPr lang="en-US" sz="4000" dirty="0" smtClean="0"/>
              <a:t>MMPI-2-RF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7388352" cy="472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Scoring:</a:t>
            </a:r>
          </a:p>
          <a:p>
            <a:pPr lvl="1"/>
            <a:r>
              <a:rPr lang="en-US" sz="2800" dirty="0" smtClean="0"/>
              <a:t>Normative Sample:</a:t>
            </a:r>
          </a:p>
          <a:p>
            <a:pPr lvl="2"/>
            <a:r>
              <a:rPr lang="en-US" sz="2400" dirty="0" smtClean="0"/>
              <a:t>MMPI-2 Normative Sample Collected in 1980s</a:t>
            </a:r>
          </a:p>
          <a:p>
            <a:pPr lvl="2"/>
            <a:r>
              <a:rPr lang="en-US" sz="2400" dirty="0" smtClean="0"/>
              <a:t>Non-gendered norms (1,138 men, 1,138 women)</a:t>
            </a:r>
          </a:p>
          <a:p>
            <a:pPr lvl="2"/>
            <a:r>
              <a:rPr lang="en-US" sz="2400" dirty="0" smtClean="0"/>
              <a:t>Norms appear to be holding up well (Technical Manual Appendix C)</a:t>
            </a:r>
          </a:p>
          <a:p>
            <a:pPr lvl="2"/>
            <a:r>
              <a:rPr lang="en-US" sz="2400" dirty="0" smtClean="0"/>
              <a:t>Uniform T scores</a:t>
            </a:r>
          </a:p>
          <a:p>
            <a:pPr lvl="1"/>
            <a:r>
              <a:rPr lang="en-US" dirty="0"/>
              <a:t>Comparison Groups</a:t>
            </a:r>
          </a:p>
          <a:p>
            <a:pPr lvl="2"/>
            <a:r>
              <a:rPr lang="en-US" dirty="0"/>
              <a:t>Technical Manual Appendix D</a:t>
            </a:r>
          </a:p>
          <a:p>
            <a:pPr lvl="1"/>
            <a:endParaRPr 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190425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315200" cy="11430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solidFill>
                  <a:schemeClr val="tx1"/>
                </a:solidFill>
              </a:rPr>
              <a:t>MMPI-2-RF: </a:t>
            </a:r>
            <a:br>
              <a:rPr lang="en-US" sz="3400" dirty="0" smtClean="0">
                <a:solidFill>
                  <a:schemeClr val="tx1"/>
                </a:solidFill>
              </a:rPr>
            </a:br>
            <a:r>
              <a:rPr lang="en-US" sz="3400" dirty="0" smtClean="0">
                <a:solidFill>
                  <a:schemeClr val="tx1"/>
                </a:solidFill>
              </a:rPr>
              <a:t>Standard Comparison Groups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41475"/>
            <a:ext cx="8153400" cy="49117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MMPI-2-RF Normative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Outpatient, Community Mental Health Center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Outpatient, Independent Practice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Psychiatric Inpatient, Community Hospital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Psychiatric Inpatient, VA Hospital (Men)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Substance Abuse Treatment, VA (Men)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Bariatric Surgery Candidate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Spine Surgery/Spinal Cord Stimulator Candidates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Chronic Pain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College Counseling Clinic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College Student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Forensic, Disability Claimant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Forensic, Independent Neuropsychological Examination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Forensic, Pre-trial Criminal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Forensic, Child Custody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Forensic, Parental Fitness Evaluees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Prison Inmate (Men &amp; Women)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Personnel Screening, Law Enforcement (Men, Women &amp; Combined)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Personnel Screening, Corrections Officer (Men, Women &amp; Combined)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Personnel Screening, Clergy Candidates (Men, Women, &amp; Combined)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5453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t="935"/>
          <a:stretch/>
        </p:blipFill>
        <p:spPr bwMode="auto">
          <a:xfrm>
            <a:off x="304800" y="588818"/>
            <a:ext cx="7744883" cy="586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03022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Administering and Scoring the </a:t>
            </a:r>
            <a:br>
              <a:rPr lang="en-US" sz="4000" dirty="0" smtClean="0"/>
            </a:br>
            <a:r>
              <a:rPr lang="en-US" sz="4000" dirty="0" smtClean="0"/>
              <a:t>MMPI-2-RF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Scoring:</a:t>
            </a:r>
          </a:p>
          <a:p>
            <a:pPr lvl="1"/>
            <a:r>
              <a:rPr lang="en-US" sz="2800" dirty="0" smtClean="0"/>
              <a:t>Standard Scoring Modalities:</a:t>
            </a:r>
          </a:p>
          <a:p>
            <a:pPr lvl="2"/>
            <a:r>
              <a:rPr lang="en-US" sz="2400" dirty="0" smtClean="0"/>
              <a:t>Hand scoring</a:t>
            </a:r>
          </a:p>
          <a:p>
            <a:pPr lvl="2"/>
            <a:r>
              <a:rPr lang="en-US" sz="2400" dirty="0" smtClean="0"/>
              <a:t>Computer</a:t>
            </a:r>
          </a:p>
          <a:p>
            <a:pPr lvl="3"/>
            <a:r>
              <a:rPr lang="en-US" sz="2200" dirty="0" smtClean="0"/>
              <a:t>Score Report</a:t>
            </a:r>
          </a:p>
        </p:txBody>
      </p:sp>
    </p:spTree>
    <p:extLst>
      <p:ext uri="{BB962C8B-B14F-4D97-AF65-F5344CB8AC3E}">
        <p14:creationId xmlns:p14="http://schemas.microsoft.com/office/powerpoint/2010/main" val="7322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533400"/>
            <a:ext cx="4646287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85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4646511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58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475674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58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7756"/>
            <a:ext cx="4725491" cy="610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58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3209925"/>
            <a:ext cx="6869648" cy="1362075"/>
          </a:xfrm>
        </p:spPr>
        <p:txBody>
          <a:bodyPr>
            <a:noAutofit/>
          </a:bodyPr>
          <a:lstStyle/>
          <a:p>
            <a:r>
              <a:rPr lang="en-US" dirty="0" smtClean="0"/>
              <a:t>Chapter 5: Administration and Scoring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8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1985"/>
            <a:ext cx="4735742" cy="612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58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472861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58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9829"/>
            <a:ext cx="4662874" cy="612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58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40058"/>
            <a:ext cx="4681479" cy="598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1800" y="2057400"/>
            <a:ext cx="3581400" cy="381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3657600"/>
            <a:ext cx="3581400" cy="381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1800" y="4191000"/>
            <a:ext cx="3581400" cy="685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1800" y="5029200"/>
            <a:ext cx="3581400" cy="838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tems Not Sh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57600"/>
            <a:ext cx="2006709" cy="103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8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1"/>
            <a:ext cx="776628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058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8057" y="381000"/>
            <a:ext cx="466021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058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704850"/>
            <a:ext cx="435634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180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486441"/>
            <a:ext cx="4692047" cy="599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0" y="2057400"/>
            <a:ext cx="35814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tems Not Sh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09800"/>
            <a:ext cx="2006709" cy="10357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3352800"/>
            <a:ext cx="3657600" cy="609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0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3152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Administering and Scoring the </a:t>
            </a:r>
            <a:br>
              <a:rPr lang="en-US" sz="4000" dirty="0" smtClean="0"/>
            </a:br>
            <a:r>
              <a:rPr lang="en-US" sz="4000" dirty="0" smtClean="0"/>
              <a:t>MMPI-2-RF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76400"/>
            <a:ext cx="7159752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Scoring:</a:t>
            </a:r>
          </a:p>
          <a:p>
            <a:pPr lvl="1"/>
            <a:r>
              <a:rPr lang="en-US" sz="2800" dirty="0" smtClean="0"/>
              <a:t>Standard Scoring Modalities:</a:t>
            </a:r>
          </a:p>
          <a:p>
            <a:pPr lvl="2"/>
            <a:r>
              <a:rPr lang="en-US" sz="2400" dirty="0" smtClean="0"/>
              <a:t>Hand scoring</a:t>
            </a:r>
          </a:p>
          <a:p>
            <a:pPr lvl="2"/>
            <a:r>
              <a:rPr lang="en-US" sz="2400" dirty="0" smtClean="0"/>
              <a:t>Computer</a:t>
            </a:r>
          </a:p>
          <a:p>
            <a:pPr lvl="3"/>
            <a:r>
              <a:rPr lang="en-US" sz="2200" dirty="0" smtClean="0"/>
              <a:t>Score Report</a:t>
            </a:r>
          </a:p>
          <a:p>
            <a:pPr lvl="4"/>
            <a:r>
              <a:rPr lang="en-US" sz="2200" dirty="0" smtClean="0"/>
              <a:t>Comparison Groups (Standard and Custom)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8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9824"/>
            <a:ext cx="4796064" cy="590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34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6962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Administering and Scoring the </a:t>
            </a:r>
            <a:br>
              <a:rPr lang="en-US" sz="4000" dirty="0" smtClean="0"/>
            </a:br>
            <a:r>
              <a:rPr lang="en-US" sz="4000" dirty="0" smtClean="0"/>
              <a:t>MMPI-2-RF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752600"/>
            <a:ext cx="7464552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Standard Procedures delineated in </a:t>
            </a:r>
            <a:r>
              <a:rPr lang="en-US" sz="2800" i="1" dirty="0" smtClean="0"/>
              <a:t>Manual for Administration, Scoring, and Interpretation</a:t>
            </a:r>
          </a:p>
          <a:p>
            <a:r>
              <a:rPr lang="en-US" sz="2800" dirty="0" smtClean="0"/>
              <a:t>Administration:</a:t>
            </a:r>
          </a:p>
          <a:p>
            <a:pPr lvl="1"/>
            <a:r>
              <a:rPr lang="en-US" sz="2500" dirty="0" smtClean="0"/>
              <a:t>Before Testing</a:t>
            </a:r>
          </a:p>
          <a:p>
            <a:pPr lvl="2"/>
            <a:r>
              <a:rPr lang="en-US" sz="2200" dirty="0" smtClean="0"/>
              <a:t>Consider age</a:t>
            </a:r>
          </a:p>
          <a:p>
            <a:pPr lvl="2"/>
            <a:r>
              <a:rPr lang="en-US" sz="2200" dirty="0" smtClean="0"/>
              <a:t>Inquire about prior testing experience</a:t>
            </a:r>
          </a:p>
          <a:p>
            <a:pPr lvl="2"/>
            <a:r>
              <a:rPr lang="en-US" sz="2200" dirty="0" smtClean="0"/>
              <a:t>Assess Testability</a:t>
            </a:r>
          </a:p>
          <a:p>
            <a:pPr lvl="3"/>
            <a:r>
              <a:rPr lang="en-US" sz="1900" dirty="0" smtClean="0"/>
              <a:t>Cognitive wherewithal</a:t>
            </a:r>
          </a:p>
          <a:p>
            <a:pPr lvl="3"/>
            <a:r>
              <a:rPr lang="en-US" sz="1900" dirty="0" smtClean="0"/>
              <a:t>Vision</a:t>
            </a:r>
          </a:p>
          <a:p>
            <a:pPr lvl="3"/>
            <a:r>
              <a:rPr lang="en-US" sz="1900" dirty="0" smtClean="0"/>
              <a:t>Reading Level</a:t>
            </a:r>
            <a:endParaRPr lang="en-US" sz="1900" dirty="0"/>
          </a:p>
          <a:p>
            <a:pPr lvl="1"/>
            <a:r>
              <a:rPr lang="en-US" sz="2500" dirty="0" smtClean="0"/>
              <a:t>Use Standard Administration Modalities</a:t>
            </a:r>
          </a:p>
          <a:p>
            <a:pPr lvl="2"/>
            <a:r>
              <a:rPr lang="en-US" sz="2200" dirty="0" smtClean="0"/>
              <a:t>Booklet and answer sheet</a:t>
            </a:r>
          </a:p>
          <a:p>
            <a:pPr lvl="2"/>
            <a:r>
              <a:rPr lang="en-US" sz="2200" dirty="0" smtClean="0"/>
              <a:t>Computer</a:t>
            </a:r>
          </a:p>
        </p:txBody>
      </p:sp>
    </p:spTree>
    <p:extLst>
      <p:ext uri="{BB962C8B-B14F-4D97-AF65-F5344CB8AC3E}">
        <p14:creationId xmlns:p14="http://schemas.microsoft.com/office/powerpoint/2010/main" val="284797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4348"/>
            <a:ext cx="4982860" cy="593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58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62653"/>
            <a:ext cx="5138964" cy="611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58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38502"/>
            <a:ext cx="5144226" cy="611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58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8"/>
          <a:stretch/>
        </p:blipFill>
        <p:spPr bwMode="auto">
          <a:xfrm>
            <a:off x="1981200" y="399430"/>
            <a:ext cx="4946073" cy="607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58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9"/>
          <a:stretch/>
        </p:blipFill>
        <p:spPr bwMode="auto">
          <a:xfrm>
            <a:off x="1981200" y="452035"/>
            <a:ext cx="4842164" cy="596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7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Comparison Group Generator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861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l="59512"/>
          <a:stretch/>
        </p:blipFill>
        <p:spPr bwMode="auto">
          <a:xfrm>
            <a:off x="522260" y="533400"/>
            <a:ext cx="7250140" cy="604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861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55798"/>
            <a:ext cx="7701783" cy="551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05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20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269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20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269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6200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Administering and Scoring the </a:t>
            </a:r>
            <a:br>
              <a:rPr lang="en-US" sz="4000" dirty="0" smtClean="0"/>
            </a:br>
            <a:r>
              <a:rPr lang="en-US" sz="4000" dirty="0" smtClean="0"/>
              <a:t>MMPI-2-RF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464552" cy="472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Scoring:</a:t>
            </a:r>
          </a:p>
          <a:p>
            <a:pPr lvl="1"/>
            <a:r>
              <a:rPr lang="en-US" sz="2800" dirty="0" smtClean="0"/>
              <a:t>Normative Sample:</a:t>
            </a:r>
          </a:p>
          <a:p>
            <a:pPr lvl="2"/>
            <a:r>
              <a:rPr lang="en-US" sz="2400" dirty="0" smtClean="0"/>
              <a:t>MMPI-2 Normative Sample Collected in mid-1980s</a:t>
            </a:r>
          </a:p>
          <a:p>
            <a:pPr lvl="2"/>
            <a:r>
              <a:rPr lang="en-US" sz="2400" dirty="0" smtClean="0"/>
              <a:t>Non-gendered norms (1,138 men, 1,138 women)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093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20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269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20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063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5800"/>
            <a:ext cx="7924800" cy="544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063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685801"/>
            <a:ext cx="7848599" cy="539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192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81200"/>
            <a:ext cx="6436514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192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772" y="914400"/>
            <a:ext cx="759655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063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793417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3840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7654311" cy="54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3840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5466"/>
            <a:ext cx="4796279" cy="591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840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Administering and Scoring the </a:t>
            </a:r>
            <a:br>
              <a:rPr lang="en-US" sz="4000" dirty="0" smtClean="0"/>
            </a:br>
            <a:r>
              <a:rPr lang="en-US" sz="4000" dirty="0" smtClean="0"/>
              <a:t>MMPI-2-RF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752600"/>
            <a:ext cx="7159752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Scoring:</a:t>
            </a:r>
          </a:p>
          <a:p>
            <a:pPr lvl="1"/>
            <a:r>
              <a:rPr lang="en-US" sz="2800" dirty="0" smtClean="0"/>
              <a:t>Standard Scoring Modalities:</a:t>
            </a:r>
          </a:p>
          <a:p>
            <a:pPr lvl="2"/>
            <a:r>
              <a:rPr lang="en-US" sz="2400" dirty="0" smtClean="0"/>
              <a:t>Hand scoring</a:t>
            </a:r>
          </a:p>
          <a:p>
            <a:pPr lvl="2"/>
            <a:r>
              <a:rPr lang="en-US" sz="2400" dirty="0" smtClean="0"/>
              <a:t>Computer</a:t>
            </a:r>
          </a:p>
          <a:p>
            <a:pPr lvl="3"/>
            <a:r>
              <a:rPr lang="en-US" sz="2200" dirty="0" smtClean="0"/>
              <a:t>Score Report</a:t>
            </a:r>
          </a:p>
          <a:p>
            <a:pPr lvl="4"/>
            <a:r>
              <a:rPr lang="en-US" dirty="0" smtClean="0"/>
              <a:t>Comparison Groups</a:t>
            </a:r>
          </a:p>
          <a:p>
            <a:pPr lvl="3"/>
            <a:r>
              <a:rPr lang="en-US" sz="2200" dirty="0" smtClean="0"/>
              <a:t>Interpretive Report</a:t>
            </a:r>
          </a:p>
        </p:txBody>
      </p:sp>
    </p:spTree>
    <p:extLst>
      <p:ext uri="{BB962C8B-B14F-4D97-AF65-F5344CB8AC3E}">
        <p14:creationId xmlns:p14="http://schemas.microsoft.com/office/powerpoint/2010/main" val="151697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77979"/>
            <a:ext cx="3985675" cy="264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99" y="3657600"/>
            <a:ext cx="3886201" cy="267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58637"/>
            <a:ext cx="3367518" cy="273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39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98" y="533401"/>
            <a:ext cx="4834517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58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1843"/>
            <a:ext cx="4875342" cy="606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55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838201"/>
            <a:ext cx="773364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09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76" y="511499"/>
            <a:ext cx="4883524" cy="596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09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793"/>
            <a:ext cx="4926876" cy="617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0" y="2743200"/>
            <a:ext cx="3733800" cy="381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67000" y="4419600"/>
            <a:ext cx="3733800" cy="38100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0" y="4953000"/>
            <a:ext cx="3733800" cy="68580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5867400"/>
            <a:ext cx="3733800" cy="30480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tems Not Sh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267200"/>
            <a:ext cx="2589068" cy="133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9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14" y="381001"/>
            <a:ext cx="4958576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09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037" y="457200"/>
            <a:ext cx="4888508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09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/>
          <a:stretch/>
        </p:blipFill>
        <p:spPr bwMode="auto">
          <a:xfrm>
            <a:off x="2078182" y="533400"/>
            <a:ext cx="4804306" cy="599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09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3"/>
          <a:stretch/>
        </p:blipFill>
        <p:spPr bwMode="auto">
          <a:xfrm>
            <a:off x="1524000" y="484909"/>
            <a:ext cx="5562600" cy="561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40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914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Administering and Scoring the </a:t>
            </a:r>
            <a:br>
              <a:rPr lang="en-US" sz="4000" dirty="0" smtClean="0"/>
            </a:br>
            <a:r>
              <a:rPr lang="en-US" sz="4000" dirty="0" smtClean="0"/>
              <a:t>MMPI-2-RF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7235952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Scoring:</a:t>
            </a:r>
          </a:p>
          <a:p>
            <a:pPr lvl="1"/>
            <a:r>
              <a:rPr lang="en-US" sz="2800" dirty="0" smtClean="0"/>
              <a:t>Standard Scoring Modalities:</a:t>
            </a:r>
          </a:p>
          <a:p>
            <a:pPr lvl="2"/>
            <a:r>
              <a:rPr lang="en-US" sz="2400" dirty="0" smtClean="0"/>
              <a:t>Hand scoring</a:t>
            </a:r>
          </a:p>
          <a:p>
            <a:pPr lvl="2"/>
            <a:r>
              <a:rPr lang="en-US" sz="2400" dirty="0" smtClean="0"/>
              <a:t>Computer</a:t>
            </a:r>
          </a:p>
          <a:p>
            <a:pPr lvl="3"/>
            <a:r>
              <a:rPr lang="en-US" sz="2200" dirty="0" smtClean="0"/>
              <a:t>Score Report</a:t>
            </a:r>
          </a:p>
          <a:p>
            <a:pPr lvl="4"/>
            <a:r>
              <a:rPr lang="en-US" dirty="0" smtClean="0"/>
              <a:t>Comparison Groups</a:t>
            </a:r>
          </a:p>
          <a:p>
            <a:pPr lvl="3"/>
            <a:r>
              <a:rPr lang="en-US" sz="2200" dirty="0" smtClean="0"/>
              <a:t>Interpretive Report</a:t>
            </a:r>
          </a:p>
          <a:p>
            <a:pPr lvl="4"/>
            <a:r>
              <a:rPr lang="en-US" dirty="0" smtClean="0"/>
              <a:t>Comparison Groups (Do not alter interpretation)</a:t>
            </a:r>
          </a:p>
        </p:txBody>
      </p:sp>
    </p:spTree>
    <p:extLst>
      <p:ext uri="{BB962C8B-B14F-4D97-AF65-F5344CB8AC3E}">
        <p14:creationId xmlns:p14="http://schemas.microsoft.com/office/powerpoint/2010/main" val="27982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200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Administering and Scoring the </a:t>
            </a:r>
            <a:br>
              <a:rPr lang="en-US" sz="4000" dirty="0" smtClean="0"/>
            </a:br>
            <a:r>
              <a:rPr lang="en-US" sz="4000" dirty="0" smtClean="0"/>
              <a:t>MMPI-2-RF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7083552" cy="472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Scoring:</a:t>
            </a:r>
          </a:p>
          <a:p>
            <a:pPr lvl="1"/>
            <a:r>
              <a:rPr lang="en-US" sz="2800" dirty="0" smtClean="0"/>
              <a:t>Normative Sample:</a:t>
            </a:r>
          </a:p>
          <a:p>
            <a:pPr lvl="2"/>
            <a:r>
              <a:rPr lang="en-US" sz="2400" dirty="0" smtClean="0"/>
              <a:t>MMPI-2 Normative Sample Collected in 1980s</a:t>
            </a:r>
          </a:p>
          <a:p>
            <a:pPr lvl="2"/>
            <a:r>
              <a:rPr lang="en-US" sz="2400" dirty="0" smtClean="0"/>
              <a:t>Non-gendered norms (1,138 men, 1,138 women)</a:t>
            </a:r>
          </a:p>
          <a:p>
            <a:pPr lvl="2"/>
            <a:r>
              <a:rPr lang="en-US" sz="2400" dirty="0" smtClean="0"/>
              <a:t>Norms appear to be holding up well (Technical Manual Appendix C)</a:t>
            </a:r>
          </a:p>
        </p:txBody>
      </p:sp>
    </p:spTree>
    <p:extLst>
      <p:ext uri="{BB962C8B-B14F-4D97-AF65-F5344CB8AC3E}">
        <p14:creationId xmlns:p14="http://schemas.microsoft.com/office/powerpoint/2010/main" val="5321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68580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For additional information on this chapter, please </a:t>
            </a:r>
            <a:r>
              <a:rPr lang="en-US" sz="3600" b="1" dirty="0" smtClean="0"/>
              <a:t>reference: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Ben</a:t>
            </a:r>
            <a:r>
              <a:rPr lang="en-US" dirty="0"/>
              <a:t>-</a:t>
            </a:r>
            <a:r>
              <a:rPr lang="en-US" dirty="0" err="1"/>
              <a:t>Porath</a:t>
            </a:r>
            <a:r>
              <a:rPr lang="en-US" dirty="0"/>
              <a:t>, Y.S. (2012). </a:t>
            </a:r>
            <a:r>
              <a:rPr lang="en-US" i="1" dirty="0"/>
              <a:t>Interpreting the MMPI-2-RF</a:t>
            </a:r>
            <a:r>
              <a:rPr lang="en-US" dirty="0"/>
              <a:t>. Minneapolis: University of Minnesota Press.</a:t>
            </a:r>
          </a:p>
        </p:txBody>
      </p:sp>
    </p:spTree>
    <p:extLst>
      <p:ext uri="{BB962C8B-B14F-4D97-AF65-F5344CB8AC3E}">
        <p14:creationId xmlns:p14="http://schemas.microsoft.com/office/powerpoint/2010/main" val="226642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" y="838200"/>
            <a:ext cx="796150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36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791384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24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Administering and Scoring the </a:t>
            </a:r>
            <a:br>
              <a:rPr lang="en-US" sz="4000" dirty="0" smtClean="0"/>
            </a:br>
            <a:r>
              <a:rPr lang="en-US" sz="4000" dirty="0" smtClean="0"/>
              <a:t>MMPI-2-RF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752600"/>
            <a:ext cx="7312152" cy="472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Scoring:</a:t>
            </a:r>
          </a:p>
          <a:p>
            <a:pPr lvl="1"/>
            <a:r>
              <a:rPr lang="en-US" sz="2800" dirty="0" smtClean="0"/>
              <a:t>Normative Sample:</a:t>
            </a:r>
          </a:p>
          <a:p>
            <a:pPr lvl="2"/>
            <a:r>
              <a:rPr lang="en-US" sz="2400" dirty="0" smtClean="0"/>
              <a:t>MMPI-2 Normative Sample Collected in 1980s</a:t>
            </a:r>
          </a:p>
          <a:p>
            <a:pPr lvl="2"/>
            <a:r>
              <a:rPr lang="en-US" sz="2400" dirty="0" smtClean="0"/>
              <a:t>Non-gendered norms (1,138 men, 1,138 women)</a:t>
            </a:r>
          </a:p>
          <a:p>
            <a:pPr lvl="2"/>
            <a:r>
              <a:rPr lang="en-US" sz="2400" dirty="0" smtClean="0"/>
              <a:t>Norms appear to be holding up well (Technical Manual Appendix C)</a:t>
            </a:r>
          </a:p>
          <a:p>
            <a:pPr lvl="2"/>
            <a:r>
              <a:rPr lang="en-US" sz="2400" dirty="0" smtClean="0"/>
              <a:t>Uniform T scores</a:t>
            </a:r>
          </a:p>
        </p:txBody>
      </p:sp>
    </p:spTree>
    <p:extLst>
      <p:ext uri="{BB962C8B-B14F-4D97-AF65-F5344CB8AC3E}">
        <p14:creationId xmlns:p14="http://schemas.microsoft.com/office/powerpoint/2010/main" val="177137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Medium "/>
  <p:tag name="POWER3D SOUND" val="Dissolving Fly Thr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Medium "/>
  <p:tag name="POWER3D SOUND" val="Dissolving Fly Thru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ameraShutter.p3d 0"/>
  <p:tag name="POWER3D OPTIONS" val="Medium "/>
</p:tagLst>
</file>

<file path=ppt/theme/theme1.xml><?xml version="1.0" encoding="utf-8"?>
<a:theme xmlns:a="http://schemas.openxmlformats.org/drawingml/2006/main" name="YBP_Book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YBP Book_Final.pot</Template>
  <TotalTime>2331</TotalTime>
  <Words>583</Words>
  <Application>Microsoft Macintosh PowerPoint</Application>
  <PresentationFormat>On-screen Show (4:3)</PresentationFormat>
  <Paragraphs>99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YBP_Book_v2</vt:lpstr>
      <vt:lpstr>Office Theme</vt:lpstr>
      <vt:lpstr>PowerPoint Presentation</vt:lpstr>
      <vt:lpstr>Chapter 5: Administration and Scoring</vt:lpstr>
      <vt:lpstr>Administering and Scoring the  MMPI-2-RF</vt:lpstr>
      <vt:lpstr>Administering and Scoring the  MMPI-2-RF</vt:lpstr>
      <vt:lpstr>PowerPoint Presentation</vt:lpstr>
      <vt:lpstr>Administering and Scoring the  MMPI-2-RF</vt:lpstr>
      <vt:lpstr>PowerPoint Presentation</vt:lpstr>
      <vt:lpstr>PowerPoint Presentation</vt:lpstr>
      <vt:lpstr>Administering and Scoring the  MMPI-2-RF</vt:lpstr>
      <vt:lpstr>PowerPoint Presentation</vt:lpstr>
      <vt:lpstr>PowerPoint Presentation</vt:lpstr>
      <vt:lpstr>Administering and Scoring the  MMPI-2-RF</vt:lpstr>
      <vt:lpstr>MMPI-2-RF:  Standard Comparison Groups</vt:lpstr>
      <vt:lpstr>PowerPoint Presentation</vt:lpstr>
      <vt:lpstr>Administering and Scoring the  MMPI-2-RF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Administering and Scoring the  MMPI-2-RF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Group Generator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Administering and Scoring the  MMPI-2-RF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Administering and Scoring the  MMPI-2-RF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MMPI Background</dc:title>
  <dc:creator>Yossef S. Ben-Porath</dc:creator>
  <cp:lastModifiedBy>Katie</cp:lastModifiedBy>
  <cp:revision>117</cp:revision>
  <dcterms:created xsi:type="dcterms:W3CDTF">2011-01-12T21:40:21Z</dcterms:created>
  <dcterms:modified xsi:type="dcterms:W3CDTF">2018-07-09T19:29:04Z</dcterms:modified>
</cp:coreProperties>
</file>