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4.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5.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7.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3.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41.xml" ContentType="application/vnd.openxmlformats-officedocument.presentationml.tags+xml"/>
  <Override PartName="/ppt/notesSlides/notesSlide18.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19.xml" ContentType="application/vnd.openxmlformats-officedocument.presentationml.notesSlide+xml"/>
  <Override PartName="/ppt/tags/tag44.xml" ContentType="application/vnd.openxmlformats-officedocument.presentationml.tags+xml"/>
  <Override PartName="/ppt/notesSlides/notesSlide20.xml" ContentType="application/vnd.openxmlformats-officedocument.presentationml.notesSlide+xml"/>
  <Override PartName="/ppt/tags/tag45.xml" ContentType="application/vnd.openxmlformats-officedocument.presentationml.tags+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5" r:id="rId4"/>
    <p:sldMasterId id="2147483710" r:id="rId5"/>
    <p:sldMasterId id="2147483737" r:id="rId6"/>
    <p:sldMasterId id="2147483728" r:id="rId7"/>
    <p:sldMasterId id="2147483742" r:id="rId8"/>
    <p:sldMasterId id="2147483745" r:id="rId9"/>
    <p:sldMasterId id="2147483748" r:id="rId10"/>
    <p:sldMasterId id="2147483753" r:id="rId11"/>
  </p:sldMasterIdLst>
  <p:notesMasterIdLst>
    <p:notesMasterId r:id="rId208"/>
  </p:notesMasterIdLst>
  <p:sldIdLst>
    <p:sldId id="260" r:id="rId12"/>
    <p:sldId id="268" r:id="rId13"/>
    <p:sldId id="1618" r:id="rId14"/>
    <p:sldId id="257" r:id="rId15"/>
    <p:sldId id="316" r:id="rId16"/>
    <p:sldId id="312" r:id="rId17"/>
    <p:sldId id="1717" r:id="rId18"/>
    <p:sldId id="270" r:id="rId19"/>
    <p:sldId id="271" r:id="rId20"/>
    <p:sldId id="259" r:id="rId21"/>
    <p:sldId id="313" r:id="rId22"/>
    <p:sldId id="318" r:id="rId23"/>
    <p:sldId id="314" r:id="rId24"/>
    <p:sldId id="1718" r:id="rId25"/>
    <p:sldId id="261" r:id="rId26"/>
    <p:sldId id="315" r:id="rId27"/>
    <p:sldId id="290" r:id="rId28"/>
    <p:sldId id="292" r:id="rId29"/>
    <p:sldId id="298" r:id="rId30"/>
    <p:sldId id="299" r:id="rId31"/>
    <p:sldId id="302" r:id="rId32"/>
    <p:sldId id="303" r:id="rId33"/>
    <p:sldId id="304" r:id="rId34"/>
    <p:sldId id="305" r:id="rId35"/>
    <p:sldId id="307" r:id="rId36"/>
    <p:sldId id="309" r:id="rId37"/>
    <p:sldId id="310" r:id="rId38"/>
    <p:sldId id="1979" r:id="rId39"/>
    <p:sldId id="334" r:id="rId40"/>
    <p:sldId id="335" r:id="rId41"/>
    <p:sldId id="1980" r:id="rId42"/>
    <p:sldId id="1981" r:id="rId43"/>
    <p:sldId id="336" r:id="rId44"/>
    <p:sldId id="337" r:id="rId45"/>
    <p:sldId id="338" r:id="rId46"/>
    <p:sldId id="339" r:id="rId47"/>
    <p:sldId id="340" r:id="rId48"/>
    <p:sldId id="353" r:id="rId49"/>
    <p:sldId id="341" r:id="rId50"/>
    <p:sldId id="342" r:id="rId51"/>
    <p:sldId id="343" r:id="rId52"/>
    <p:sldId id="344" r:id="rId53"/>
    <p:sldId id="345" r:id="rId54"/>
    <p:sldId id="352" r:id="rId55"/>
    <p:sldId id="346" r:id="rId56"/>
    <p:sldId id="347" r:id="rId57"/>
    <p:sldId id="348" r:id="rId58"/>
    <p:sldId id="349" r:id="rId59"/>
    <p:sldId id="350" r:id="rId60"/>
    <p:sldId id="355" r:id="rId61"/>
    <p:sldId id="1364" r:id="rId62"/>
    <p:sldId id="333" r:id="rId63"/>
    <p:sldId id="356" r:id="rId64"/>
    <p:sldId id="357" r:id="rId65"/>
    <p:sldId id="358" r:id="rId66"/>
    <p:sldId id="359" r:id="rId67"/>
    <p:sldId id="360" r:id="rId68"/>
    <p:sldId id="361" r:id="rId69"/>
    <p:sldId id="362" r:id="rId70"/>
    <p:sldId id="363" r:id="rId71"/>
    <p:sldId id="364" r:id="rId72"/>
    <p:sldId id="365" r:id="rId73"/>
    <p:sldId id="366" r:id="rId74"/>
    <p:sldId id="367" r:id="rId75"/>
    <p:sldId id="368" r:id="rId76"/>
    <p:sldId id="369" r:id="rId77"/>
    <p:sldId id="370" r:id="rId78"/>
    <p:sldId id="371" r:id="rId79"/>
    <p:sldId id="378" r:id="rId80"/>
    <p:sldId id="379" r:id="rId81"/>
    <p:sldId id="380" r:id="rId82"/>
    <p:sldId id="381" r:id="rId83"/>
    <p:sldId id="382" r:id="rId84"/>
    <p:sldId id="383" r:id="rId85"/>
    <p:sldId id="384" r:id="rId86"/>
    <p:sldId id="385" r:id="rId87"/>
    <p:sldId id="386" r:id="rId88"/>
    <p:sldId id="387" r:id="rId89"/>
    <p:sldId id="388" r:id="rId90"/>
    <p:sldId id="389" r:id="rId91"/>
    <p:sldId id="390" r:id="rId92"/>
    <p:sldId id="391" r:id="rId93"/>
    <p:sldId id="392" r:id="rId94"/>
    <p:sldId id="1366" r:id="rId95"/>
    <p:sldId id="1634" r:id="rId96"/>
    <p:sldId id="1635" r:id="rId97"/>
    <p:sldId id="1636" r:id="rId98"/>
    <p:sldId id="1637" r:id="rId99"/>
    <p:sldId id="1719" r:id="rId100"/>
    <p:sldId id="1721" r:id="rId101"/>
    <p:sldId id="1640" r:id="rId102"/>
    <p:sldId id="1641" r:id="rId103"/>
    <p:sldId id="1647" r:id="rId104"/>
    <p:sldId id="1369" r:id="rId105"/>
    <p:sldId id="1370" r:id="rId106"/>
    <p:sldId id="1371" r:id="rId107"/>
    <p:sldId id="1722" r:id="rId108"/>
    <p:sldId id="1723" r:id="rId109"/>
    <p:sldId id="1724" r:id="rId110"/>
    <p:sldId id="1725" r:id="rId111"/>
    <p:sldId id="1726" r:id="rId112"/>
    <p:sldId id="1374" r:id="rId113"/>
    <p:sldId id="1727" r:id="rId114"/>
    <p:sldId id="1728" r:id="rId115"/>
    <p:sldId id="1729" r:id="rId116"/>
    <p:sldId id="1375" r:id="rId117"/>
    <p:sldId id="1376" r:id="rId118"/>
    <p:sldId id="1378" r:id="rId119"/>
    <p:sldId id="1730" r:id="rId120"/>
    <p:sldId id="1731" r:id="rId121"/>
    <p:sldId id="1619" r:id="rId122"/>
    <p:sldId id="1379" r:id="rId123"/>
    <p:sldId id="1380" r:id="rId124"/>
    <p:sldId id="1381" r:id="rId125"/>
    <p:sldId id="1382" r:id="rId126"/>
    <p:sldId id="1383" r:id="rId127"/>
    <p:sldId id="1657" r:id="rId128"/>
    <p:sldId id="1610" r:id="rId129"/>
    <p:sldId id="1402" r:id="rId130"/>
    <p:sldId id="1396" r:id="rId131"/>
    <p:sldId id="1397" r:id="rId132"/>
    <p:sldId id="1398" r:id="rId133"/>
    <p:sldId id="1399" r:id="rId134"/>
    <p:sldId id="1400" r:id="rId135"/>
    <p:sldId id="1401" r:id="rId136"/>
    <p:sldId id="1922" r:id="rId137"/>
    <p:sldId id="1403" r:id="rId138"/>
    <p:sldId id="1670" r:id="rId139"/>
    <p:sldId id="1671" r:id="rId140"/>
    <p:sldId id="1672" r:id="rId141"/>
    <p:sldId id="1673" r:id="rId142"/>
    <p:sldId id="1674" r:id="rId143"/>
    <p:sldId id="1404" r:id="rId144"/>
    <p:sldId id="1405" r:id="rId145"/>
    <p:sldId id="1406" r:id="rId146"/>
    <p:sldId id="1407" r:id="rId147"/>
    <p:sldId id="1408" r:id="rId148"/>
    <p:sldId id="1409" r:id="rId149"/>
    <p:sldId id="1533" r:id="rId150"/>
    <p:sldId id="1621" r:id="rId151"/>
    <p:sldId id="1534" r:id="rId152"/>
    <p:sldId id="1622" r:id="rId153"/>
    <p:sldId id="1535" r:id="rId154"/>
    <p:sldId id="1536" r:id="rId155"/>
    <p:sldId id="1537" r:id="rId156"/>
    <p:sldId id="1538" r:id="rId157"/>
    <p:sldId id="1539" r:id="rId158"/>
    <p:sldId id="1700" r:id="rId159"/>
    <p:sldId id="1541" r:id="rId160"/>
    <p:sldId id="1623" r:id="rId161"/>
    <p:sldId id="1543" r:id="rId162"/>
    <p:sldId id="1624" r:id="rId163"/>
    <p:sldId id="1548" r:id="rId164"/>
    <p:sldId id="1549" r:id="rId165"/>
    <p:sldId id="1550" r:id="rId166"/>
    <p:sldId id="1551" r:id="rId167"/>
    <p:sldId id="1552" r:id="rId168"/>
    <p:sldId id="1553" r:id="rId169"/>
    <p:sldId id="1554" r:id="rId170"/>
    <p:sldId id="1555" r:id="rId171"/>
    <p:sldId id="1547" r:id="rId172"/>
    <p:sldId id="1556" r:id="rId173"/>
    <p:sldId id="1559" r:id="rId174"/>
    <p:sldId id="1560" r:id="rId175"/>
    <p:sldId id="1561" r:id="rId176"/>
    <p:sldId id="1557" r:id="rId177"/>
    <p:sldId id="1562" r:id="rId178"/>
    <p:sldId id="1563" r:id="rId179"/>
    <p:sldId id="1564" r:id="rId180"/>
    <p:sldId id="1565" r:id="rId181"/>
    <p:sldId id="1566" r:id="rId182"/>
    <p:sldId id="1568" r:id="rId183"/>
    <p:sldId id="1558" r:id="rId184"/>
    <p:sldId id="1570" r:id="rId185"/>
    <p:sldId id="1575" r:id="rId186"/>
    <p:sldId id="1576" r:id="rId187"/>
    <p:sldId id="1577" r:id="rId188"/>
    <p:sldId id="1569" r:id="rId189"/>
    <p:sldId id="1625" r:id="rId190"/>
    <p:sldId id="1578" r:id="rId191"/>
    <p:sldId id="1594" r:id="rId192"/>
    <p:sldId id="1707" r:id="rId193"/>
    <p:sldId id="1711" r:id="rId194"/>
    <p:sldId id="1712" r:id="rId195"/>
    <p:sldId id="1713" r:id="rId196"/>
    <p:sldId id="1714" r:id="rId197"/>
    <p:sldId id="1715" r:id="rId198"/>
    <p:sldId id="1716" r:id="rId199"/>
    <p:sldId id="332" r:id="rId200"/>
    <p:sldId id="1977" r:id="rId201"/>
    <p:sldId id="1978" r:id="rId202"/>
    <p:sldId id="351" r:id="rId203"/>
    <p:sldId id="1638" r:id="rId204"/>
    <p:sldId id="1982" r:id="rId205"/>
    <p:sldId id="1639" r:id="rId206"/>
    <p:sldId id="1627" r:id="rId20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2BB80AC-A3A5-7EB4-8F9A-762EFC75C179}" name="Yossef S. Ben-Porath" initials="YBP" userId="Yossef S. Ben-Porath"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ingwelski, Deb" initials="RD" lastIdx="16" clrIdx="0">
    <p:extLst>
      <p:ext uri="{19B8F6BF-5375-455C-9EA6-DF929625EA0E}">
        <p15:presenceInfo xmlns:p15="http://schemas.microsoft.com/office/powerpoint/2012/main" userId="S::Deb.Ringwelski@Pearson.com::7b87420d-e131-414b-9186-752ff4e267e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A70"/>
    <a:srgbClr val="1B6A7F"/>
    <a:srgbClr val="85D2DB"/>
    <a:srgbClr val="4AC7EB"/>
    <a:srgbClr val="2399BB"/>
    <a:srgbClr val="0067B1"/>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988" autoAdjust="0"/>
    <p:restoredTop sz="94694" autoAdjust="0"/>
  </p:normalViewPr>
  <p:slideViewPr>
    <p:cSldViewPr snapToGrid="0" snapToObjects="1">
      <p:cViewPr varScale="1">
        <p:scale>
          <a:sx n="116" d="100"/>
          <a:sy n="116" d="100"/>
        </p:scale>
        <p:origin x="208" y="2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63" Type="http://schemas.openxmlformats.org/officeDocument/2006/relationships/slide" Target="slides/slide52.xml"/><Relationship Id="rId84" Type="http://schemas.openxmlformats.org/officeDocument/2006/relationships/slide" Target="slides/slide73.xml"/><Relationship Id="rId138" Type="http://schemas.openxmlformats.org/officeDocument/2006/relationships/slide" Target="slides/slide127.xml"/><Relationship Id="rId159" Type="http://schemas.openxmlformats.org/officeDocument/2006/relationships/slide" Target="slides/slide148.xml"/><Relationship Id="rId170" Type="http://schemas.openxmlformats.org/officeDocument/2006/relationships/slide" Target="slides/slide159.xml"/><Relationship Id="rId191" Type="http://schemas.openxmlformats.org/officeDocument/2006/relationships/slide" Target="slides/slide180.xml"/><Relationship Id="rId205" Type="http://schemas.openxmlformats.org/officeDocument/2006/relationships/slide" Target="slides/slide194.xml"/><Relationship Id="rId107" Type="http://schemas.openxmlformats.org/officeDocument/2006/relationships/slide" Target="slides/slide96.xml"/><Relationship Id="rId11" Type="http://schemas.openxmlformats.org/officeDocument/2006/relationships/slideMaster" Target="slideMasters/slideMaster8.xml"/><Relationship Id="rId32" Type="http://schemas.openxmlformats.org/officeDocument/2006/relationships/slide" Target="slides/slide21.xml"/><Relationship Id="rId53" Type="http://schemas.openxmlformats.org/officeDocument/2006/relationships/slide" Target="slides/slide42.xml"/><Relationship Id="rId74" Type="http://schemas.openxmlformats.org/officeDocument/2006/relationships/slide" Target="slides/slide63.xml"/><Relationship Id="rId128" Type="http://schemas.openxmlformats.org/officeDocument/2006/relationships/slide" Target="slides/slide117.xml"/><Relationship Id="rId149" Type="http://schemas.openxmlformats.org/officeDocument/2006/relationships/slide" Target="slides/slide138.xml"/><Relationship Id="rId5" Type="http://schemas.openxmlformats.org/officeDocument/2006/relationships/slideMaster" Target="slideMasters/slideMaster2.xml"/><Relationship Id="rId95" Type="http://schemas.openxmlformats.org/officeDocument/2006/relationships/slide" Target="slides/slide84.xml"/><Relationship Id="rId160" Type="http://schemas.openxmlformats.org/officeDocument/2006/relationships/slide" Target="slides/slide149.xml"/><Relationship Id="rId181" Type="http://schemas.openxmlformats.org/officeDocument/2006/relationships/slide" Target="slides/slide170.xml"/><Relationship Id="rId22" Type="http://schemas.openxmlformats.org/officeDocument/2006/relationships/slide" Target="slides/slide11.xml"/><Relationship Id="rId43" Type="http://schemas.openxmlformats.org/officeDocument/2006/relationships/slide" Target="slides/slide32.xml"/><Relationship Id="rId64" Type="http://schemas.openxmlformats.org/officeDocument/2006/relationships/slide" Target="slides/slide53.xml"/><Relationship Id="rId118" Type="http://schemas.openxmlformats.org/officeDocument/2006/relationships/slide" Target="slides/slide107.xml"/><Relationship Id="rId139" Type="http://schemas.openxmlformats.org/officeDocument/2006/relationships/slide" Target="slides/slide128.xml"/><Relationship Id="rId85" Type="http://schemas.openxmlformats.org/officeDocument/2006/relationships/slide" Target="slides/slide74.xml"/><Relationship Id="rId150" Type="http://schemas.openxmlformats.org/officeDocument/2006/relationships/slide" Target="slides/slide139.xml"/><Relationship Id="rId171" Type="http://schemas.openxmlformats.org/officeDocument/2006/relationships/slide" Target="slides/slide160.xml"/><Relationship Id="rId192" Type="http://schemas.openxmlformats.org/officeDocument/2006/relationships/slide" Target="slides/slide181.xml"/><Relationship Id="rId206" Type="http://schemas.openxmlformats.org/officeDocument/2006/relationships/slide" Target="slides/slide195.xml"/><Relationship Id="rId12" Type="http://schemas.openxmlformats.org/officeDocument/2006/relationships/slide" Target="slides/slide1.xml"/><Relationship Id="rId33" Type="http://schemas.openxmlformats.org/officeDocument/2006/relationships/slide" Target="slides/slide22.xml"/><Relationship Id="rId108" Type="http://schemas.openxmlformats.org/officeDocument/2006/relationships/slide" Target="slides/slide97.xml"/><Relationship Id="rId129" Type="http://schemas.openxmlformats.org/officeDocument/2006/relationships/slide" Target="slides/slide118.xml"/><Relationship Id="rId54" Type="http://schemas.openxmlformats.org/officeDocument/2006/relationships/slide" Target="slides/slide43.xml"/><Relationship Id="rId75" Type="http://schemas.openxmlformats.org/officeDocument/2006/relationships/slide" Target="slides/slide64.xml"/><Relationship Id="rId96" Type="http://schemas.openxmlformats.org/officeDocument/2006/relationships/slide" Target="slides/slide85.xml"/><Relationship Id="rId140" Type="http://schemas.openxmlformats.org/officeDocument/2006/relationships/slide" Target="slides/slide129.xml"/><Relationship Id="rId161" Type="http://schemas.openxmlformats.org/officeDocument/2006/relationships/slide" Target="slides/slide150.xml"/><Relationship Id="rId182" Type="http://schemas.openxmlformats.org/officeDocument/2006/relationships/slide" Target="slides/slide171.xml"/><Relationship Id="rId6" Type="http://schemas.openxmlformats.org/officeDocument/2006/relationships/slideMaster" Target="slideMasters/slideMaster3.xml"/><Relationship Id="rId23" Type="http://schemas.openxmlformats.org/officeDocument/2006/relationships/slide" Target="slides/slide12.xml"/><Relationship Id="rId119" Type="http://schemas.openxmlformats.org/officeDocument/2006/relationships/slide" Target="slides/slide108.xml"/><Relationship Id="rId44" Type="http://schemas.openxmlformats.org/officeDocument/2006/relationships/slide" Target="slides/slide33.xml"/><Relationship Id="rId65" Type="http://schemas.openxmlformats.org/officeDocument/2006/relationships/slide" Target="slides/slide54.xml"/><Relationship Id="rId86" Type="http://schemas.openxmlformats.org/officeDocument/2006/relationships/slide" Target="slides/slide75.xml"/><Relationship Id="rId130" Type="http://schemas.openxmlformats.org/officeDocument/2006/relationships/slide" Target="slides/slide119.xml"/><Relationship Id="rId151" Type="http://schemas.openxmlformats.org/officeDocument/2006/relationships/slide" Target="slides/slide140.xml"/><Relationship Id="rId172" Type="http://schemas.openxmlformats.org/officeDocument/2006/relationships/slide" Target="slides/slide161.xml"/><Relationship Id="rId193" Type="http://schemas.openxmlformats.org/officeDocument/2006/relationships/slide" Target="slides/slide182.xml"/><Relationship Id="rId207" Type="http://schemas.openxmlformats.org/officeDocument/2006/relationships/slide" Target="slides/slide196.xml"/><Relationship Id="rId13" Type="http://schemas.openxmlformats.org/officeDocument/2006/relationships/slide" Target="slides/slide2.xml"/><Relationship Id="rId109" Type="http://schemas.openxmlformats.org/officeDocument/2006/relationships/slide" Target="slides/slide98.xml"/><Relationship Id="rId34" Type="http://schemas.openxmlformats.org/officeDocument/2006/relationships/slide" Target="slides/slide23.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20" Type="http://schemas.openxmlformats.org/officeDocument/2006/relationships/slide" Target="slides/slide109.xml"/><Relationship Id="rId141" Type="http://schemas.openxmlformats.org/officeDocument/2006/relationships/slide" Target="slides/slide130.xml"/><Relationship Id="rId7" Type="http://schemas.openxmlformats.org/officeDocument/2006/relationships/slideMaster" Target="slideMasters/slideMaster4.xml"/><Relationship Id="rId162" Type="http://schemas.openxmlformats.org/officeDocument/2006/relationships/slide" Target="slides/slide151.xml"/><Relationship Id="rId183" Type="http://schemas.openxmlformats.org/officeDocument/2006/relationships/slide" Target="slides/slide172.xml"/><Relationship Id="rId24" Type="http://schemas.openxmlformats.org/officeDocument/2006/relationships/slide" Target="slides/slide13.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31" Type="http://schemas.openxmlformats.org/officeDocument/2006/relationships/slide" Target="slides/slide120.xml"/><Relationship Id="rId152" Type="http://schemas.openxmlformats.org/officeDocument/2006/relationships/slide" Target="slides/slide141.xml"/><Relationship Id="rId173" Type="http://schemas.openxmlformats.org/officeDocument/2006/relationships/slide" Target="slides/slide162.xml"/><Relationship Id="rId194" Type="http://schemas.openxmlformats.org/officeDocument/2006/relationships/slide" Target="slides/slide183.xml"/><Relationship Id="rId208" Type="http://schemas.openxmlformats.org/officeDocument/2006/relationships/notesMaster" Target="notesMasters/notesMaster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26" Type="http://schemas.openxmlformats.org/officeDocument/2006/relationships/slide" Target="slides/slide115.xml"/><Relationship Id="rId147" Type="http://schemas.openxmlformats.org/officeDocument/2006/relationships/slide" Target="slides/slide136.xml"/><Relationship Id="rId168" Type="http://schemas.openxmlformats.org/officeDocument/2006/relationships/slide" Target="slides/slide157.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slide" Target="slides/slide110.xml"/><Relationship Id="rId142" Type="http://schemas.openxmlformats.org/officeDocument/2006/relationships/slide" Target="slides/slide131.xml"/><Relationship Id="rId163" Type="http://schemas.openxmlformats.org/officeDocument/2006/relationships/slide" Target="slides/slide152.xml"/><Relationship Id="rId184" Type="http://schemas.openxmlformats.org/officeDocument/2006/relationships/slide" Target="slides/slide173.xml"/><Relationship Id="rId189" Type="http://schemas.openxmlformats.org/officeDocument/2006/relationships/slide" Target="slides/slide178.xml"/><Relationship Id="rId3" Type="http://schemas.openxmlformats.org/officeDocument/2006/relationships/customXml" Target="../customXml/item3.xml"/><Relationship Id="rId214" Type="http://schemas.microsoft.com/office/2018/10/relationships/authors" Target="authors.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116" Type="http://schemas.openxmlformats.org/officeDocument/2006/relationships/slide" Target="slides/slide105.xml"/><Relationship Id="rId137" Type="http://schemas.openxmlformats.org/officeDocument/2006/relationships/slide" Target="slides/slide126.xml"/><Relationship Id="rId158" Type="http://schemas.openxmlformats.org/officeDocument/2006/relationships/slide" Target="slides/slide147.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slide" Target="slides/slide100.xml"/><Relationship Id="rId132" Type="http://schemas.openxmlformats.org/officeDocument/2006/relationships/slide" Target="slides/slide121.xml"/><Relationship Id="rId153" Type="http://schemas.openxmlformats.org/officeDocument/2006/relationships/slide" Target="slides/slide142.xml"/><Relationship Id="rId174" Type="http://schemas.openxmlformats.org/officeDocument/2006/relationships/slide" Target="slides/slide163.xml"/><Relationship Id="rId179" Type="http://schemas.openxmlformats.org/officeDocument/2006/relationships/slide" Target="slides/slide168.xml"/><Relationship Id="rId195" Type="http://schemas.openxmlformats.org/officeDocument/2006/relationships/slide" Target="slides/slide184.xml"/><Relationship Id="rId209" Type="http://schemas.openxmlformats.org/officeDocument/2006/relationships/commentAuthors" Target="commentAuthors.xml"/><Relationship Id="rId190" Type="http://schemas.openxmlformats.org/officeDocument/2006/relationships/slide" Target="slides/slide179.xml"/><Relationship Id="rId204" Type="http://schemas.openxmlformats.org/officeDocument/2006/relationships/slide" Target="slides/slide193.xml"/><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106" Type="http://schemas.openxmlformats.org/officeDocument/2006/relationships/slide" Target="slides/slide95.xml"/><Relationship Id="rId127" Type="http://schemas.openxmlformats.org/officeDocument/2006/relationships/slide" Target="slides/slide116.xml"/><Relationship Id="rId10" Type="http://schemas.openxmlformats.org/officeDocument/2006/relationships/slideMaster" Target="slideMasters/slideMaster7.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78" Type="http://schemas.openxmlformats.org/officeDocument/2006/relationships/slide" Target="slides/slide67.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143" Type="http://schemas.openxmlformats.org/officeDocument/2006/relationships/slide" Target="slides/slide132.xml"/><Relationship Id="rId148" Type="http://schemas.openxmlformats.org/officeDocument/2006/relationships/slide" Target="slides/slide137.xml"/><Relationship Id="rId164" Type="http://schemas.openxmlformats.org/officeDocument/2006/relationships/slide" Target="slides/slide153.xml"/><Relationship Id="rId169" Type="http://schemas.openxmlformats.org/officeDocument/2006/relationships/slide" Target="slides/slide158.xml"/><Relationship Id="rId185" Type="http://schemas.openxmlformats.org/officeDocument/2006/relationships/slide" Target="slides/slide174.xml"/><Relationship Id="rId4" Type="http://schemas.openxmlformats.org/officeDocument/2006/relationships/slideMaster" Target="slideMasters/slideMaster1.xml"/><Relationship Id="rId9" Type="http://schemas.openxmlformats.org/officeDocument/2006/relationships/slideMaster" Target="slideMasters/slideMaster6.xml"/><Relationship Id="rId180" Type="http://schemas.openxmlformats.org/officeDocument/2006/relationships/slide" Target="slides/slide169.xml"/><Relationship Id="rId210" Type="http://schemas.openxmlformats.org/officeDocument/2006/relationships/presProps" Target="presProps.xml"/><Relationship Id="rId26" Type="http://schemas.openxmlformats.org/officeDocument/2006/relationships/slide" Target="slides/slide15.xml"/><Relationship Id="rId47" Type="http://schemas.openxmlformats.org/officeDocument/2006/relationships/slide" Target="slides/slide36.xml"/><Relationship Id="rId68" Type="http://schemas.openxmlformats.org/officeDocument/2006/relationships/slide" Target="slides/slide57.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slide" Target="slides/slide122.xml"/><Relationship Id="rId154" Type="http://schemas.openxmlformats.org/officeDocument/2006/relationships/slide" Target="slides/slide143.xml"/><Relationship Id="rId175" Type="http://schemas.openxmlformats.org/officeDocument/2006/relationships/slide" Target="slides/slide164.xml"/><Relationship Id="rId196" Type="http://schemas.openxmlformats.org/officeDocument/2006/relationships/slide" Target="slides/slide185.xml"/><Relationship Id="rId200" Type="http://schemas.openxmlformats.org/officeDocument/2006/relationships/slide" Target="slides/slide189.xml"/><Relationship Id="rId16" Type="http://schemas.openxmlformats.org/officeDocument/2006/relationships/slide" Target="slides/slide5.xml"/><Relationship Id="rId37" Type="http://schemas.openxmlformats.org/officeDocument/2006/relationships/slide" Target="slides/slide26.xml"/><Relationship Id="rId58" Type="http://schemas.openxmlformats.org/officeDocument/2006/relationships/slide" Target="slides/slide47.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44" Type="http://schemas.openxmlformats.org/officeDocument/2006/relationships/slide" Target="slides/slide133.xml"/><Relationship Id="rId90" Type="http://schemas.openxmlformats.org/officeDocument/2006/relationships/slide" Target="slides/slide79.xml"/><Relationship Id="rId165" Type="http://schemas.openxmlformats.org/officeDocument/2006/relationships/slide" Target="slides/slide154.xml"/><Relationship Id="rId186" Type="http://schemas.openxmlformats.org/officeDocument/2006/relationships/slide" Target="slides/slide175.xml"/><Relationship Id="rId211" Type="http://schemas.openxmlformats.org/officeDocument/2006/relationships/viewProps" Target="viewProps.xml"/><Relationship Id="rId27" Type="http://schemas.openxmlformats.org/officeDocument/2006/relationships/slide" Target="slides/slide16.xml"/><Relationship Id="rId48" Type="http://schemas.openxmlformats.org/officeDocument/2006/relationships/slide" Target="slides/slide37.xml"/><Relationship Id="rId69" Type="http://schemas.openxmlformats.org/officeDocument/2006/relationships/slide" Target="slides/slide58.xml"/><Relationship Id="rId113" Type="http://schemas.openxmlformats.org/officeDocument/2006/relationships/slide" Target="slides/slide102.xml"/><Relationship Id="rId134" Type="http://schemas.openxmlformats.org/officeDocument/2006/relationships/slide" Target="slides/slide123.xml"/><Relationship Id="rId80" Type="http://schemas.openxmlformats.org/officeDocument/2006/relationships/slide" Target="slides/slide69.xml"/><Relationship Id="rId155" Type="http://schemas.openxmlformats.org/officeDocument/2006/relationships/slide" Target="slides/slide144.xml"/><Relationship Id="rId176" Type="http://schemas.openxmlformats.org/officeDocument/2006/relationships/slide" Target="slides/slide165.xml"/><Relationship Id="rId197" Type="http://schemas.openxmlformats.org/officeDocument/2006/relationships/slide" Target="slides/slide186.xml"/><Relationship Id="rId201" Type="http://schemas.openxmlformats.org/officeDocument/2006/relationships/slide" Target="slides/slide190.xml"/><Relationship Id="rId17" Type="http://schemas.openxmlformats.org/officeDocument/2006/relationships/slide" Target="slides/slide6.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24" Type="http://schemas.openxmlformats.org/officeDocument/2006/relationships/slide" Target="slides/slide113.xml"/><Relationship Id="rId70" Type="http://schemas.openxmlformats.org/officeDocument/2006/relationships/slide" Target="slides/slide59.xml"/><Relationship Id="rId91" Type="http://schemas.openxmlformats.org/officeDocument/2006/relationships/slide" Target="slides/slide80.xml"/><Relationship Id="rId145" Type="http://schemas.openxmlformats.org/officeDocument/2006/relationships/slide" Target="slides/slide134.xml"/><Relationship Id="rId166" Type="http://schemas.openxmlformats.org/officeDocument/2006/relationships/slide" Target="slides/slide155.xml"/><Relationship Id="rId187" Type="http://schemas.openxmlformats.org/officeDocument/2006/relationships/slide" Target="slides/slide176.xml"/><Relationship Id="rId1" Type="http://schemas.openxmlformats.org/officeDocument/2006/relationships/customXml" Target="../customXml/item1.xml"/><Relationship Id="rId212" Type="http://schemas.openxmlformats.org/officeDocument/2006/relationships/theme" Target="theme/theme1.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60" Type="http://schemas.openxmlformats.org/officeDocument/2006/relationships/slide" Target="slides/slide49.xml"/><Relationship Id="rId81" Type="http://schemas.openxmlformats.org/officeDocument/2006/relationships/slide" Target="slides/slide70.xml"/><Relationship Id="rId135" Type="http://schemas.openxmlformats.org/officeDocument/2006/relationships/slide" Target="slides/slide124.xml"/><Relationship Id="rId156" Type="http://schemas.openxmlformats.org/officeDocument/2006/relationships/slide" Target="slides/slide145.xml"/><Relationship Id="rId177" Type="http://schemas.openxmlformats.org/officeDocument/2006/relationships/slide" Target="slides/slide166.xml"/><Relationship Id="rId198" Type="http://schemas.openxmlformats.org/officeDocument/2006/relationships/slide" Target="slides/slide187.xml"/><Relationship Id="rId202" Type="http://schemas.openxmlformats.org/officeDocument/2006/relationships/slide" Target="slides/slide191.xml"/><Relationship Id="rId18" Type="http://schemas.openxmlformats.org/officeDocument/2006/relationships/slide" Target="slides/slide7.xml"/><Relationship Id="rId39" Type="http://schemas.openxmlformats.org/officeDocument/2006/relationships/slide" Target="slides/slide28.xml"/><Relationship Id="rId50" Type="http://schemas.openxmlformats.org/officeDocument/2006/relationships/slide" Target="slides/slide39.xml"/><Relationship Id="rId104" Type="http://schemas.openxmlformats.org/officeDocument/2006/relationships/slide" Target="slides/slide93.xml"/><Relationship Id="rId125" Type="http://schemas.openxmlformats.org/officeDocument/2006/relationships/slide" Target="slides/slide114.xml"/><Relationship Id="rId146" Type="http://schemas.openxmlformats.org/officeDocument/2006/relationships/slide" Target="slides/slide135.xml"/><Relationship Id="rId167" Type="http://schemas.openxmlformats.org/officeDocument/2006/relationships/slide" Target="slides/slide156.xml"/><Relationship Id="rId188" Type="http://schemas.openxmlformats.org/officeDocument/2006/relationships/slide" Target="slides/slide177.xml"/><Relationship Id="rId71" Type="http://schemas.openxmlformats.org/officeDocument/2006/relationships/slide" Target="slides/slide60.xml"/><Relationship Id="rId92" Type="http://schemas.openxmlformats.org/officeDocument/2006/relationships/slide" Target="slides/slide81.xml"/><Relationship Id="rId213"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18.xml"/><Relationship Id="rId40" Type="http://schemas.openxmlformats.org/officeDocument/2006/relationships/slide" Target="slides/slide29.xml"/><Relationship Id="rId115" Type="http://schemas.openxmlformats.org/officeDocument/2006/relationships/slide" Target="slides/slide104.xml"/><Relationship Id="rId136" Type="http://schemas.openxmlformats.org/officeDocument/2006/relationships/slide" Target="slides/slide125.xml"/><Relationship Id="rId157" Type="http://schemas.openxmlformats.org/officeDocument/2006/relationships/slide" Target="slides/slide146.xml"/><Relationship Id="rId178" Type="http://schemas.openxmlformats.org/officeDocument/2006/relationships/slide" Target="slides/slide167.xml"/><Relationship Id="rId61" Type="http://schemas.openxmlformats.org/officeDocument/2006/relationships/slide" Target="slides/slide50.xml"/><Relationship Id="rId82" Type="http://schemas.openxmlformats.org/officeDocument/2006/relationships/slide" Target="slides/slide71.xml"/><Relationship Id="rId199" Type="http://schemas.openxmlformats.org/officeDocument/2006/relationships/slide" Target="slides/slide188.xml"/><Relationship Id="rId203" Type="http://schemas.openxmlformats.org/officeDocument/2006/relationships/slide" Target="slides/slide19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425E7D-0788-489A-A9CA-6A3F5A14B4EF}" type="datetimeFigureOut">
              <a:rPr lang="en-US" smtClean="0"/>
              <a:t>6/22/22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9E49E9-BFCB-411A-9AD9-18EAB2D67F75}" type="slidenum">
              <a:rPr lang="en-US" smtClean="0"/>
              <a:t>‹#›</a:t>
            </a:fld>
            <a:endParaRPr lang="en-US"/>
          </a:p>
        </p:txBody>
      </p:sp>
    </p:spTree>
    <p:extLst>
      <p:ext uri="{BB962C8B-B14F-4D97-AF65-F5344CB8AC3E}">
        <p14:creationId xmlns:p14="http://schemas.microsoft.com/office/powerpoint/2010/main" val="4097073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1E4CF79-E554-4572-AF86-89D9A41B91D8}" type="slidenum">
              <a:rPr lang="en-US"/>
              <a:pPr>
                <a:defRPr/>
              </a:pPr>
              <a:t>27</a:t>
            </a:fld>
            <a:endParaRPr lang="en-US"/>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8428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632475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419528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140732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748150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084906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31067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74974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392561E3-625E-D743-8C87-B47F4792A8AD}" type="slidenum">
              <a:rPr lang="en-US" smtClean="0"/>
              <a:pPr/>
              <a:t>139</a:t>
            </a:fld>
            <a:endParaRPr lang="en-US"/>
          </a:p>
        </p:txBody>
      </p:sp>
    </p:spTree>
    <p:extLst>
      <p:ext uri="{BB962C8B-B14F-4D97-AF65-F5344CB8AC3E}">
        <p14:creationId xmlns:p14="http://schemas.microsoft.com/office/powerpoint/2010/main" val="9273217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27697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528CBD9-E77E-4F4B-8A1A-3AC7DAB7CB79}" type="slidenum">
              <a:rPr lang="en-US"/>
              <a:pPr>
                <a:defRPr/>
              </a:pPr>
              <a:t>32</a:t>
            </a:fld>
            <a:endParaRPr lang="en-US"/>
          </a:p>
        </p:txBody>
      </p:sp>
      <p:sp>
        <p:nvSpPr>
          <p:cNvPr id="128003" name="Rectangle 2"/>
          <p:cNvSpPr>
            <a:spLocks noGrp="1" noRot="1" noChangeAspect="1" noChangeArrowheads="1" noTextEdit="1"/>
          </p:cNvSpPr>
          <p:nvPr>
            <p:ph type="sldImg"/>
          </p:nvPr>
        </p:nvSpPr>
        <p:spPr>
          <a:xfrm>
            <a:off x="1184275" y="696913"/>
            <a:ext cx="4654550" cy="3490912"/>
          </a:xfrm>
          <a:ln/>
        </p:spPr>
      </p:sp>
      <p:sp>
        <p:nvSpPr>
          <p:cNvPr id="128004" name="Rectangle 3"/>
          <p:cNvSpPr>
            <a:spLocks noGrp="1" noChangeArrowheads="1"/>
          </p:cNvSpPr>
          <p:nvPr>
            <p:ph type="body" idx="1"/>
          </p:nvPr>
        </p:nvSpPr>
        <p:spPr>
          <a:xfrm>
            <a:off x="702947" y="4422459"/>
            <a:ext cx="5617208" cy="4188778"/>
          </a:xfrm>
          <a:noFill/>
          <a:ln/>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58739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98537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14CDA272-68A3-4128-93D3-C575B74DC503}" type="slidenum">
              <a:rPr lang="en-US" smtClean="0"/>
              <a:pPr eaLnBrk="1" hangingPunct="1"/>
              <a:t>71</a:t>
            </a:fld>
            <a:endParaRPr lang="en-US"/>
          </a:p>
        </p:txBody>
      </p:sp>
      <p:sp>
        <p:nvSpPr>
          <p:cNvPr id="137219" name="Rectangle 2"/>
          <p:cNvSpPr>
            <a:spLocks noGrp="1" noRot="1" noChangeAspect="1" noChangeArrowheads="1" noTextEdit="1"/>
          </p:cNvSpPr>
          <p:nvPr>
            <p:ph type="sldImg"/>
          </p:nvPr>
        </p:nvSpPr>
        <p:spPr bwMode="auto">
          <a:xfrm>
            <a:off x="1257300" y="719138"/>
            <a:ext cx="48006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20" name="Rectangle 3"/>
          <p:cNvSpPr>
            <a:spLocks noGrp="1" noChangeArrowheads="1"/>
          </p:cNvSpPr>
          <p:nvPr>
            <p:ph type="body" idx="1"/>
          </p:nvPr>
        </p:nvSpPr>
        <p:spPr bwMode="auto">
          <a:xfrm>
            <a:off x="731838" y="4560888"/>
            <a:ext cx="5851525"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80282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40559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60919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470387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86958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433207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4" name="Picture 3" descr="A picture containing drawing, clock&#10;&#10;Description automatically generated">
            <a:extLst>
              <a:ext uri="{FF2B5EF4-FFF2-40B4-BE49-F238E27FC236}">
                <a16:creationId xmlns:a16="http://schemas.microsoft.com/office/drawing/2014/main" id="{0A07B956-CC6F-054C-BA03-AD54801AB6B0}"/>
              </a:ext>
            </a:extLst>
          </p:cNvPr>
          <p:cNvPicPr>
            <a:picLocks noChangeAspect="1"/>
          </p:cNvPicPr>
          <p:nvPr userDrawn="1"/>
        </p:nvPicPr>
        <p:blipFill>
          <a:blip r:embed="rId2"/>
          <a:stretch>
            <a:fillRect/>
          </a:stretch>
        </p:blipFill>
        <p:spPr>
          <a:xfrm>
            <a:off x="1824181" y="1016002"/>
            <a:ext cx="5613431" cy="1928090"/>
          </a:xfrm>
          <a:prstGeom prst="rect">
            <a:avLst/>
          </a:prstGeom>
        </p:spPr>
      </p:pic>
    </p:spTree>
    <p:extLst>
      <p:ext uri="{BB962C8B-B14F-4D97-AF65-F5344CB8AC3E}">
        <p14:creationId xmlns:p14="http://schemas.microsoft.com/office/powerpoint/2010/main" val="1570377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4CAA5-1041-744F-9686-C123272397DE}"/>
              </a:ext>
            </a:extLst>
          </p:cNvPr>
          <p:cNvSpPr>
            <a:spLocks noGrp="1"/>
          </p:cNvSpPr>
          <p:nvPr>
            <p:ph type="ctrTitle"/>
          </p:nvPr>
        </p:nvSpPr>
        <p:spPr>
          <a:xfrm>
            <a:off x="1143000" y="1122363"/>
            <a:ext cx="6858000" cy="2387600"/>
          </a:xfrm>
          <a:prstGeom prst="rect">
            <a:avLst/>
          </a:prstGeom>
        </p:spPr>
        <p:txBody>
          <a:bodyPr anchor="b"/>
          <a:lstStyle>
            <a:lvl1pPr algn="ctr">
              <a:defRPr sz="6000" b="0" i="0">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a:extLst>
              <a:ext uri="{FF2B5EF4-FFF2-40B4-BE49-F238E27FC236}">
                <a16:creationId xmlns:a16="http://schemas.microsoft.com/office/drawing/2014/main" id="{FFABAC8A-19B4-954F-8814-10ADD1C2CBFC}"/>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678042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6953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75114-2D1F-B74C-9172-544E510412C9}"/>
              </a:ext>
            </a:extLst>
          </p:cNvPr>
          <p:cNvSpPr>
            <a:spLocks noGrp="1"/>
          </p:cNvSpPr>
          <p:nvPr>
            <p:ph type="title"/>
          </p:nvPr>
        </p:nvSpPr>
        <p:spPr>
          <a:xfrm>
            <a:off x="628650" y="305856"/>
            <a:ext cx="7886700" cy="642411"/>
          </a:xfrm>
          <a:prstGeom prst="rect">
            <a:avLst/>
          </a:prstGeom>
        </p:spPr>
        <p:txBody>
          <a:bodyPr/>
          <a:lstStyle>
            <a:lvl1pPr>
              <a:defRPr sz="40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403EABEA-8407-A143-B5D2-41DABEF73C2F}"/>
              </a:ext>
            </a:extLst>
          </p:cNvPr>
          <p:cNvSpPr>
            <a:spLocks noGrp="1"/>
          </p:cNvSpPr>
          <p:nvPr>
            <p:ph idx="1"/>
          </p:nvPr>
        </p:nvSpPr>
        <p:spPr>
          <a:xfrm>
            <a:off x="628650" y="1439333"/>
            <a:ext cx="7886700" cy="4737630"/>
          </a:xfrm>
          <a:prstGeom prst="rect">
            <a:avLst/>
          </a:prstGeom>
        </p:spPr>
        <p:txBody>
          <a:bodyPr/>
          <a:lstStyle>
            <a:lvl1pPr>
              <a:buClr>
                <a:schemeClr val="accent2">
                  <a:lumMod val="75000"/>
                  <a:lumOff val="25000"/>
                </a:schemeClr>
              </a:buClr>
              <a:defRPr sz="3200">
                <a:latin typeface="Tw Cen MT" panose="020B0602020104020603" pitchFamily="34" charset="0"/>
                <a:cs typeface="Arial" panose="020B0604020202020204" pitchFamily="34" charset="0"/>
              </a:defRPr>
            </a:lvl1pPr>
            <a:lvl2pPr>
              <a:buClr>
                <a:schemeClr val="accent2">
                  <a:lumMod val="75000"/>
                  <a:lumOff val="25000"/>
                </a:schemeClr>
              </a:buClr>
              <a:defRPr sz="2800">
                <a:latin typeface="Tw Cen MT" panose="020B0602020104020603" pitchFamily="34" charset="0"/>
                <a:cs typeface="Arial" panose="020B0604020202020204" pitchFamily="34" charset="0"/>
              </a:defRPr>
            </a:lvl2pPr>
            <a:lvl3pPr>
              <a:buClr>
                <a:schemeClr val="accent2">
                  <a:lumMod val="75000"/>
                  <a:lumOff val="25000"/>
                </a:schemeClr>
              </a:buClr>
              <a:defRPr sz="2400">
                <a:latin typeface="Tw Cen MT" panose="020B0602020104020603" pitchFamily="34" charset="0"/>
                <a:cs typeface="Arial" panose="020B0604020202020204" pitchFamily="34" charset="0"/>
              </a:defRPr>
            </a:lvl3pPr>
            <a:lvl4pPr>
              <a:buClr>
                <a:schemeClr val="accent2">
                  <a:lumMod val="75000"/>
                  <a:lumOff val="25000"/>
                </a:schemeClr>
              </a:buClr>
              <a:defRPr sz="2000">
                <a:latin typeface="Tw Cen MT" panose="020B0602020104020603" pitchFamily="34" charset="0"/>
                <a:cs typeface="Arial" panose="020B0604020202020204" pitchFamily="34" charset="0"/>
              </a:defRPr>
            </a:lvl4pPr>
            <a:lvl5pPr>
              <a:buClr>
                <a:schemeClr val="accent2">
                  <a:lumMod val="75000"/>
                  <a:lumOff val="25000"/>
                </a:schemeClr>
              </a:buClr>
              <a:defRPr sz="1800">
                <a:latin typeface="Tw Cen MT" panose="020B0602020104020603"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0C59843-6DFD-D245-9434-DEC0D08F651E}"/>
              </a:ext>
            </a:extLst>
          </p:cNvPr>
          <p:cNvSpPr>
            <a:spLocks noGrp="1"/>
          </p:cNvSpPr>
          <p:nvPr>
            <p:ph type="dt" sz="half" idx="10"/>
          </p:nvPr>
        </p:nvSpPr>
        <p:spPr/>
        <p:txBody>
          <a:bodyPr/>
          <a:lstStyle/>
          <a:p>
            <a:fld id="{6F706547-08D3-2044-8AAD-7B1C3518EB55}" type="datetimeFigureOut">
              <a:rPr lang="en-US" smtClean="0">
                <a:solidFill>
                  <a:prstClr val="black">
                    <a:tint val="75000"/>
                  </a:prstClr>
                </a:solidFill>
                <a:latin typeface="Calibri"/>
              </a:rPr>
              <a:pPr/>
              <a:t>6/22/22</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6982D55E-0636-6948-9907-4F773934886A}"/>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9D70522C-3731-3646-917F-9EE36CFAA374}"/>
              </a:ext>
            </a:extLst>
          </p:cNvPr>
          <p:cNvSpPr>
            <a:spLocks noGrp="1"/>
          </p:cNvSpPr>
          <p:nvPr>
            <p:ph type="sldNum" sz="quarter" idx="12"/>
          </p:nvPr>
        </p:nvSpPr>
        <p:spPr/>
        <p:txBody>
          <a:bodyPr/>
          <a:lstStyle/>
          <a:p>
            <a:fld id="{31A7FB00-171A-874C-937F-904B6FA8E8B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164942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cSld name="Section Header">
    <p:bg>
      <p:bgRef idx="1003">
        <a:schemeClr val="bg1"/>
      </p:bgRef>
    </p:bg>
    <p:spTree>
      <p:nvGrpSpPr>
        <p:cNvPr id="1" name=""/>
        <p:cNvGrpSpPr/>
        <p:nvPr/>
      </p:nvGrpSpPr>
      <p:grpSpPr>
        <a:xfrm>
          <a:off x="0" y="0"/>
          <a:ext cx="0" cy="0"/>
          <a:chOff x="0" y="0"/>
          <a:chExt cx="0" cy="0"/>
        </a:xfrm>
      </p:grpSpPr>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5" name="Rectangle 14">
            <a:extLst>
              <a:ext uri="{FF2B5EF4-FFF2-40B4-BE49-F238E27FC236}">
                <a16:creationId xmlns:a16="http://schemas.microsoft.com/office/drawing/2014/main" id="{DA57FC7D-44DF-5C4E-8336-999C8BE9D3DB}"/>
              </a:ext>
            </a:extLst>
          </p:cNvPr>
          <p:cNvSpPr/>
          <p:nvPr userDrawn="1"/>
        </p:nvSpPr>
        <p:spPr>
          <a:xfrm>
            <a:off x="1371601" y="1600200"/>
            <a:ext cx="7773512" cy="997527"/>
          </a:xfrm>
          <a:prstGeom prst="rect">
            <a:avLst/>
          </a:prstGeom>
          <a:solidFill>
            <a:srgbClr val="005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6" name="Rectangle 5"/>
          <p:cNvSpPr/>
          <p:nvPr/>
        </p:nvSpPr>
        <p:spPr>
          <a:xfrm>
            <a:off x="1371600" y="1600200"/>
            <a:ext cx="7772400" cy="990600"/>
          </a:xfrm>
          <a:prstGeom prst="rect">
            <a:avLst/>
          </a:prstGeom>
          <a:solidFill>
            <a:srgbClr val="1B6A7F"/>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sp>
        <p:nvSpPr>
          <p:cNvPr id="3" name="Text Placeholder 2"/>
          <p:cNvSpPr>
            <a:spLocks noGrp="1"/>
          </p:cNvSpPr>
          <p:nvPr>
            <p:ph type="body" idx="1"/>
          </p:nvPr>
        </p:nvSpPr>
        <p:spPr>
          <a:xfrm>
            <a:off x="1371601" y="2743201"/>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805574"/>
            <a:ext cx="7620000" cy="990600"/>
          </a:xfrm>
        </p:spPr>
        <p:txBody>
          <a:bodyPr/>
          <a:lstStyle>
            <a:lvl1pPr algn="l">
              <a:buNone/>
              <a:defRPr sz="4400" b="0" cap="none">
                <a:solidFill>
                  <a:srgbClr val="FFFFF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7" name="Date Placeholder 11"/>
          <p:cNvSpPr>
            <a:spLocks noGrp="1"/>
          </p:cNvSpPr>
          <p:nvPr>
            <p:ph type="dt" sz="half" idx="10"/>
          </p:nvPr>
        </p:nvSpPr>
        <p:spPr/>
        <p:txBody>
          <a:bodyPr/>
          <a:lstStyle>
            <a:lvl1pPr>
              <a:defRPr/>
            </a:lvl1pPr>
          </a:lstStyle>
          <a:p>
            <a:pPr>
              <a:defRPr/>
            </a:pPr>
            <a:endParaRPr lang="en-US"/>
          </a:p>
        </p:txBody>
      </p:sp>
      <p:sp>
        <p:nvSpPr>
          <p:cNvPr id="8" name="Slide Number Placeholder 12"/>
          <p:cNvSpPr>
            <a:spLocks noGrp="1"/>
          </p:cNvSpPr>
          <p:nvPr>
            <p:ph type="sldNum" sz="quarter" idx="11"/>
          </p:nvPr>
        </p:nvSpPr>
        <p:spPr>
          <a:xfrm>
            <a:off x="0" y="1752601"/>
            <a:ext cx="1295400" cy="701675"/>
          </a:xfrm>
        </p:spPr>
        <p:txBody>
          <a:bodyPr>
            <a:noAutofit/>
          </a:bodyPr>
          <a:lstStyle>
            <a:lvl1pPr>
              <a:defRPr sz="2400"/>
            </a:lvl1pPr>
          </a:lstStyle>
          <a:p>
            <a:fld id="{0C5B4BAE-E487-E94A-BB2D-F8AC7FDB5BAC}" type="slidenum">
              <a:rPr lang="en-US"/>
              <a:pPr/>
              <a:t>‹#›</a:t>
            </a:fld>
            <a:endParaRPr lang="en-US"/>
          </a:p>
        </p:txBody>
      </p:sp>
      <p:sp>
        <p:nvSpPr>
          <p:cNvPr id="9" name="Footer Placeholder 13"/>
          <p:cNvSpPr>
            <a:spLocks noGrp="1"/>
          </p:cNvSpPr>
          <p:nvPr>
            <p:ph type="ftr" sz="quarter" idx="12"/>
          </p:nvPr>
        </p:nvSpPr>
        <p:spPr/>
        <p:txBody>
          <a:bodyPr/>
          <a:lstStyle>
            <a:lvl1pPr>
              <a:defRPr/>
            </a:lvl1pPr>
          </a:lstStyle>
          <a:p>
            <a:pPr>
              <a:defRPr/>
            </a:pPr>
            <a:endParaRPr lang="en-US"/>
          </a:p>
        </p:txBody>
      </p:sp>
      <p:sp>
        <p:nvSpPr>
          <p:cNvPr id="17" name="Rectangle 16">
            <a:extLst>
              <a:ext uri="{FF2B5EF4-FFF2-40B4-BE49-F238E27FC236}">
                <a16:creationId xmlns:a16="http://schemas.microsoft.com/office/drawing/2014/main" id="{69057853-1190-E745-AC52-1DCA78840128}"/>
              </a:ext>
            </a:extLst>
          </p:cNvPr>
          <p:cNvSpPr/>
          <p:nvPr userDrawn="1"/>
        </p:nvSpPr>
        <p:spPr>
          <a:xfrm>
            <a:off x="0" y="1600200"/>
            <a:ext cx="1306946" cy="990600"/>
          </a:xfrm>
          <a:prstGeom prst="rect">
            <a:avLst/>
          </a:prstGeom>
          <a:solidFill>
            <a:srgbClr val="85D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pic>
        <p:nvPicPr>
          <p:cNvPr id="19" name="Picture 18" descr="A picture containing drawing, clock&#10;&#10;Description automatically generated">
            <a:extLst>
              <a:ext uri="{FF2B5EF4-FFF2-40B4-BE49-F238E27FC236}">
                <a16:creationId xmlns:a16="http://schemas.microsoft.com/office/drawing/2014/main" id="{49A69C1C-9037-8240-8E47-24A9AC8F8702}"/>
              </a:ext>
            </a:extLst>
          </p:cNvPr>
          <p:cNvPicPr>
            <a:picLocks noChangeAspect="1"/>
          </p:cNvPicPr>
          <p:nvPr userDrawn="1"/>
        </p:nvPicPr>
        <p:blipFill>
          <a:blip r:embed="rId2"/>
          <a:stretch>
            <a:fillRect/>
          </a:stretch>
        </p:blipFill>
        <p:spPr>
          <a:xfrm>
            <a:off x="7170808" y="6030409"/>
            <a:ext cx="1535443" cy="527391"/>
          </a:xfrm>
          <a:prstGeom prst="rect">
            <a:avLst/>
          </a:prstGeom>
        </p:spPr>
      </p:pic>
    </p:spTree>
    <p:extLst>
      <p:ext uri="{BB962C8B-B14F-4D97-AF65-F5344CB8AC3E}">
        <p14:creationId xmlns:p14="http://schemas.microsoft.com/office/powerpoint/2010/main" val="108643785"/>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2332ADD4-2B47-49A4-95BF-274E81D2F221}" type="datetimeFigureOut">
              <a:rPr lang="en-US" smtClean="0"/>
              <a:pPr/>
              <a:t>6/22/22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A5A45B85-44B5-4F53-8F27-0A64C6933AB1}" type="slidenum">
              <a:rPr lang="en-US" smtClean="0"/>
              <a:pPr/>
              <a:t>‹#›</a:t>
            </a:fld>
            <a:endParaRPr lang="en-US"/>
          </a:p>
        </p:txBody>
      </p:sp>
    </p:spTree>
    <p:extLst>
      <p:ext uri="{BB962C8B-B14F-4D97-AF65-F5344CB8AC3E}">
        <p14:creationId xmlns:p14="http://schemas.microsoft.com/office/powerpoint/2010/main" val="30011169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4CAA5-1041-744F-9686-C123272397DE}"/>
              </a:ext>
            </a:extLst>
          </p:cNvPr>
          <p:cNvSpPr>
            <a:spLocks noGrp="1"/>
          </p:cNvSpPr>
          <p:nvPr>
            <p:ph type="ctrTitle"/>
          </p:nvPr>
        </p:nvSpPr>
        <p:spPr>
          <a:xfrm>
            <a:off x="1143000" y="1122363"/>
            <a:ext cx="6858000" cy="2387600"/>
          </a:xfrm>
          <a:prstGeom prst="rect">
            <a:avLst/>
          </a:prstGeom>
        </p:spPr>
        <p:txBody>
          <a:bodyPr anchor="b"/>
          <a:lstStyle>
            <a:lvl1pPr algn="ctr">
              <a:defRPr sz="6000" b="0" i="0">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a:extLst>
              <a:ext uri="{FF2B5EF4-FFF2-40B4-BE49-F238E27FC236}">
                <a16:creationId xmlns:a16="http://schemas.microsoft.com/office/drawing/2014/main" id="{FFABAC8A-19B4-954F-8814-10ADD1C2CBFC}"/>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88610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32141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F9813-47EC-054F-87F6-B8D419CC313C}"/>
              </a:ext>
            </a:extLst>
          </p:cNvPr>
          <p:cNvSpPr>
            <a:spLocks noGrp="1"/>
          </p:cNvSpPr>
          <p:nvPr>
            <p:ph type="ctrTitle"/>
          </p:nvPr>
        </p:nvSpPr>
        <p:spPr>
          <a:xfrm>
            <a:off x="1143000" y="2662177"/>
            <a:ext cx="6858000" cy="1972138"/>
          </a:xfrm>
          <a:prstGeom prst="rect">
            <a:avLst/>
          </a:prstGeom>
        </p:spPr>
        <p:txBody>
          <a:bodyPr anchor="b"/>
          <a:lstStyle>
            <a:lvl1pPr algn="ctr">
              <a:defRPr sz="6000" b="0" i="0">
                <a:solidFill>
                  <a:srgbClr val="005A70"/>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pic>
        <p:nvPicPr>
          <p:cNvPr id="4" name="Picture 3" descr="A picture containing drawing, clock&#10;&#10;Description automatically generated">
            <a:extLst>
              <a:ext uri="{FF2B5EF4-FFF2-40B4-BE49-F238E27FC236}">
                <a16:creationId xmlns:a16="http://schemas.microsoft.com/office/drawing/2014/main" id="{0A07B956-CC6F-054C-BA03-AD54801AB6B0}"/>
              </a:ext>
            </a:extLst>
          </p:cNvPr>
          <p:cNvPicPr>
            <a:picLocks noChangeAspect="1"/>
          </p:cNvPicPr>
          <p:nvPr userDrawn="1"/>
        </p:nvPicPr>
        <p:blipFill>
          <a:blip r:embed="rId2"/>
          <a:stretch>
            <a:fillRect/>
          </a:stretch>
        </p:blipFill>
        <p:spPr>
          <a:xfrm>
            <a:off x="3111500" y="1237145"/>
            <a:ext cx="2921000" cy="1003300"/>
          </a:xfrm>
          <a:prstGeom prst="rect">
            <a:avLst/>
          </a:prstGeom>
        </p:spPr>
      </p:pic>
      <p:pic>
        <p:nvPicPr>
          <p:cNvPr id="6" name="Picture 5" descr="A picture containing ball, room&#10;&#10;Description automatically generated">
            <a:extLst>
              <a:ext uri="{FF2B5EF4-FFF2-40B4-BE49-F238E27FC236}">
                <a16:creationId xmlns:a16="http://schemas.microsoft.com/office/drawing/2014/main" id="{11340A0F-9379-0044-95FB-C12A4D58096B}"/>
              </a:ext>
            </a:extLst>
          </p:cNvPr>
          <p:cNvPicPr>
            <a:picLocks noChangeAspect="1"/>
          </p:cNvPicPr>
          <p:nvPr userDrawn="1"/>
        </p:nvPicPr>
        <p:blipFill>
          <a:blip r:embed="rId3"/>
          <a:stretch>
            <a:fillRect/>
          </a:stretch>
        </p:blipFill>
        <p:spPr>
          <a:xfrm>
            <a:off x="437749" y="5975569"/>
            <a:ext cx="825500" cy="582231"/>
          </a:xfrm>
          <a:prstGeom prst="rect">
            <a:avLst/>
          </a:prstGeom>
        </p:spPr>
      </p:pic>
    </p:spTree>
    <p:extLst>
      <p:ext uri="{BB962C8B-B14F-4D97-AF65-F5344CB8AC3E}">
        <p14:creationId xmlns:p14="http://schemas.microsoft.com/office/powerpoint/2010/main" val="33575654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3" name="Picture 2" descr="A picture containing drawing, clock&#10;&#10;Description automatically generated">
            <a:extLst>
              <a:ext uri="{FF2B5EF4-FFF2-40B4-BE49-F238E27FC236}">
                <a16:creationId xmlns:a16="http://schemas.microsoft.com/office/drawing/2014/main" id="{49A69C1C-9037-8240-8E47-24A9AC8F8702}"/>
              </a:ext>
            </a:extLst>
          </p:cNvPr>
          <p:cNvPicPr>
            <a:picLocks noChangeAspect="1"/>
          </p:cNvPicPr>
          <p:nvPr userDrawn="1"/>
        </p:nvPicPr>
        <p:blipFill>
          <a:blip r:embed="rId2"/>
          <a:stretch>
            <a:fillRect/>
          </a:stretch>
        </p:blipFill>
        <p:spPr>
          <a:xfrm>
            <a:off x="7170808" y="6030409"/>
            <a:ext cx="1535443" cy="527391"/>
          </a:xfrm>
          <a:prstGeom prst="rect">
            <a:avLst/>
          </a:prstGeom>
        </p:spPr>
      </p:pic>
      <p:pic>
        <p:nvPicPr>
          <p:cNvPr id="4" name="Picture 3" descr="A picture containing ball, room&#10;&#10;Description automatically generated">
            <a:extLst>
              <a:ext uri="{FF2B5EF4-FFF2-40B4-BE49-F238E27FC236}">
                <a16:creationId xmlns:a16="http://schemas.microsoft.com/office/drawing/2014/main" id="{251F5035-DA9A-0D4C-A425-BC8E74BE35EB}"/>
              </a:ext>
            </a:extLst>
          </p:cNvPr>
          <p:cNvPicPr>
            <a:picLocks noChangeAspect="1"/>
          </p:cNvPicPr>
          <p:nvPr userDrawn="1"/>
        </p:nvPicPr>
        <p:blipFill>
          <a:blip r:embed="rId3"/>
          <a:stretch>
            <a:fillRect/>
          </a:stretch>
        </p:blipFill>
        <p:spPr>
          <a:xfrm>
            <a:off x="437749" y="5975569"/>
            <a:ext cx="825500" cy="582231"/>
          </a:xfrm>
          <a:prstGeom prst="rect">
            <a:avLst/>
          </a:prstGeom>
        </p:spPr>
      </p:pic>
    </p:spTree>
    <p:extLst>
      <p:ext uri="{BB962C8B-B14F-4D97-AF65-F5344CB8AC3E}">
        <p14:creationId xmlns:p14="http://schemas.microsoft.com/office/powerpoint/2010/main" val="23602838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1463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3" name="Picture 2" descr="A picture containing drawing, clock&#10;&#10;Description automatically generated">
            <a:extLst>
              <a:ext uri="{FF2B5EF4-FFF2-40B4-BE49-F238E27FC236}">
                <a16:creationId xmlns:a16="http://schemas.microsoft.com/office/drawing/2014/main" id="{49A69C1C-9037-8240-8E47-24A9AC8F8702}"/>
              </a:ext>
            </a:extLst>
          </p:cNvPr>
          <p:cNvPicPr>
            <a:picLocks noChangeAspect="1"/>
          </p:cNvPicPr>
          <p:nvPr userDrawn="1"/>
        </p:nvPicPr>
        <p:blipFill>
          <a:blip r:embed="rId2"/>
          <a:stretch>
            <a:fillRect/>
          </a:stretch>
        </p:blipFill>
        <p:spPr>
          <a:xfrm>
            <a:off x="7170808" y="6030409"/>
            <a:ext cx="1535443" cy="527391"/>
          </a:xfrm>
          <a:prstGeom prst="rect">
            <a:avLst/>
          </a:prstGeom>
        </p:spPr>
      </p:pic>
    </p:spTree>
    <p:extLst>
      <p:ext uri="{BB962C8B-B14F-4D97-AF65-F5344CB8AC3E}">
        <p14:creationId xmlns:p14="http://schemas.microsoft.com/office/powerpoint/2010/main" val="37220510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4CAA5-1041-744F-9686-C123272397DE}"/>
              </a:ext>
            </a:extLst>
          </p:cNvPr>
          <p:cNvSpPr>
            <a:spLocks noGrp="1"/>
          </p:cNvSpPr>
          <p:nvPr>
            <p:ph type="ctrTitle"/>
          </p:nvPr>
        </p:nvSpPr>
        <p:spPr>
          <a:xfrm>
            <a:off x="1143000" y="1122363"/>
            <a:ext cx="6858000" cy="2387600"/>
          </a:xfrm>
          <a:prstGeom prst="rect">
            <a:avLst/>
          </a:prstGeom>
        </p:spPr>
        <p:txBody>
          <a:bodyPr anchor="b"/>
          <a:lstStyle>
            <a:lvl1pPr algn="ctr">
              <a:defRPr sz="6000" b="0" i="0">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a:extLst>
              <a:ext uri="{FF2B5EF4-FFF2-40B4-BE49-F238E27FC236}">
                <a16:creationId xmlns:a16="http://schemas.microsoft.com/office/drawing/2014/main" id="{FFABAC8A-19B4-954F-8814-10ADD1C2CBFC}"/>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1430544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5412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292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1_Title and Content">
    <p:bg>
      <p:bgPr>
        <a:solidFill>
          <a:srgbClr val="008080">
            <a:alpha val="25000"/>
          </a:srgb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8081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descr="A picture containing drawing, clock&#10;&#10;Description automatically generated">
            <a:extLst>
              <a:ext uri="{FF2B5EF4-FFF2-40B4-BE49-F238E27FC236}">
                <a16:creationId xmlns:a16="http://schemas.microsoft.com/office/drawing/2014/main" id="{30F1FE3D-C409-3F48-B4D8-C2311FF25E26}"/>
              </a:ext>
            </a:extLst>
          </p:cNvPr>
          <p:cNvPicPr>
            <a:picLocks noChangeAspect="1"/>
          </p:cNvPicPr>
          <p:nvPr userDrawn="1"/>
        </p:nvPicPr>
        <p:blipFill>
          <a:blip r:embed="rId2"/>
          <a:stretch>
            <a:fillRect/>
          </a:stretch>
        </p:blipFill>
        <p:spPr>
          <a:xfrm>
            <a:off x="478179" y="347240"/>
            <a:ext cx="1535443" cy="527391"/>
          </a:xfrm>
          <a:prstGeom prst="rect">
            <a:avLst/>
          </a:prstGeom>
        </p:spPr>
      </p:pic>
      <p:sp>
        <p:nvSpPr>
          <p:cNvPr id="10" name="Text Placeholder 9">
            <a:extLst>
              <a:ext uri="{FF2B5EF4-FFF2-40B4-BE49-F238E27FC236}">
                <a16:creationId xmlns:a16="http://schemas.microsoft.com/office/drawing/2014/main" id="{9582CE48-A0AB-0745-9228-86061CFF8542}"/>
              </a:ext>
            </a:extLst>
          </p:cNvPr>
          <p:cNvSpPr>
            <a:spLocks noGrp="1"/>
          </p:cNvSpPr>
          <p:nvPr>
            <p:ph type="body" sz="quarter" idx="10" hasCustomPrompt="1"/>
          </p:nvPr>
        </p:nvSpPr>
        <p:spPr>
          <a:xfrm>
            <a:off x="477838" y="1252538"/>
            <a:ext cx="4779962" cy="3997325"/>
          </a:xfrm>
          <a:prstGeom prst="rect">
            <a:avLst/>
          </a:prstGeom>
        </p:spPr>
        <p:txBody>
          <a:bodyPr/>
          <a:lstStyle>
            <a:lvl1pPr marL="0" indent="0">
              <a:buNone/>
              <a:defRPr sz="3500" b="0" i="0">
                <a:solidFill>
                  <a:srgbClr val="005A70"/>
                </a:solidFill>
                <a:latin typeface="Times New Roman" panose="02020603050405020304" pitchFamily="18" charset="0"/>
                <a:cs typeface="Times New Roman" panose="02020603050405020304" pitchFamily="18" charset="0"/>
              </a:defRPr>
            </a:lvl1pPr>
          </a:lstStyle>
          <a:p>
            <a:pPr lvl="0"/>
            <a:r>
              <a:rPr lang="en-US" dirty="0"/>
              <a:t>Click to edit Master title style</a:t>
            </a:r>
          </a:p>
        </p:txBody>
      </p:sp>
      <p:sp>
        <p:nvSpPr>
          <p:cNvPr id="16" name="Text Placeholder 15">
            <a:extLst>
              <a:ext uri="{FF2B5EF4-FFF2-40B4-BE49-F238E27FC236}">
                <a16:creationId xmlns:a16="http://schemas.microsoft.com/office/drawing/2014/main" id="{4DBA0440-8123-C54E-9B59-0C59C7A3036F}"/>
              </a:ext>
            </a:extLst>
          </p:cNvPr>
          <p:cNvSpPr>
            <a:spLocks noGrp="1"/>
          </p:cNvSpPr>
          <p:nvPr>
            <p:ph type="body" sz="quarter" idx="11" hasCustomPrompt="1"/>
          </p:nvPr>
        </p:nvSpPr>
        <p:spPr>
          <a:xfrm>
            <a:off x="6019800" y="1252538"/>
            <a:ext cx="2903538" cy="3997325"/>
          </a:xfrm>
          <a:prstGeom prst="rect">
            <a:avLst/>
          </a:prstGeom>
        </p:spPr>
        <p:txBody>
          <a:bodyPr/>
          <a:lstStyle>
            <a:lvl1pPr marL="0" indent="0">
              <a:buNone/>
              <a:defRPr sz="2000" b="0">
                <a:solidFill>
                  <a:schemeClr val="bg1"/>
                </a:solidFill>
                <a:latin typeface="Arial" panose="020B0604020202020204" pitchFamily="34" charset="0"/>
                <a:cs typeface="Arial" panose="020B0604020202020204" pitchFamily="34" charset="0"/>
              </a:defRPr>
            </a:lvl1pPr>
          </a:lstStyle>
          <a:p>
            <a:pPr lvl="0"/>
            <a:r>
              <a:rPr lang="en-US" dirty="0"/>
              <a:t>Click here to edit</a:t>
            </a:r>
          </a:p>
        </p:txBody>
      </p:sp>
    </p:spTree>
    <p:extLst>
      <p:ext uri="{BB962C8B-B14F-4D97-AF65-F5344CB8AC3E}">
        <p14:creationId xmlns:p14="http://schemas.microsoft.com/office/powerpoint/2010/main" val="1837360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75114-2D1F-B74C-9172-544E510412C9}"/>
              </a:ext>
            </a:extLst>
          </p:cNvPr>
          <p:cNvSpPr>
            <a:spLocks noGrp="1"/>
          </p:cNvSpPr>
          <p:nvPr>
            <p:ph type="title"/>
          </p:nvPr>
        </p:nvSpPr>
        <p:spPr>
          <a:xfrm>
            <a:off x="628650" y="305856"/>
            <a:ext cx="7886700" cy="642411"/>
          </a:xfrm>
          <a:prstGeom prst="rect">
            <a:avLst/>
          </a:prstGeom>
        </p:spPr>
        <p:txBody>
          <a:bodyPr/>
          <a:lstStyle>
            <a:lvl1pPr>
              <a:defRPr sz="40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403EABEA-8407-A143-B5D2-41DABEF73C2F}"/>
              </a:ext>
            </a:extLst>
          </p:cNvPr>
          <p:cNvSpPr>
            <a:spLocks noGrp="1"/>
          </p:cNvSpPr>
          <p:nvPr>
            <p:ph idx="1"/>
          </p:nvPr>
        </p:nvSpPr>
        <p:spPr>
          <a:xfrm>
            <a:off x="628650" y="1439333"/>
            <a:ext cx="7886700" cy="4737630"/>
          </a:xfrm>
          <a:prstGeom prst="rect">
            <a:avLst/>
          </a:prstGeom>
        </p:spPr>
        <p:txBody>
          <a:bodyPr/>
          <a:lstStyle>
            <a:lvl1pPr>
              <a:buClr>
                <a:schemeClr val="accent2">
                  <a:lumMod val="75000"/>
                  <a:lumOff val="25000"/>
                </a:schemeClr>
              </a:buClr>
              <a:defRPr sz="3200">
                <a:latin typeface="Tw Cen MT" panose="020B0602020104020603" pitchFamily="34" charset="0"/>
                <a:cs typeface="Arial" panose="020B0604020202020204" pitchFamily="34" charset="0"/>
              </a:defRPr>
            </a:lvl1pPr>
            <a:lvl2pPr>
              <a:buClr>
                <a:schemeClr val="accent2">
                  <a:lumMod val="75000"/>
                  <a:lumOff val="25000"/>
                </a:schemeClr>
              </a:buClr>
              <a:defRPr sz="2800">
                <a:latin typeface="Tw Cen MT" panose="020B0602020104020603" pitchFamily="34" charset="0"/>
                <a:cs typeface="Arial" panose="020B0604020202020204" pitchFamily="34" charset="0"/>
              </a:defRPr>
            </a:lvl2pPr>
            <a:lvl3pPr>
              <a:buClr>
                <a:schemeClr val="accent2">
                  <a:lumMod val="75000"/>
                  <a:lumOff val="25000"/>
                </a:schemeClr>
              </a:buClr>
              <a:defRPr sz="2400">
                <a:latin typeface="Tw Cen MT" panose="020B0602020104020603" pitchFamily="34" charset="0"/>
                <a:cs typeface="Arial" panose="020B0604020202020204" pitchFamily="34" charset="0"/>
              </a:defRPr>
            </a:lvl3pPr>
            <a:lvl4pPr>
              <a:buClr>
                <a:schemeClr val="accent2">
                  <a:lumMod val="75000"/>
                  <a:lumOff val="25000"/>
                </a:schemeClr>
              </a:buClr>
              <a:defRPr sz="2000">
                <a:latin typeface="Tw Cen MT" panose="020B0602020104020603" pitchFamily="34" charset="0"/>
                <a:cs typeface="Arial" panose="020B0604020202020204" pitchFamily="34" charset="0"/>
              </a:defRPr>
            </a:lvl4pPr>
            <a:lvl5pPr>
              <a:buClr>
                <a:schemeClr val="accent2">
                  <a:lumMod val="75000"/>
                  <a:lumOff val="25000"/>
                </a:schemeClr>
              </a:buClr>
              <a:defRPr sz="1800">
                <a:latin typeface="Tw Cen MT" panose="020B0602020104020603"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0C59843-6DFD-D245-9434-DEC0D08F651E}"/>
              </a:ext>
            </a:extLst>
          </p:cNvPr>
          <p:cNvSpPr>
            <a:spLocks noGrp="1"/>
          </p:cNvSpPr>
          <p:nvPr>
            <p:ph type="dt" sz="half" idx="10"/>
          </p:nvPr>
        </p:nvSpPr>
        <p:spPr/>
        <p:txBody>
          <a:bodyPr/>
          <a:lstStyle/>
          <a:p>
            <a:fld id="{6F706547-08D3-2044-8AAD-7B1C3518EB55}" type="datetimeFigureOut">
              <a:rPr lang="en-US" smtClean="0"/>
              <a:t>6/22/22</a:t>
            </a:fld>
            <a:endParaRPr lang="en-US"/>
          </a:p>
        </p:txBody>
      </p:sp>
      <p:sp>
        <p:nvSpPr>
          <p:cNvPr id="5" name="Footer Placeholder 4">
            <a:extLst>
              <a:ext uri="{FF2B5EF4-FFF2-40B4-BE49-F238E27FC236}">
                <a16:creationId xmlns:a16="http://schemas.microsoft.com/office/drawing/2014/main" id="{6982D55E-0636-6948-9907-4F77393488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70522C-3731-3646-917F-9EE36CFAA374}"/>
              </a:ext>
            </a:extLst>
          </p:cNvPr>
          <p:cNvSpPr>
            <a:spLocks noGrp="1"/>
          </p:cNvSpPr>
          <p:nvPr>
            <p:ph type="sldNum" sz="quarter" idx="12"/>
          </p:nvPr>
        </p:nvSpPr>
        <p:spPr/>
        <p:txBody>
          <a:bodyPr/>
          <a:lstStyle/>
          <a:p>
            <a:fld id="{31A7FB00-171A-874C-937F-904B6FA8E8BC}" type="slidenum">
              <a:rPr lang="en-US" smtClean="0"/>
              <a:t>‹#›</a:t>
            </a:fld>
            <a:endParaRPr lang="en-US"/>
          </a:p>
        </p:txBody>
      </p:sp>
    </p:spTree>
    <p:extLst>
      <p:ext uri="{BB962C8B-B14F-4D97-AF65-F5344CB8AC3E}">
        <p14:creationId xmlns:p14="http://schemas.microsoft.com/office/powerpoint/2010/main" val="3435042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cSld name="Section Header">
    <p:bg>
      <p:bgRef idx="1003">
        <a:schemeClr val="bg1"/>
      </p:bgRef>
    </p:bg>
    <p:spTree>
      <p:nvGrpSpPr>
        <p:cNvPr id="1" name=""/>
        <p:cNvGrpSpPr/>
        <p:nvPr/>
      </p:nvGrpSpPr>
      <p:grpSpPr>
        <a:xfrm>
          <a:off x="0" y="0"/>
          <a:ext cx="0" cy="0"/>
          <a:chOff x="0" y="0"/>
          <a:chExt cx="0" cy="0"/>
        </a:xfrm>
      </p:grpSpPr>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5" name="Rectangle 14">
            <a:extLst>
              <a:ext uri="{FF2B5EF4-FFF2-40B4-BE49-F238E27FC236}">
                <a16:creationId xmlns:a16="http://schemas.microsoft.com/office/drawing/2014/main" id="{DA57FC7D-44DF-5C4E-8336-999C8BE9D3DB}"/>
              </a:ext>
            </a:extLst>
          </p:cNvPr>
          <p:cNvSpPr/>
          <p:nvPr userDrawn="1"/>
        </p:nvSpPr>
        <p:spPr>
          <a:xfrm>
            <a:off x="1371601" y="1600200"/>
            <a:ext cx="7773512" cy="997527"/>
          </a:xfrm>
          <a:prstGeom prst="rect">
            <a:avLst/>
          </a:prstGeom>
          <a:solidFill>
            <a:srgbClr val="005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6" name="Rectangle 5"/>
          <p:cNvSpPr/>
          <p:nvPr/>
        </p:nvSpPr>
        <p:spPr>
          <a:xfrm>
            <a:off x="1371600" y="1600200"/>
            <a:ext cx="7772400" cy="990600"/>
          </a:xfrm>
          <a:prstGeom prst="rect">
            <a:avLst/>
          </a:prstGeom>
          <a:solidFill>
            <a:srgbClr val="1B6A7F"/>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sp>
        <p:nvSpPr>
          <p:cNvPr id="3" name="Text Placeholder 2"/>
          <p:cNvSpPr>
            <a:spLocks noGrp="1"/>
          </p:cNvSpPr>
          <p:nvPr>
            <p:ph type="body" idx="1"/>
          </p:nvPr>
        </p:nvSpPr>
        <p:spPr>
          <a:xfrm>
            <a:off x="1371601" y="2743201"/>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805574"/>
            <a:ext cx="7620000" cy="990600"/>
          </a:xfrm>
        </p:spPr>
        <p:txBody>
          <a:bodyPr/>
          <a:lstStyle>
            <a:lvl1pPr algn="l">
              <a:buNone/>
              <a:defRPr sz="4400" b="0" cap="none">
                <a:solidFill>
                  <a:srgbClr val="FFFFF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7" name="Date Placeholder 11"/>
          <p:cNvSpPr>
            <a:spLocks noGrp="1"/>
          </p:cNvSpPr>
          <p:nvPr>
            <p:ph type="dt" sz="half" idx="10"/>
          </p:nvPr>
        </p:nvSpPr>
        <p:spPr/>
        <p:txBody>
          <a:bodyPr/>
          <a:lstStyle>
            <a:lvl1pPr>
              <a:defRPr/>
            </a:lvl1pPr>
          </a:lstStyle>
          <a:p>
            <a:pPr>
              <a:defRPr/>
            </a:pPr>
            <a:endParaRPr lang="en-US"/>
          </a:p>
        </p:txBody>
      </p:sp>
      <p:sp>
        <p:nvSpPr>
          <p:cNvPr id="8" name="Slide Number Placeholder 12"/>
          <p:cNvSpPr>
            <a:spLocks noGrp="1"/>
          </p:cNvSpPr>
          <p:nvPr>
            <p:ph type="sldNum" sz="quarter" idx="11"/>
          </p:nvPr>
        </p:nvSpPr>
        <p:spPr>
          <a:xfrm>
            <a:off x="0" y="1752601"/>
            <a:ext cx="1295400" cy="701675"/>
          </a:xfrm>
        </p:spPr>
        <p:txBody>
          <a:bodyPr>
            <a:noAutofit/>
          </a:bodyPr>
          <a:lstStyle>
            <a:lvl1pPr>
              <a:defRPr sz="2400"/>
            </a:lvl1pPr>
          </a:lstStyle>
          <a:p>
            <a:fld id="{0C5B4BAE-E487-E94A-BB2D-F8AC7FDB5BAC}" type="slidenum">
              <a:rPr lang="en-US"/>
              <a:pPr/>
              <a:t>‹#›</a:t>
            </a:fld>
            <a:endParaRPr lang="en-US"/>
          </a:p>
        </p:txBody>
      </p:sp>
      <p:sp>
        <p:nvSpPr>
          <p:cNvPr id="9" name="Footer Placeholder 13"/>
          <p:cNvSpPr>
            <a:spLocks noGrp="1"/>
          </p:cNvSpPr>
          <p:nvPr>
            <p:ph type="ftr" sz="quarter" idx="12"/>
          </p:nvPr>
        </p:nvSpPr>
        <p:spPr/>
        <p:txBody>
          <a:bodyPr/>
          <a:lstStyle>
            <a:lvl1pPr>
              <a:defRPr/>
            </a:lvl1pPr>
          </a:lstStyle>
          <a:p>
            <a:pPr>
              <a:defRPr/>
            </a:pPr>
            <a:endParaRPr lang="en-US"/>
          </a:p>
        </p:txBody>
      </p:sp>
      <p:sp>
        <p:nvSpPr>
          <p:cNvPr id="17" name="Rectangle 16">
            <a:extLst>
              <a:ext uri="{FF2B5EF4-FFF2-40B4-BE49-F238E27FC236}">
                <a16:creationId xmlns:a16="http://schemas.microsoft.com/office/drawing/2014/main" id="{69057853-1190-E745-AC52-1DCA78840128}"/>
              </a:ext>
            </a:extLst>
          </p:cNvPr>
          <p:cNvSpPr/>
          <p:nvPr userDrawn="1"/>
        </p:nvSpPr>
        <p:spPr>
          <a:xfrm>
            <a:off x="0" y="1600200"/>
            <a:ext cx="1306946" cy="990600"/>
          </a:xfrm>
          <a:prstGeom prst="rect">
            <a:avLst/>
          </a:prstGeom>
          <a:solidFill>
            <a:srgbClr val="85D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pic>
        <p:nvPicPr>
          <p:cNvPr id="19" name="Picture 18" descr="A picture containing drawing, clock&#10;&#10;Description automatically generated">
            <a:extLst>
              <a:ext uri="{FF2B5EF4-FFF2-40B4-BE49-F238E27FC236}">
                <a16:creationId xmlns:a16="http://schemas.microsoft.com/office/drawing/2014/main" id="{49A69C1C-9037-8240-8E47-24A9AC8F8702}"/>
              </a:ext>
            </a:extLst>
          </p:cNvPr>
          <p:cNvPicPr>
            <a:picLocks noChangeAspect="1"/>
          </p:cNvPicPr>
          <p:nvPr userDrawn="1"/>
        </p:nvPicPr>
        <p:blipFill>
          <a:blip r:embed="rId2"/>
          <a:stretch>
            <a:fillRect/>
          </a:stretch>
        </p:blipFill>
        <p:spPr>
          <a:xfrm>
            <a:off x="7170808" y="6030409"/>
            <a:ext cx="1535443" cy="527391"/>
          </a:xfrm>
          <a:prstGeom prst="rect">
            <a:avLst/>
          </a:prstGeom>
        </p:spPr>
      </p:pic>
    </p:spTree>
    <p:extLst>
      <p:ext uri="{BB962C8B-B14F-4D97-AF65-F5344CB8AC3E}">
        <p14:creationId xmlns:p14="http://schemas.microsoft.com/office/powerpoint/2010/main" val="2115663651"/>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1_Title and Content">
    <p:bg>
      <p:bgPr>
        <a:solidFill>
          <a:srgbClr val="008080">
            <a:alpha val="25000"/>
          </a:srgb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25617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32ADD4-2B47-49A4-95BF-274E81D2F221}" type="datetimeFigureOut">
              <a:rPr lang="en-US" smtClean="0"/>
              <a:pPr/>
              <a:t>6/22/22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A5A45B85-44B5-4F53-8F27-0A64C6933AB1}" type="slidenum">
              <a:rPr lang="en-US" smtClean="0"/>
              <a:pPr/>
              <a:t>‹#›</a:t>
            </a:fld>
            <a:endParaRPr lang="en-US"/>
          </a:p>
        </p:txBody>
      </p:sp>
    </p:spTree>
    <p:extLst>
      <p:ext uri="{BB962C8B-B14F-4D97-AF65-F5344CB8AC3E}">
        <p14:creationId xmlns:p14="http://schemas.microsoft.com/office/powerpoint/2010/main" val="38755830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2.xml"/><Relationship Id="rId1" Type="http://schemas.openxmlformats.org/officeDocument/2006/relationships/slideLayout" Target="../slideLayouts/slideLayout5.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theme" Target="../theme/theme3.xml"/><Relationship Id="rId4" Type="http://schemas.openxmlformats.org/officeDocument/2006/relationships/slideLayout" Target="../slideLayouts/slideLayout9.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image" Target="../media/image4.png"/><Relationship Id="rId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image" Target="../media/image1.jp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21.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A picture containing white, water, large, holding&#10;&#10;Description automatically generated">
            <a:extLst>
              <a:ext uri="{FF2B5EF4-FFF2-40B4-BE49-F238E27FC236}">
                <a16:creationId xmlns:a16="http://schemas.microsoft.com/office/drawing/2014/main" id="{E6A89D0D-2CD6-F345-9F63-9F29961F003E}"/>
              </a:ext>
            </a:extLst>
          </p:cNvPr>
          <p:cNvPicPr>
            <a:picLocks noChangeAspect="1"/>
          </p:cNvPicPr>
          <p:nvPr userDrawn="1"/>
        </p:nvPicPr>
        <p:blipFill>
          <a:blip r:embed="rId6"/>
          <a:stretch>
            <a:fillRect/>
          </a:stretch>
        </p:blipFill>
        <p:spPr>
          <a:xfrm>
            <a:off x="0" y="0"/>
            <a:ext cx="9144000" cy="6858000"/>
          </a:xfrm>
          <a:prstGeom prst="rect">
            <a:avLst/>
          </a:prstGeom>
        </p:spPr>
      </p:pic>
    </p:spTree>
    <p:extLst>
      <p:ext uri="{BB962C8B-B14F-4D97-AF65-F5344CB8AC3E}">
        <p14:creationId xmlns:p14="http://schemas.microsoft.com/office/powerpoint/2010/main" val="2432812648"/>
      </p:ext>
    </p:extLst>
  </p:cSld>
  <p:clrMap bg1="lt1" tx1="dk1" bg2="lt2" tx2="dk2" accent1="accent1" accent2="accent2" accent3="accent3" accent4="accent4" accent5="accent5" accent6="accent6" hlink="hlink" folHlink="folHlink"/>
  <p:sldLayoutIdLst>
    <p:sldLayoutId id="2147483709" r:id="rId1"/>
    <p:sldLayoutId id="2147483706" r:id="rId2"/>
    <p:sldLayoutId id="2147483736" r:id="rId3"/>
    <p:sldLayoutId id="2147483740"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D7669EB4-A02C-E449-8C57-9044DF777C22}"/>
              </a:ext>
            </a:extLst>
          </p:cNvPr>
          <p:cNvPicPr>
            <a:picLocks noChangeAspect="1"/>
          </p:cNvPicPr>
          <p:nvPr userDrawn="1"/>
        </p:nvPicPr>
        <p:blipFill>
          <a:blip r:embed="rId3"/>
          <a:stretch>
            <a:fillRect/>
          </a:stretch>
        </p:blipFill>
        <p:spPr>
          <a:xfrm>
            <a:off x="0" y="0"/>
            <a:ext cx="9144000" cy="6858000"/>
          </a:xfrm>
          <a:prstGeom prst="rect">
            <a:avLst/>
          </a:prstGeom>
        </p:spPr>
      </p:pic>
      <p:pic>
        <p:nvPicPr>
          <p:cNvPr id="10" name="Picture 9" descr="A picture containing drawing, clock&#10;&#10;Description automatically generated">
            <a:extLst>
              <a:ext uri="{FF2B5EF4-FFF2-40B4-BE49-F238E27FC236}">
                <a16:creationId xmlns:a16="http://schemas.microsoft.com/office/drawing/2014/main" id="{8FBA48E3-F543-8445-A767-B67977CFD6B7}"/>
              </a:ext>
            </a:extLst>
          </p:cNvPr>
          <p:cNvPicPr>
            <a:picLocks noChangeAspect="1"/>
          </p:cNvPicPr>
          <p:nvPr userDrawn="1"/>
        </p:nvPicPr>
        <p:blipFill>
          <a:blip r:embed="rId4"/>
          <a:stretch>
            <a:fillRect/>
          </a:stretch>
        </p:blipFill>
        <p:spPr>
          <a:xfrm>
            <a:off x="478179" y="347240"/>
            <a:ext cx="1535443" cy="527391"/>
          </a:xfrm>
          <a:prstGeom prst="rect">
            <a:avLst/>
          </a:prstGeom>
        </p:spPr>
      </p:pic>
    </p:spTree>
    <p:extLst>
      <p:ext uri="{BB962C8B-B14F-4D97-AF65-F5344CB8AC3E}">
        <p14:creationId xmlns:p14="http://schemas.microsoft.com/office/powerpoint/2010/main" val="4208474492"/>
      </p:ext>
    </p:extLst>
  </p:cSld>
  <p:clrMap bg1="lt1" tx1="dk1" bg2="lt2" tx2="dk2" accent1="accent1" accent2="accent2" accent3="accent3" accent4="accent4" accent5="accent5" accent6="accent6" hlink="hlink" folHlink="folHlink"/>
  <p:sldLayoutIdLst>
    <p:sldLayoutId id="214748371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7A61EA6-6729-3E4E-B1ED-EA3876D5994F}"/>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706547-08D3-2044-8AAD-7B1C3518EB55}" type="datetimeFigureOut">
              <a:rPr lang="en-US" smtClean="0"/>
              <a:t>6/22/22</a:t>
            </a:fld>
            <a:endParaRPr lang="en-US"/>
          </a:p>
        </p:txBody>
      </p:sp>
      <p:sp>
        <p:nvSpPr>
          <p:cNvPr id="5" name="Footer Placeholder 4">
            <a:extLst>
              <a:ext uri="{FF2B5EF4-FFF2-40B4-BE49-F238E27FC236}">
                <a16:creationId xmlns:a16="http://schemas.microsoft.com/office/drawing/2014/main" id="{0C190134-D2E8-CB42-BC9B-65D9E89DB729}"/>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605AF6A-5B9A-E744-A858-275146D27B78}"/>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A7FB00-171A-874C-937F-904B6FA8E8BC}" type="slidenum">
              <a:rPr lang="en-US" smtClean="0"/>
              <a:t>‹#›</a:t>
            </a:fld>
            <a:endParaRPr lang="en-US"/>
          </a:p>
        </p:txBody>
      </p:sp>
      <p:sp>
        <p:nvSpPr>
          <p:cNvPr id="7" name="Rectangle 6">
            <a:extLst>
              <a:ext uri="{FF2B5EF4-FFF2-40B4-BE49-F238E27FC236}">
                <a16:creationId xmlns:a16="http://schemas.microsoft.com/office/drawing/2014/main" id="{7F18B2B9-D342-1F42-8D36-2D17F8DE4EC5}"/>
              </a:ext>
            </a:extLst>
          </p:cNvPr>
          <p:cNvSpPr/>
          <p:nvPr userDrawn="1"/>
        </p:nvSpPr>
        <p:spPr>
          <a:xfrm>
            <a:off x="0" y="997527"/>
            <a:ext cx="1935677" cy="1781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5464C78-3ED0-794B-B830-2AF968BE55E7}"/>
              </a:ext>
            </a:extLst>
          </p:cNvPr>
          <p:cNvSpPr/>
          <p:nvPr userDrawn="1"/>
        </p:nvSpPr>
        <p:spPr>
          <a:xfrm>
            <a:off x="1835016" y="997527"/>
            <a:ext cx="1935677" cy="17813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AB9FEFE-6D47-5241-A500-D41ED7834C4C}"/>
              </a:ext>
            </a:extLst>
          </p:cNvPr>
          <p:cNvSpPr/>
          <p:nvPr userDrawn="1"/>
        </p:nvSpPr>
        <p:spPr>
          <a:xfrm>
            <a:off x="3670032" y="997527"/>
            <a:ext cx="1805049" cy="178130"/>
          </a:xfrm>
          <a:prstGeom prst="rect">
            <a:avLst/>
          </a:prstGeom>
          <a:solidFill>
            <a:srgbClr val="239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0" name="Rectangle 9">
            <a:extLst>
              <a:ext uri="{FF2B5EF4-FFF2-40B4-BE49-F238E27FC236}">
                <a16:creationId xmlns:a16="http://schemas.microsoft.com/office/drawing/2014/main" id="{B76D03A0-E101-9A4A-902F-491746DCB2B0}"/>
              </a:ext>
            </a:extLst>
          </p:cNvPr>
          <p:cNvSpPr/>
          <p:nvPr userDrawn="1"/>
        </p:nvSpPr>
        <p:spPr>
          <a:xfrm>
            <a:off x="5475081" y="997528"/>
            <a:ext cx="1833903" cy="178130"/>
          </a:xfrm>
          <a:prstGeom prst="rect">
            <a:avLst/>
          </a:prstGeom>
          <a:solidFill>
            <a:srgbClr val="4AC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1" name="Rectangle 10">
            <a:extLst>
              <a:ext uri="{FF2B5EF4-FFF2-40B4-BE49-F238E27FC236}">
                <a16:creationId xmlns:a16="http://schemas.microsoft.com/office/drawing/2014/main" id="{BAC84F9F-35EE-1A43-B64B-9790C89BD6B6}"/>
              </a:ext>
            </a:extLst>
          </p:cNvPr>
          <p:cNvSpPr/>
          <p:nvPr userDrawn="1"/>
        </p:nvSpPr>
        <p:spPr>
          <a:xfrm>
            <a:off x="7308984" y="946150"/>
            <a:ext cx="1836129" cy="229507"/>
          </a:xfrm>
          <a:prstGeom prst="rect">
            <a:avLst/>
          </a:prstGeom>
          <a:solidFill>
            <a:srgbClr val="85D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Rectangle 11">
            <a:extLst>
              <a:ext uri="{FF2B5EF4-FFF2-40B4-BE49-F238E27FC236}">
                <a16:creationId xmlns:a16="http://schemas.microsoft.com/office/drawing/2014/main" id="{DA57FC7D-44DF-5C4E-8336-999C8BE9D3DB}"/>
              </a:ext>
            </a:extLst>
          </p:cNvPr>
          <p:cNvSpPr/>
          <p:nvPr userDrawn="1"/>
        </p:nvSpPr>
        <p:spPr>
          <a:xfrm>
            <a:off x="0" y="0"/>
            <a:ext cx="9144000" cy="997527"/>
          </a:xfrm>
          <a:prstGeom prst="rect">
            <a:avLst/>
          </a:prstGeom>
          <a:solidFill>
            <a:srgbClr val="005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35144262"/>
      </p:ext>
    </p:extLst>
  </p:cSld>
  <p:clrMap bg1="lt1" tx1="dk1" bg2="lt2" tx2="dk2" accent1="accent1" accent2="accent2" accent3="accent3" accent4="accent4" accent5="accent5" accent6="accent6" hlink="hlink" folHlink="folHlink"/>
  <p:sldLayoutIdLst>
    <p:sldLayoutId id="2147483739" r:id="rId1"/>
    <p:sldLayoutId id="2147483741" r:id="rId2"/>
    <p:sldLayoutId id="2147483756" r:id="rId3"/>
    <p:sldLayoutId id="2147483758"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638338A-303E-5543-9D46-C790C7E26404}"/>
              </a:ext>
            </a:extLst>
          </p:cNvPr>
          <p:cNvSpPr/>
          <p:nvPr userDrawn="1"/>
        </p:nvSpPr>
        <p:spPr>
          <a:xfrm>
            <a:off x="-11875" y="248202"/>
            <a:ext cx="9144000" cy="6606849"/>
          </a:xfrm>
          <a:prstGeom prst="rect">
            <a:avLst/>
          </a:prstGeom>
          <a:solidFill>
            <a:srgbClr val="005A7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1798D870-E42E-774A-9931-C8B61240F61C}"/>
              </a:ext>
            </a:extLst>
          </p:cNvPr>
          <p:cNvSpPr/>
          <p:nvPr userDrawn="1"/>
        </p:nvSpPr>
        <p:spPr>
          <a:xfrm>
            <a:off x="-1113" y="0"/>
            <a:ext cx="1935677" cy="2493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5F8537E-BE04-0E48-9432-9427155D69A4}"/>
              </a:ext>
            </a:extLst>
          </p:cNvPr>
          <p:cNvSpPr/>
          <p:nvPr userDrawn="1"/>
        </p:nvSpPr>
        <p:spPr>
          <a:xfrm>
            <a:off x="1833903" y="0"/>
            <a:ext cx="1935677" cy="249382"/>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C465721-B6A0-E444-9FDF-1F5EDAF1E6C6}"/>
              </a:ext>
            </a:extLst>
          </p:cNvPr>
          <p:cNvSpPr/>
          <p:nvPr userDrawn="1"/>
        </p:nvSpPr>
        <p:spPr>
          <a:xfrm>
            <a:off x="3668919" y="0"/>
            <a:ext cx="1805049" cy="249382"/>
          </a:xfrm>
          <a:prstGeom prst="rect">
            <a:avLst/>
          </a:prstGeom>
          <a:solidFill>
            <a:srgbClr val="239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7" name="Rectangle 6">
            <a:extLst>
              <a:ext uri="{FF2B5EF4-FFF2-40B4-BE49-F238E27FC236}">
                <a16:creationId xmlns:a16="http://schemas.microsoft.com/office/drawing/2014/main" id="{81250ED8-C8E6-C44D-B7B9-E84294D447AB}"/>
              </a:ext>
            </a:extLst>
          </p:cNvPr>
          <p:cNvSpPr/>
          <p:nvPr userDrawn="1"/>
        </p:nvSpPr>
        <p:spPr>
          <a:xfrm>
            <a:off x="5473968" y="2949"/>
            <a:ext cx="1833903" cy="245253"/>
          </a:xfrm>
          <a:prstGeom prst="rect">
            <a:avLst/>
          </a:prstGeom>
          <a:solidFill>
            <a:srgbClr val="4AC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8" name="Rectangle 7">
            <a:extLst>
              <a:ext uri="{FF2B5EF4-FFF2-40B4-BE49-F238E27FC236}">
                <a16:creationId xmlns:a16="http://schemas.microsoft.com/office/drawing/2014/main" id="{69057853-1190-E745-AC52-1DCA78840128}"/>
              </a:ext>
            </a:extLst>
          </p:cNvPr>
          <p:cNvSpPr/>
          <p:nvPr userDrawn="1"/>
        </p:nvSpPr>
        <p:spPr>
          <a:xfrm>
            <a:off x="7307871" y="2949"/>
            <a:ext cx="1836129" cy="245253"/>
          </a:xfrm>
          <a:prstGeom prst="rect">
            <a:avLst/>
          </a:prstGeom>
          <a:solidFill>
            <a:srgbClr val="85D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pic>
        <p:nvPicPr>
          <p:cNvPr id="9" name="Picture 8" descr="A picture containing drawing, clock&#10;&#10;Description automatically generated">
            <a:extLst>
              <a:ext uri="{FF2B5EF4-FFF2-40B4-BE49-F238E27FC236}">
                <a16:creationId xmlns:a16="http://schemas.microsoft.com/office/drawing/2014/main" id="{49A69C1C-9037-8240-8E47-24A9AC8F8702}"/>
              </a:ext>
            </a:extLst>
          </p:cNvPr>
          <p:cNvPicPr>
            <a:picLocks noChangeAspect="1"/>
          </p:cNvPicPr>
          <p:nvPr userDrawn="1"/>
        </p:nvPicPr>
        <p:blipFill>
          <a:blip r:embed="rId4"/>
          <a:stretch>
            <a:fillRect/>
          </a:stretch>
        </p:blipFill>
        <p:spPr>
          <a:xfrm>
            <a:off x="7170808" y="6030409"/>
            <a:ext cx="1535443" cy="527391"/>
          </a:xfrm>
          <a:prstGeom prst="rect">
            <a:avLst/>
          </a:prstGeom>
        </p:spPr>
      </p:pic>
    </p:spTree>
    <p:extLst>
      <p:ext uri="{BB962C8B-B14F-4D97-AF65-F5344CB8AC3E}">
        <p14:creationId xmlns:p14="http://schemas.microsoft.com/office/powerpoint/2010/main" val="866828253"/>
      </p:ext>
    </p:extLst>
  </p:cSld>
  <p:clrMap bg1="lt1" tx1="dk1" bg2="lt2" tx2="dk2" accent1="accent1" accent2="accent2" accent3="accent3" accent4="accent4" accent5="accent5" accent6="accent6" hlink="hlink" folHlink="folHlink"/>
  <p:sldLayoutIdLst>
    <p:sldLayoutId id="2147483729" r:id="rId1"/>
    <p:sldLayoutId id="214748373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7A61EA6-6729-3E4E-B1ED-EA3876D5994F}"/>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706547-08D3-2044-8AAD-7B1C3518EB55}" type="datetimeFigureOut">
              <a:rPr lang="en-US" smtClean="0">
                <a:solidFill>
                  <a:prstClr val="black">
                    <a:tint val="75000"/>
                  </a:prstClr>
                </a:solidFill>
                <a:latin typeface="Calibri"/>
              </a:rPr>
              <a:pPr/>
              <a:t>6/22/22</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0C190134-D2E8-CB42-BC9B-65D9E89DB729}"/>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9605AF6A-5B9A-E744-A858-275146D27B78}"/>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A7FB00-171A-874C-937F-904B6FA8E8B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7" name="Rectangle 6">
            <a:extLst>
              <a:ext uri="{FF2B5EF4-FFF2-40B4-BE49-F238E27FC236}">
                <a16:creationId xmlns:a16="http://schemas.microsoft.com/office/drawing/2014/main" id="{7F18B2B9-D342-1F42-8D36-2D17F8DE4EC5}"/>
              </a:ext>
            </a:extLst>
          </p:cNvPr>
          <p:cNvSpPr/>
          <p:nvPr userDrawn="1"/>
        </p:nvSpPr>
        <p:spPr>
          <a:xfrm>
            <a:off x="0" y="997527"/>
            <a:ext cx="1935677" cy="1781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 name="Rectangle 7">
            <a:extLst>
              <a:ext uri="{FF2B5EF4-FFF2-40B4-BE49-F238E27FC236}">
                <a16:creationId xmlns:a16="http://schemas.microsoft.com/office/drawing/2014/main" id="{95464C78-3ED0-794B-B830-2AF968BE55E7}"/>
              </a:ext>
            </a:extLst>
          </p:cNvPr>
          <p:cNvSpPr/>
          <p:nvPr userDrawn="1"/>
        </p:nvSpPr>
        <p:spPr>
          <a:xfrm>
            <a:off x="1835016" y="997527"/>
            <a:ext cx="1935677" cy="17813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 name="Rectangle 8">
            <a:extLst>
              <a:ext uri="{FF2B5EF4-FFF2-40B4-BE49-F238E27FC236}">
                <a16:creationId xmlns:a16="http://schemas.microsoft.com/office/drawing/2014/main" id="{AAB9FEFE-6D47-5241-A500-D41ED7834C4C}"/>
              </a:ext>
            </a:extLst>
          </p:cNvPr>
          <p:cNvSpPr/>
          <p:nvPr userDrawn="1"/>
        </p:nvSpPr>
        <p:spPr>
          <a:xfrm>
            <a:off x="3670032" y="997527"/>
            <a:ext cx="1805049" cy="178130"/>
          </a:xfrm>
          <a:prstGeom prst="rect">
            <a:avLst/>
          </a:prstGeom>
          <a:solidFill>
            <a:srgbClr val="239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 name="Rectangle 9">
            <a:extLst>
              <a:ext uri="{FF2B5EF4-FFF2-40B4-BE49-F238E27FC236}">
                <a16:creationId xmlns:a16="http://schemas.microsoft.com/office/drawing/2014/main" id="{B76D03A0-E101-9A4A-902F-491746DCB2B0}"/>
              </a:ext>
            </a:extLst>
          </p:cNvPr>
          <p:cNvSpPr/>
          <p:nvPr userDrawn="1"/>
        </p:nvSpPr>
        <p:spPr>
          <a:xfrm>
            <a:off x="5475081" y="997528"/>
            <a:ext cx="1833903" cy="178130"/>
          </a:xfrm>
          <a:prstGeom prst="rect">
            <a:avLst/>
          </a:prstGeom>
          <a:solidFill>
            <a:srgbClr val="4AC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 name="Rectangle 10">
            <a:extLst>
              <a:ext uri="{FF2B5EF4-FFF2-40B4-BE49-F238E27FC236}">
                <a16:creationId xmlns:a16="http://schemas.microsoft.com/office/drawing/2014/main" id="{BAC84F9F-35EE-1A43-B64B-9790C89BD6B6}"/>
              </a:ext>
            </a:extLst>
          </p:cNvPr>
          <p:cNvSpPr/>
          <p:nvPr userDrawn="1"/>
        </p:nvSpPr>
        <p:spPr>
          <a:xfrm>
            <a:off x="7308984" y="946150"/>
            <a:ext cx="1836129" cy="229507"/>
          </a:xfrm>
          <a:prstGeom prst="rect">
            <a:avLst/>
          </a:prstGeom>
          <a:solidFill>
            <a:srgbClr val="85D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 name="Rectangle 11">
            <a:extLst>
              <a:ext uri="{FF2B5EF4-FFF2-40B4-BE49-F238E27FC236}">
                <a16:creationId xmlns:a16="http://schemas.microsoft.com/office/drawing/2014/main" id="{DA57FC7D-44DF-5C4E-8336-999C8BE9D3DB}"/>
              </a:ext>
            </a:extLst>
          </p:cNvPr>
          <p:cNvSpPr/>
          <p:nvPr userDrawn="1"/>
        </p:nvSpPr>
        <p:spPr>
          <a:xfrm>
            <a:off x="0" y="0"/>
            <a:ext cx="9144000" cy="997527"/>
          </a:xfrm>
          <a:prstGeom prst="rect">
            <a:avLst/>
          </a:prstGeom>
          <a:solidFill>
            <a:srgbClr val="005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Tree>
    <p:extLst>
      <p:ext uri="{BB962C8B-B14F-4D97-AF65-F5344CB8AC3E}">
        <p14:creationId xmlns:p14="http://schemas.microsoft.com/office/powerpoint/2010/main" val="892658304"/>
      </p:ext>
    </p:extLst>
  </p:cSld>
  <p:clrMap bg1="lt1" tx1="dk1" bg2="lt2" tx2="dk2" accent1="accent1" accent2="accent2" accent3="accent3" accent4="accent4" accent5="accent5" accent6="accent6" hlink="hlink" folHlink="folHlink"/>
  <p:sldLayoutIdLst>
    <p:sldLayoutId id="2147483743" r:id="rId1"/>
    <p:sldLayoutId id="2147483752" r:id="rId2"/>
    <p:sldLayoutId id="214748375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638338A-303E-5543-9D46-C790C7E26404}"/>
              </a:ext>
            </a:extLst>
          </p:cNvPr>
          <p:cNvSpPr/>
          <p:nvPr userDrawn="1"/>
        </p:nvSpPr>
        <p:spPr>
          <a:xfrm>
            <a:off x="-11875" y="248202"/>
            <a:ext cx="9144000" cy="6606849"/>
          </a:xfrm>
          <a:prstGeom prst="rect">
            <a:avLst/>
          </a:prstGeom>
          <a:solidFill>
            <a:srgbClr val="005A7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3" name="Rectangle 2">
            <a:extLst>
              <a:ext uri="{FF2B5EF4-FFF2-40B4-BE49-F238E27FC236}">
                <a16:creationId xmlns:a16="http://schemas.microsoft.com/office/drawing/2014/main" id="{1798D870-E42E-774A-9931-C8B61240F61C}"/>
              </a:ext>
            </a:extLst>
          </p:cNvPr>
          <p:cNvSpPr/>
          <p:nvPr userDrawn="1"/>
        </p:nvSpPr>
        <p:spPr>
          <a:xfrm>
            <a:off x="-1113" y="0"/>
            <a:ext cx="1935677" cy="2493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 name="Rectangle 3">
            <a:extLst>
              <a:ext uri="{FF2B5EF4-FFF2-40B4-BE49-F238E27FC236}">
                <a16:creationId xmlns:a16="http://schemas.microsoft.com/office/drawing/2014/main" id="{25F8537E-BE04-0E48-9432-9427155D69A4}"/>
              </a:ext>
            </a:extLst>
          </p:cNvPr>
          <p:cNvSpPr/>
          <p:nvPr userDrawn="1"/>
        </p:nvSpPr>
        <p:spPr>
          <a:xfrm>
            <a:off x="1833903" y="0"/>
            <a:ext cx="1935677" cy="249382"/>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 name="Rectangle 5">
            <a:extLst>
              <a:ext uri="{FF2B5EF4-FFF2-40B4-BE49-F238E27FC236}">
                <a16:creationId xmlns:a16="http://schemas.microsoft.com/office/drawing/2014/main" id="{8C465721-B6A0-E444-9FDF-1F5EDAF1E6C6}"/>
              </a:ext>
            </a:extLst>
          </p:cNvPr>
          <p:cNvSpPr/>
          <p:nvPr userDrawn="1"/>
        </p:nvSpPr>
        <p:spPr>
          <a:xfrm>
            <a:off x="3668919" y="0"/>
            <a:ext cx="1805049" cy="249382"/>
          </a:xfrm>
          <a:prstGeom prst="rect">
            <a:avLst/>
          </a:prstGeom>
          <a:solidFill>
            <a:srgbClr val="239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7" name="Rectangle 6">
            <a:extLst>
              <a:ext uri="{FF2B5EF4-FFF2-40B4-BE49-F238E27FC236}">
                <a16:creationId xmlns:a16="http://schemas.microsoft.com/office/drawing/2014/main" id="{81250ED8-C8E6-C44D-B7B9-E84294D447AB}"/>
              </a:ext>
            </a:extLst>
          </p:cNvPr>
          <p:cNvSpPr/>
          <p:nvPr userDrawn="1"/>
        </p:nvSpPr>
        <p:spPr>
          <a:xfrm>
            <a:off x="5473968" y="2949"/>
            <a:ext cx="1833903" cy="245253"/>
          </a:xfrm>
          <a:prstGeom prst="rect">
            <a:avLst/>
          </a:prstGeom>
          <a:solidFill>
            <a:srgbClr val="4AC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 name="Rectangle 7">
            <a:extLst>
              <a:ext uri="{FF2B5EF4-FFF2-40B4-BE49-F238E27FC236}">
                <a16:creationId xmlns:a16="http://schemas.microsoft.com/office/drawing/2014/main" id="{69057853-1190-E745-AC52-1DCA78840128}"/>
              </a:ext>
            </a:extLst>
          </p:cNvPr>
          <p:cNvSpPr/>
          <p:nvPr userDrawn="1"/>
        </p:nvSpPr>
        <p:spPr>
          <a:xfrm>
            <a:off x="7307871" y="2949"/>
            <a:ext cx="1836129" cy="245253"/>
          </a:xfrm>
          <a:prstGeom prst="rect">
            <a:avLst/>
          </a:prstGeom>
          <a:solidFill>
            <a:srgbClr val="85D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9" name="Picture 8" descr="A picture containing drawing, clock&#10;&#10;Description automatically generated">
            <a:extLst>
              <a:ext uri="{FF2B5EF4-FFF2-40B4-BE49-F238E27FC236}">
                <a16:creationId xmlns:a16="http://schemas.microsoft.com/office/drawing/2014/main" id="{49A69C1C-9037-8240-8E47-24A9AC8F8702}"/>
              </a:ext>
            </a:extLst>
          </p:cNvPr>
          <p:cNvPicPr>
            <a:picLocks noChangeAspect="1"/>
          </p:cNvPicPr>
          <p:nvPr userDrawn="1"/>
        </p:nvPicPr>
        <p:blipFill>
          <a:blip r:embed="rId4"/>
          <a:stretch>
            <a:fillRect/>
          </a:stretch>
        </p:blipFill>
        <p:spPr>
          <a:xfrm>
            <a:off x="7170808" y="6030409"/>
            <a:ext cx="1535443" cy="527391"/>
          </a:xfrm>
          <a:prstGeom prst="rect">
            <a:avLst/>
          </a:prstGeom>
        </p:spPr>
      </p:pic>
      <p:pic>
        <p:nvPicPr>
          <p:cNvPr id="10" name="Picture 9" descr="A picture containing ball, room&#10;&#10;Description automatically generated">
            <a:extLst>
              <a:ext uri="{FF2B5EF4-FFF2-40B4-BE49-F238E27FC236}">
                <a16:creationId xmlns:a16="http://schemas.microsoft.com/office/drawing/2014/main" id="{251F5035-DA9A-0D4C-A425-BC8E74BE35EB}"/>
              </a:ext>
            </a:extLst>
          </p:cNvPr>
          <p:cNvPicPr>
            <a:picLocks noChangeAspect="1"/>
          </p:cNvPicPr>
          <p:nvPr userDrawn="1"/>
        </p:nvPicPr>
        <p:blipFill>
          <a:blip r:embed="rId5"/>
          <a:stretch>
            <a:fillRect/>
          </a:stretch>
        </p:blipFill>
        <p:spPr>
          <a:xfrm>
            <a:off x="437749" y="5975569"/>
            <a:ext cx="825500" cy="582231"/>
          </a:xfrm>
          <a:prstGeom prst="rect">
            <a:avLst/>
          </a:prstGeom>
        </p:spPr>
      </p:pic>
    </p:spTree>
    <p:extLst>
      <p:ext uri="{BB962C8B-B14F-4D97-AF65-F5344CB8AC3E}">
        <p14:creationId xmlns:p14="http://schemas.microsoft.com/office/powerpoint/2010/main" val="3569120776"/>
      </p:ext>
    </p:extLst>
  </p:cSld>
  <p:clrMap bg1="lt1" tx1="dk1" bg2="lt2" tx2="dk2" accent1="accent1" accent2="accent2" accent3="accent3" accent4="accent4" accent5="accent5" accent6="accent6" hlink="hlink" folHlink="folHlink"/>
  <p:sldLayoutIdLst>
    <p:sldLayoutId id="2147483746" r:id="rId1"/>
    <p:sldLayoutId id="214748374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A picture containing white, water, large, holding&#10;&#10;Description automatically generated">
            <a:extLst>
              <a:ext uri="{FF2B5EF4-FFF2-40B4-BE49-F238E27FC236}">
                <a16:creationId xmlns:a16="http://schemas.microsoft.com/office/drawing/2014/main" id="{E6A89D0D-2CD6-F345-9F63-9F29961F003E}"/>
              </a:ext>
            </a:extLst>
          </p:cNvPr>
          <p:cNvPicPr>
            <a:picLocks noChangeAspect="1"/>
          </p:cNvPicPr>
          <p:nvPr userDrawn="1"/>
        </p:nvPicPr>
        <p:blipFill>
          <a:blip r:embed="rId5"/>
          <a:stretch>
            <a:fillRect/>
          </a:stretch>
        </p:blipFill>
        <p:spPr>
          <a:xfrm>
            <a:off x="0" y="0"/>
            <a:ext cx="9144000" cy="6858000"/>
          </a:xfrm>
          <a:prstGeom prst="rect">
            <a:avLst/>
          </a:prstGeom>
        </p:spPr>
      </p:pic>
    </p:spTree>
    <p:extLst>
      <p:ext uri="{BB962C8B-B14F-4D97-AF65-F5344CB8AC3E}">
        <p14:creationId xmlns:p14="http://schemas.microsoft.com/office/powerpoint/2010/main" val="3844377054"/>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638338A-303E-5543-9D46-C790C7E26404}"/>
              </a:ext>
            </a:extLst>
          </p:cNvPr>
          <p:cNvSpPr/>
          <p:nvPr userDrawn="1"/>
        </p:nvSpPr>
        <p:spPr>
          <a:xfrm>
            <a:off x="-11875" y="248202"/>
            <a:ext cx="9144000" cy="6606849"/>
          </a:xfrm>
          <a:prstGeom prst="rect">
            <a:avLst/>
          </a:prstGeom>
          <a:solidFill>
            <a:srgbClr val="005A7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3" name="Rectangle 2">
            <a:extLst>
              <a:ext uri="{FF2B5EF4-FFF2-40B4-BE49-F238E27FC236}">
                <a16:creationId xmlns:a16="http://schemas.microsoft.com/office/drawing/2014/main" id="{1798D870-E42E-774A-9931-C8B61240F61C}"/>
              </a:ext>
            </a:extLst>
          </p:cNvPr>
          <p:cNvSpPr/>
          <p:nvPr userDrawn="1"/>
        </p:nvSpPr>
        <p:spPr>
          <a:xfrm>
            <a:off x="-1113" y="0"/>
            <a:ext cx="1935677" cy="2493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 name="Rectangle 3">
            <a:extLst>
              <a:ext uri="{FF2B5EF4-FFF2-40B4-BE49-F238E27FC236}">
                <a16:creationId xmlns:a16="http://schemas.microsoft.com/office/drawing/2014/main" id="{25F8537E-BE04-0E48-9432-9427155D69A4}"/>
              </a:ext>
            </a:extLst>
          </p:cNvPr>
          <p:cNvSpPr/>
          <p:nvPr userDrawn="1"/>
        </p:nvSpPr>
        <p:spPr>
          <a:xfrm>
            <a:off x="1833903" y="0"/>
            <a:ext cx="1935677" cy="249382"/>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 name="Rectangle 5">
            <a:extLst>
              <a:ext uri="{FF2B5EF4-FFF2-40B4-BE49-F238E27FC236}">
                <a16:creationId xmlns:a16="http://schemas.microsoft.com/office/drawing/2014/main" id="{8C465721-B6A0-E444-9FDF-1F5EDAF1E6C6}"/>
              </a:ext>
            </a:extLst>
          </p:cNvPr>
          <p:cNvSpPr/>
          <p:nvPr userDrawn="1"/>
        </p:nvSpPr>
        <p:spPr>
          <a:xfrm>
            <a:off x="3668919" y="0"/>
            <a:ext cx="1805049" cy="249382"/>
          </a:xfrm>
          <a:prstGeom prst="rect">
            <a:avLst/>
          </a:prstGeom>
          <a:solidFill>
            <a:srgbClr val="239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7" name="Rectangle 6">
            <a:extLst>
              <a:ext uri="{FF2B5EF4-FFF2-40B4-BE49-F238E27FC236}">
                <a16:creationId xmlns:a16="http://schemas.microsoft.com/office/drawing/2014/main" id="{81250ED8-C8E6-C44D-B7B9-E84294D447AB}"/>
              </a:ext>
            </a:extLst>
          </p:cNvPr>
          <p:cNvSpPr/>
          <p:nvPr userDrawn="1"/>
        </p:nvSpPr>
        <p:spPr>
          <a:xfrm>
            <a:off x="5473968" y="2949"/>
            <a:ext cx="1833903" cy="245253"/>
          </a:xfrm>
          <a:prstGeom prst="rect">
            <a:avLst/>
          </a:prstGeom>
          <a:solidFill>
            <a:srgbClr val="4AC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 name="Rectangle 7">
            <a:extLst>
              <a:ext uri="{FF2B5EF4-FFF2-40B4-BE49-F238E27FC236}">
                <a16:creationId xmlns:a16="http://schemas.microsoft.com/office/drawing/2014/main" id="{69057853-1190-E745-AC52-1DCA78840128}"/>
              </a:ext>
            </a:extLst>
          </p:cNvPr>
          <p:cNvSpPr/>
          <p:nvPr userDrawn="1"/>
        </p:nvSpPr>
        <p:spPr>
          <a:xfrm>
            <a:off x="7307871" y="2949"/>
            <a:ext cx="1836129" cy="245253"/>
          </a:xfrm>
          <a:prstGeom prst="rect">
            <a:avLst/>
          </a:prstGeom>
          <a:solidFill>
            <a:srgbClr val="85D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3364746190"/>
      </p:ext>
    </p:extLst>
  </p:cSld>
  <p:clrMap bg1="lt1" tx1="dk1" bg2="lt2" tx2="dk2" accent1="accent1" accent2="accent2" accent3="accent3" accent4="accent4" accent5="accent5" accent6="accent6" hlink="hlink" folHlink="folHlink"/>
  <p:sldLayoutIdLst>
    <p:sldLayoutId id="2147483754" r:id="rId1"/>
    <p:sldLayoutId id="214748375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9.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8.xml"/></Relationships>
</file>

<file path=ppt/slides/_rels/slide121.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8.xml"/></Relationships>
</file>

<file path=ppt/slides/_rels/slide122.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8.xml"/></Relationships>
</file>

<file path=ppt/slides/_rels/slide123.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8.xml"/></Relationships>
</file>

<file path=ppt/slides/_rels/slide124.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8.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8.xml"/></Relationships>
</file>

<file path=ppt/slides/_rels/slide134.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8.xml"/></Relationships>
</file>

<file path=ppt/slides/_rels/slide135.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8.xml"/></Relationships>
</file>

<file path=ppt/slides/_rels/slide136.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8.xml"/></Relationships>
</file>

<file path=ppt/slides/_rels/slide137.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8.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41.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4.xml"/></Relationships>
</file>

<file path=ppt/slides/_rels/slide140.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5.xml"/></Relationships>
</file>

<file path=ppt/slides/_rels/slide150.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4.xml"/></Relationships>
</file>

<file path=ppt/slides/_rels/slide156.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4.xml"/></Relationships>
</file>

<file path=ppt/slides/_rels/slide159.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0.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4.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4.xml"/></Relationships>
</file>

<file path=ppt/slides/_rels/slide163.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4.xml"/></Relationships>
</file>

<file path=ppt/slides/_rels/slide164.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4.xml"/></Relationships>
</file>

<file path=ppt/slides/_rels/slide166.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4.xml"/></Relationships>
</file>

<file path=ppt/slides/_rels/slide167.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4.xml"/></Relationships>
</file>

<file path=ppt/slides/_rels/slide168.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4.xml"/></Relationships>
</file>

<file path=ppt/slides/_rels/slide169.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4.xml"/><Relationship Id="rId1" Type="http://schemas.openxmlformats.org/officeDocument/2006/relationships/tags" Target="../tags/tag6.xml"/></Relationships>
</file>

<file path=ppt/slides/_rels/slide170.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4.xml"/></Relationships>
</file>

<file path=ppt/slides/_rels/slide171.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4.xml"/></Relationships>
</file>

<file path=ppt/slides/_rels/slide172.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4.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8.xml"/></Relationships>
</file>

<file path=ppt/slides/_rels/slide175.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8.xml"/></Relationships>
</file>

<file path=ppt/slides/_rels/slide176.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8.xml"/></Relationships>
</file>

<file path=ppt/slides/_rels/slide177.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8.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4.xml"/><Relationship Id="rId1" Type="http://schemas.openxmlformats.org/officeDocument/2006/relationships/tags" Target="../tags/tag7.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3.svg"/><Relationship Id="rId2" Type="http://schemas.openxmlformats.org/officeDocument/2006/relationships/image" Target="../media/image88.gif"/><Relationship Id="rId1" Type="http://schemas.openxmlformats.org/officeDocument/2006/relationships/slideLayout" Target="../slideLayouts/slideLayout6.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18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184.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jpg"/><Relationship Id="rId1" Type="http://schemas.openxmlformats.org/officeDocument/2006/relationships/slideLayout" Target="../slideLayouts/slideLayout6.xml"/><Relationship Id="rId4" Type="http://schemas.openxmlformats.org/officeDocument/2006/relationships/image" Target="../media/image97.jpg"/></Relationships>
</file>

<file path=ppt/slides/_rels/slide18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18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18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6.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4.xml"/><Relationship Id="rId1" Type="http://schemas.openxmlformats.org/officeDocument/2006/relationships/tags" Target="../tags/tag8.xml"/></Relationships>
</file>

<file path=ppt/slides/_rels/slide190.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9.xml"/></Relationships>
</file>

<file path=ppt/slides/_rels/slide191.xml.rels><?xml version="1.0" encoding="UTF-8" standalone="yes"?>
<Relationships xmlns="http://schemas.openxmlformats.org/package/2006/relationships"><Relationship Id="rId2" Type="http://schemas.openxmlformats.org/officeDocument/2006/relationships/image" Target="../media/image106.emf"/><Relationship Id="rId1" Type="http://schemas.openxmlformats.org/officeDocument/2006/relationships/slideLayout" Target="../slideLayouts/slideLayout9.xml"/></Relationships>
</file>

<file path=ppt/slides/_rels/slide19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2.xml"/></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43.xml"/></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tags" Target="../tags/tag44.xml"/></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tags" Target="../tags/tag45.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4.xml"/><Relationship Id="rId1" Type="http://schemas.openxmlformats.org/officeDocument/2006/relationships/tags" Target="../tags/tag9.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4.xml"/><Relationship Id="rId1" Type="http://schemas.openxmlformats.org/officeDocument/2006/relationships/tags" Target="../tags/tag10.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4.xml"/><Relationship Id="rId1" Type="http://schemas.openxmlformats.org/officeDocument/2006/relationships/tags" Target="../tags/tag11.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4.xml"/><Relationship Id="rId1" Type="http://schemas.openxmlformats.org/officeDocument/2006/relationships/tags" Target="../tags/tag1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4.xml"/><Relationship Id="rId1" Type="http://schemas.openxmlformats.org/officeDocument/2006/relationships/tags" Target="../tags/tag13.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14.xml"/><Relationship Id="rId1" Type="http://schemas.openxmlformats.org/officeDocument/2006/relationships/tags" Target="../tags/tag14.xml"/><Relationship Id="rId5" Type="http://schemas.openxmlformats.org/officeDocument/2006/relationships/image" Target="../media/image18.pn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5.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9.xml"/><Relationship Id="rId1" Type="http://schemas.openxmlformats.org/officeDocument/2006/relationships/tags" Target="../tags/tag16.xm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7.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8.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9.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0.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1.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2.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3.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4.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5.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6.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7.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8.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9.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0.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1.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2.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3.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9.xml"/><Relationship Id="rId1" Type="http://schemas.openxmlformats.org/officeDocument/2006/relationships/tags" Target="../tags/tag34.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3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6.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7.xml"/></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8.xml"/></Relationships>
</file>

<file path=ppt/slides/_rels/slide8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9.xml"/></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FAF9813-47EC-054F-87F6-B8D419CC313C}"/>
              </a:ext>
            </a:extLst>
          </p:cNvPr>
          <p:cNvSpPr txBox="1">
            <a:spLocks/>
          </p:cNvSpPr>
          <p:nvPr/>
        </p:nvSpPr>
        <p:spPr>
          <a:xfrm>
            <a:off x="1269917" y="3157021"/>
            <a:ext cx="6589191" cy="1972138"/>
          </a:xfrm>
          <a:prstGeom prst="rect">
            <a:avLst/>
          </a:prstGeom>
        </p:spPr>
        <p:txBody>
          <a:bodyPr anchor="b"/>
          <a:lstStyle>
            <a:lvl1pPr algn="ctr" defTabSz="914400" rtl="0" eaLnBrk="1" latinLnBrk="0" hangingPunct="1">
              <a:lnSpc>
                <a:spcPct val="90000"/>
              </a:lnSpc>
              <a:spcBef>
                <a:spcPct val="0"/>
              </a:spcBef>
              <a:buNone/>
              <a:defRPr sz="6000" b="0" i="0" kern="1200" baseline="0">
                <a:solidFill>
                  <a:srgbClr val="005A70"/>
                </a:solidFill>
                <a:latin typeface="Times New Roman" panose="02020603050405020304" pitchFamily="18" charset="0"/>
                <a:ea typeface="+mj-ea"/>
                <a:cs typeface="Times New Roman" panose="02020603050405020304" pitchFamily="18" charset="0"/>
              </a:defRPr>
            </a:lvl1pPr>
          </a:lstStyle>
          <a:p>
            <a:r>
              <a:rPr lang="en-US" dirty="0">
                <a:latin typeface="Arial"/>
                <a:cs typeface="Arial"/>
              </a:rPr>
              <a:t>Instructor Training Slides</a:t>
            </a:r>
          </a:p>
        </p:txBody>
      </p:sp>
      <p:sp>
        <p:nvSpPr>
          <p:cNvPr id="6" name="TextBox 5"/>
          <p:cNvSpPr txBox="1"/>
          <p:nvPr/>
        </p:nvSpPr>
        <p:spPr>
          <a:xfrm>
            <a:off x="1035176" y="6368292"/>
            <a:ext cx="8001001" cy="430887"/>
          </a:xfrm>
          <a:prstGeom prst="rect">
            <a:avLst/>
          </a:prstGeom>
          <a:noFill/>
        </p:spPr>
        <p:txBody>
          <a:bodyPr wrap="square" rtlCol="0">
            <a:spAutoFit/>
          </a:bodyPr>
          <a:lstStyle/>
          <a:p>
            <a:pPr algn="r"/>
            <a:r>
              <a:rPr lang="en-US" sz="1100" dirty="0">
                <a:latin typeface="Arial"/>
                <a:cs typeface="Arial"/>
              </a:rPr>
              <a:t>MMPI</a:t>
            </a:r>
            <a:r>
              <a:rPr lang="en-US" sz="1100" baseline="30000" dirty="0">
                <a:latin typeface="Arial"/>
                <a:cs typeface="Arial"/>
              </a:rPr>
              <a:t>®</a:t>
            </a:r>
            <a:r>
              <a:rPr lang="en-US" sz="1100" dirty="0">
                <a:latin typeface="Arial"/>
                <a:cs typeface="Arial"/>
              </a:rPr>
              <a:t>-3 Instructor Training Slides, University of Minnesota Press, </a:t>
            </a:r>
          </a:p>
          <a:p>
            <a:pPr algn="r"/>
            <a:r>
              <a:rPr lang="en-US" sz="1100" dirty="0">
                <a:latin typeface="Arial"/>
                <a:cs typeface="Arial"/>
              </a:rPr>
              <a:t>Copyright for all MMPI</a:t>
            </a:r>
            <a:r>
              <a:rPr lang="en-US" sz="1100" baseline="30000" dirty="0">
                <a:latin typeface="Arial"/>
                <a:cs typeface="Arial"/>
              </a:rPr>
              <a:t>®</a:t>
            </a:r>
            <a:r>
              <a:rPr lang="en-US" sz="1100" dirty="0">
                <a:latin typeface="Arial"/>
                <a:cs typeface="Arial"/>
              </a:rPr>
              <a:t> materials are held by the Regents of the University of Minnesota</a:t>
            </a:r>
          </a:p>
        </p:txBody>
      </p:sp>
    </p:spTree>
    <p:extLst>
      <p:ext uri="{BB962C8B-B14F-4D97-AF65-F5344CB8AC3E}">
        <p14:creationId xmlns:p14="http://schemas.microsoft.com/office/powerpoint/2010/main" val="31000782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sz="4400" dirty="0">
                <a:latin typeface="Arial" charset="0"/>
              </a:rPr>
              <a:t>MMPI Background</a:t>
            </a:r>
          </a:p>
        </p:txBody>
      </p:sp>
      <p:sp>
        <p:nvSpPr>
          <p:cNvPr id="1514499" name="Rectangle 3"/>
          <p:cNvSpPr>
            <a:spLocks noGrp="1" noChangeArrowheads="1"/>
          </p:cNvSpPr>
          <p:nvPr>
            <p:ph type="body" idx="1"/>
          </p:nvPr>
        </p:nvSpPr>
        <p:spPr/>
        <p:txBody>
          <a:bodyPr>
            <a:normAutofit lnSpcReduction="10000"/>
          </a:bodyPr>
          <a:lstStyle/>
          <a:p>
            <a:pPr eaLnBrk="1" hangingPunct="1">
              <a:lnSpc>
                <a:spcPct val="90000"/>
              </a:lnSpc>
            </a:pPr>
            <a:r>
              <a:rPr lang="en-US" dirty="0"/>
              <a:t>By mid-1940s, clear that the scales did not work as intended</a:t>
            </a:r>
          </a:p>
          <a:p>
            <a:pPr lvl="1" eaLnBrk="1" hangingPunct="1">
              <a:lnSpc>
                <a:spcPct val="90000"/>
              </a:lnSpc>
            </a:pPr>
            <a:r>
              <a:rPr lang="en-US" dirty="0"/>
              <a:t>Non-discriminating profiles (i.e., multiple elevations)</a:t>
            </a:r>
          </a:p>
          <a:p>
            <a:pPr lvl="1" eaLnBrk="1" hangingPunct="1">
              <a:lnSpc>
                <a:spcPct val="90000"/>
              </a:lnSpc>
            </a:pPr>
            <a:r>
              <a:rPr lang="en-US" dirty="0"/>
              <a:t>Excessive False Positives</a:t>
            </a:r>
          </a:p>
          <a:p>
            <a:pPr>
              <a:lnSpc>
                <a:spcPct val="90000"/>
              </a:lnSpc>
            </a:pPr>
            <a:r>
              <a:rPr lang="en-US" b="1" dirty="0"/>
              <a:t>Paradigm Shift 1</a:t>
            </a:r>
            <a:r>
              <a:rPr lang="en-US" dirty="0"/>
              <a:t>- Code Types:</a:t>
            </a:r>
          </a:p>
          <a:p>
            <a:pPr lvl="1">
              <a:lnSpc>
                <a:spcPct val="90000"/>
              </a:lnSpc>
            </a:pPr>
            <a:r>
              <a:rPr lang="en-US" dirty="0"/>
              <a:t>Focus shifts to pattern of scores</a:t>
            </a:r>
          </a:p>
          <a:p>
            <a:pPr lvl="1">
              <a:lnSpc>
                <a:spcPct val="90000"/>
              </a:lnSpc>
            </a:pPr>
            <a:r>
              <a:rPr lang="en-US" dirty="0"/>
              <a:t>Scales names replaced with numbers to facilitate code typing</a:t>
            </a:r>
          </a:p>
          <a:p>
            <a:pPr lvl="1">
              <a:lnSpc>
                <a:spcPct val="90000"/>
              </a:lnSpc>
            </a:pPr>
            <a:r>
              <a:rPr lang="en-US" dirty="0"/>
              <a:t>Empirical studies conducted to identify code-type correlates</a:t>
            </a:r>
          </a:p>
          <a:p>
            <a:pPr eaLnBrk="1" hangingPunct="1">
              <a:lnSpc>
                <a:spcPct val="90000"/>
              </a:lnSpc>
            </a:pP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144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144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1449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1449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1449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1449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1449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4499" grpId="0" uiExpand="1"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E9EC55-BC5C-485F-B486-2E1A388DE910}"/>
              </a:ext>
            </a:extLst>
          </p:cNvPr>
          <p:cNvPicPr>
            <a:picLocks noChangeAspect="1"/>
          </p:cNvPicPr>
          <p:nvPr/>
        </p:nvPicPr>
        <p:blipFill>
          <a:blip r:embed="rId2"/>
          <a:stretch>
            <a:fillRect/>
          </a:stretch>
        </p:blipFill>
        <p:spPr>
          <a:xfrm>
            <a:off x="1888942" y="0"/>
            <a:ext cx="5366116" cy="6858000"/>
          </a:xfrm>
          <a:prstGeom prst="rect">
            <a:avLst/>
          </a:prstGeom>
        </p:spPr>
      </p:pic>
      <p:sp>
        <p:nvSpPr>
          <p:cNvPr id="4" name="Rectangle 3">
            <a:extLst>
              <a:ext uri="{FF2B5EF4-FFF2-40B4-BE49-F238E27FC236}">
                <a16:creationId xmlns:a16="http://schemas.microsoft.com/office/drawing/2014/main" id="{69568246-56DD-4D77-7FD8-8247AAC7CFBD}"/>
              </a:ext>
            </a:extLst>
          </p:cNvPr>
          <p:cNvSpPr/>
          <p:nvPr/>
        </p:nvSpPr>
        <p:spPr>
          <a:xfrm rot="16200000">
            <a:off x="5417554" y="3221251"/>
            <a:ext cx="6858000" cy="415498"/>
          </a:xfrm>
          <a:prstGeom prst="rect">
            <a:avLst/>
          </a:prstGeom>
        </p:spPr>
        <p:txBody>
          <a:bodyPr wrap="square">
            <a:spAutoFit/>
          </a:bodyPr>
          <a:lstStyle/>
          <a:p>
            <a:r>
              <a:rPr lang="en-US" sz="1050" dirty="0">
                <a:latin typeface="Arial"/>
                <a:cs typeface="Arial"/>
              </a:rPr>
              <a:t>Excerpted from the </a:t>
            </a:r>
            <a:r>
              <a:rPr lang="en-US" sz="1050" i="1" dirty="0">
                <a:latin typeface="Arial"/>
                <a:cs typeface="Arial"/>
              </a:rPr>
              <a:t>MMPI-3 Technical Manual </a:t>
            </a:r>
            <a:r>
              <a:rPr lang="en-US" sz="1050" dirty="0">
                <a:latin typeface="Arial"/>
                <a:cs typeface="Arial"/>
              </a:rPr>
              <a:t>by Yossef S. Ben-Porath and Auke Tellegen. Copyright © 2020 by the Regents of the University of Minnesota. Reproduced by permission of the University of Minnesota Press. </a:t>
            </a:r>
          </a:p>
        </p:txBody>
      </p:sp>
    </p:spTree>
    <p:extLst>
      <p:ext uri="{BB962C8B-B14F-4D97-AF65-F5344CB8AC3E}">
        <p14:creationId xmlns:p14="http://schemas.microsoft.com/office/powerpoint/2010/main" val="108493219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62EFD-76FD-024E-AFD2-C83122451E6A}"/>
              </a:ext>
            </a:extLst>
          </p:cNvPr>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Development: Scales</a:t>
            </a:r>
          </a:p>
        </p:txBody>
      </p:sp>
      <p:sp>
        <p:nvSpPr>
          <p:cNvPr id="3" name="Content Placeholder 2">
            <a:extLst>
              <a:ext uri="{FF2B5EF4-FFF2-40B4-BE49-F238E27FC236}">
                <a16:creationId xmlns:a16="http://schemas.microsoft.com/office/drawing/2014/main" id="{94D92C68-2966-DF4A-953F-DC443597BF50}"/>
              </a:ext>
            </a:extLst>
          </p:cNvPr>
          <p:cNvSpPr>
            <a:spLocks noGrp="1"/>
          </p:cNvSpPr>
          <p:nvPr>
            <p:ph idx="1"/>
          </p:nvPr>
        </p:nvSpPr>
        <p:spPr>
          <a:xfrm>
            <a:off x="628650" y="1439332"/>
            <a:ext cx="7092407" cy="5266267"/>
          </a:xfrm>
        </p:spPr>
        <p:txBody>
          <a:bodyPr>
            <a:normAutofit/>
          </a:bodyPr>
          <a:lstStyle/>
          <a:p>
            <a:pPr>
              <a:buClr>
                <a:schemeClr val="accent2">
                  <a:lumMod val="75000"/>
                  <a:lumOff val="25000"/>
                </a:schemeClr>
              </a:buClr>
            </a:pPr>
            <a:r>
              <a:rPr lang="en-US" sz="2800" dirty="0">
                <a:latin typeface="Tw Cen MT" panose="020B0602020104020603" pitchFamily="34" charset="0"/>
              </a:rPr>
              <a:t>Scale Development Process</a:t>
            </a:r>
          </a:p>
          <a:p>
            <a:pPr lvl="1">
              <a:buClr>
                <a:schemeClr val="accent2">
                  <a:lumMod val="75000"/>
                  <a:lumOff val="25000"/>
                </a:schemeClr>
              </a:buClr>
            </a:pPr>
            <a:r>
              <a:rPr lang="en-US" sz="2400" dirty="0">
                <a:latin typeface="Tw Cen MT" panose="020B0602020104020603" pitchFamily="34" charset="0"/>
              </a:rPr>
              <a:t>Using Field Data</a:t>
            </a:r>
          </a:p>
          <a:p>
            <a:pPr lvl="2">
              <a:lnSpc>
                <a:spcPct val="100000"/>
              </a:lnSpc>
              <a:buClr>
                <a:schemeClr val="accent2">
                  <a:lumMod val="75000"/>
                  <a:lumOff val="25000"/>
                </a:schemeClr>
              </a:buClr>
            </a:pPr>
            <a:r>
              <a:rPr lang="en-US" sz="2200" dirty="0">
                <a:latin typeface="Tw Cen MT" panose="020B0602020104020603" pitchFamily="34" charset="0"/>
              </a:rPr>
              <a:t>RC Scales shortened</a:t>
            </a:r>
          </a:p>
          <a:p>
            <a:pPr lvl="2">
              <a:lnSpc>
                <a:spcPct val="100000"/>
              </a:lnSpc>
              <a:buClr>
                <a:schemeClr val="accent2">
                  <a:lumMod val="75000"/>
                  <a:lumOff val="25000"/>
                </a:schemeClr>
              </a:buClr>
            </a:pPr>
            <a:r>
              <a:rPr lang="en-US" sz="2200" dirty="0">
                <a:latin typeface="Tw Cen MT" panose="020B0602020104020603" pitchFamily="34" charset="0"/>
              </a:rPr>
              <a:t>Some SP Scales lengthened and expanded</a:t>
            </a:r>
          </a:p>
          <a:p>
            <a:pPr lvl="3">
              <a:buClr>
                <a:schemeClr val="accent2">
                  <a:lumMod val="75000"/>
                  <a:lumOff val="25000"/>
                </a:schemeClr>
              </a:buClr>
            </a:pPr>
            <a:r>
              <a:rPr lang="en-US" sz="1900" dirty="0">
                <a:latin typeface="Tw Cen MT" panose="020B0602020104020603" pitchFamily="34" charset="0"/>
              </a:rPr>
              <a:t>Item analyses used to identify items that could be deleted without loss of reliability</a:t>
            </a:r>
          </a:p>
          <a:p>
            <a:pPr lvl="3">
              <a:buClr>
                <a:schemeClr val="accent2">
                  <a:lumMod val="75000"/>
                  <a:lumOff val="25000"/>
                </a:schemeClr>
              </a:buClr>
            </a:pPr>
            <a:r>
              <a:rPr lang="en-US" sz="1900" dirty="0">
                <a:latin typeface="Tw Cen MT" panose="020B0602020104020603" pitchFamily="34" charset="0"/>
              </a:rPr>
              <a:t>Candidate items for deletion were inspected for content to make sure deletion would not limit the content scope of the scale</a:t>
            </a:r>
          </a:p>
          <a:p>
            <a:pPr lvl="3">
              <a:buClr>
                <a:schemeClr val="accent2">
                  <a:lumMod val="75000"/>
                  <a:lumOff val="25000"/>
                </a:schemeClr>
              </a:buClr>
            </a:pPr>
            <a:r>
              <a:rPr lang="en-US" sz="1900" dirty="0">
                <a:latin typeface="Tw Cen MT" panose="020B0602020104020603" pitchFamily="34" charset="0"/>
              </a:rPr>
              <a:t>External correlates examined to make sure shortened scales did not lose validity (some items “reinstated to retain validity)</a:t>
            </a:r>
          </a:p>
          <a:p>
            <a:pPr lvl="3">
              <a:buClr>
                <a:schemeClr val="accent2">
                  <a:lumMod val="75000"/>
                  <a:lumOff val="25000"/>
                </a:schemeClr>
              </a:buClr>
            </a:pPr>
            <a:r>
              <a:rPr lang="en-US" sz="1900" dirty="0">
                <a:latin typeface="Tw Cen MT" panose="020B0602020104020603" pitchFamily="34" charset="0"/>
              </a:rPr>
              <a:t>Correlations calculated between shortened scales and 95 trial items – items added</a:t>
            </a:r>
          </a:p>
          <a:p>
            <a:pPr lvl="3">
              <a:buClr>
                <a:schemeClr val="accent2">
                  <a:lumMod val="75000"/>
                  <a:lumOff val="25000"/>
                </a:schemeClr>
              </a:buClr>
            </a:pPr>
            <a:endParaRPr lang="en-US" sz="1900" dirty="0">
              <a:latin typeface="Tw Cen MT" panose="020B0602020104020603" pitchFamily="34" charset="0"/>
            </a:endParaRPr>
          </a:p>
          <a:p>
            <a:pPr>
              <a:lnSpc>
                <a:spcPct val="100000"/>
              </a:lnSpc>
              <a:spcBef>
                <a:spcPts val="1200"/>
              </a:spcBef>
              <a:buClr>
                <a:schemeClr val="accent2">
                  <a:lumMod val="75000"/>
                  <a:lumOff val="25000"/>
                </a:schemeClr>
              </a:buClr>
              <a:buFontTx/>
              <a:buChar char="•"/>
            </a:pPr>
            <a:endParaRPr lang="en-US" sz="2400" dirty="0"/>
          </a:p>
        </p:txBody>
      </p:sp>
    </p:spTree>
    <p:extLst>
      <p:ext uri="{BB962C8B-B14F-4D97-AF65-F5344CB8AC3E}">
        <p14:creationId xmlns:p14="http://schemas.microsoft.com/office/powerpoint/2010/main" val="24655644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62EFD-76FD-024E-AFD2-C83122451E6A}"/>
              </a:ext>
            </a:extLst>
          </p:cNvPr>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Development: Scales</a:t>
            </a:r>
          </a:p>
        </p:txBody>
      </p:sp>
      <p:sp>
        <p:nvSpPr>
          <p:cNvPr id="3" name="Content Placeholder 2">
            <a:extLst>
              <a:ext uri="{FF2B5EF4-FFF2-40B4-BE49-F238E27FC236}">
                <a16:creationId xmlns:a16="http://schemas.microsoft.com/office/drawing/2014/main" id="{94D92C68-2966-DF4A-953F-DC443597BF50}"/>
              </a:ext>
            </a:extLst>
          </p:cNvPr>
          <p:cNvSpPr>
            <a:spLocks noGrp="1"/>
          </p:cNvSpPr>
          <p:nvPr>
            <p:ph idx="1"/>
          </p:nvPr>
        </p:nvSpPr>
        <p:spPr>
          <a:xfrm>
            <a:off x="628650" y="1439333"/>
            <a:ext cx="7092407" cy="4737630"/>
          </a:xfrm>
        </p:spPr>
        <p:txBody>
          <a:bodyPr/>
          <a:lstStyle/>
          <a:p>
            <a:pPr>
              <a:buClr>
                <a:schemeClr val="accent2">
                  <a:lumMod val="75000"/>
                  <a:lumOff val="25000"/>
                </a:schemeClr>
              </a:buClr>
            </a:pPr>
            <a:r>
              <a:rPr lang="en-US" sz="2800" dirty="0">
                <a:latin typeface="Tw Cen MT" panose="020B0602020104020603" pitchFamily="34" charset="0"/>
              </a:rPr>
              <a:t>Scale Development Process</a:t>
            </a:r>
          </a:p>
          <a:p>
            <a:pPr lvl="1">
              <a:buClr>
                <a:schemeClr val="accent2">
                  <a:lumMod val="75000"/>
                  <a:lumOff val="25000"/>
                </a:schemeClr>
              </a:buClr>
            </a:pPr>
            <a:r>
              <a:rPr lang="en-US" sz="2400" dirty="0">
                <a:latin typeface="Tw Cen MT" panose="020B0602020104020603" pitchFamily="34" charset="0"/>
              </a:rPr>
              <a:t>Using Field Data</a:t>
            </a:r>
          </a:p>
          <a:p>
            <a:pPr lvl="2">
              <a:lnSpc>
                <a:spcPct val="100000"/>
              </a:lnSpc>
              <a:buClr>
                <a:schemeClr val="accent2">
                  <a:lumMod val="75000"/>
                  <a:lumOff val="25000"/>
                </a:schemeClr>
              </a:buClr>
            </a:pPr>
            <a:r>
              <a:rPr lang="en-US" sz="2200" dirty="0">
                <a:latin typeface="Tw Cen MT" panose="020B0602020104020603" pitchFamily="34" charset="0"/>
              </a:rPr>
              <a:t>RC Scales shortened</a:t>
            </a:r>
          </a:p>
          <a:p>
            <a:pPr lvl="2">
              <a:lnSpc>
                <a:spcPct val="100000"/>
              </a:lnSpc>
              <a:buClr>
                <a:schemeClr val="accent2">
                  <a:lumMod val="75000"/>
                  <a:lumOff val="25000"/>
                </a:schemeClr>
              </a:buClr>
            </a:pPr>
            <a:r>
              <a:rPr lang="en-US" sz="2200" dirty="0">
                <a:latin typeface="Tw Cen MT" panose="020B0602020104020603" pitchFamily="34" charset="0"/>
              </a:rPr>
              <a:t>Some SP Scales lengthened and expanded</a:t>
            </a:r>
          </a:p>
          <a:p>
            <a:pPr lvl="2">
              <a:lnSpc>
                <a:spcPct val="100000"/>
              </a:lnSpc>
              <a:buClr>
                <a:schemeClr val="accent2">
                  <a:lumMod val="75000"/>
                  <a:lumOff val="25000"/>
                </a:schemeClr>
              </a:buClr>
            </a:pPr>
            <a:r>
              <a:rPr lang="en-US" sz="2200" dirty="0">
                <a:latin typeface="Tw Cen MT" panose="020B0602020104020603" pitchFamily="34" charset="0"/>
              </a:rPr>
              <a:t>H-O and PSY-5 Scales revised to address deleted items and incorporate new ones</a:t>
            </a:r>
          </a:p>
          <a:p>
            <a:pPr lvl="2">
              <a:lnSpc>
                <a:spcPct val="100000"/>
              </a:lnSpc>
              <a:buClr>
                <a:schemeClr val="accent2">
                  <a:lumMod val="75000"/>
                  <a:lumOff val="25000"/>
                </a:schemeClr>
              </a:buClr>
            </a:pPr>
            <a:r>
              <a:rPr lang="en-US" sz="2200" dirty="0">
                <a:latin typeface="Tw Cen MT" panose="020B0602020104020603" pitchFamily="34" charset="0"/>
              </a:rPr>
              <a:t>Validity Scales updated</a:t>
            </a:r>
          </a:p>
          <a:p>
            <a:pPr lvl="1">
              <a:buClr>
                <a:schemeClr val="accent2">
                  <a:lumMod val="75000"/>
                  <a:lumOff val="25000"/>
                </a:schemeClr>
              </a:buClr>
            </a:pPr>
            <a:r>
              <a:rPr lang="en-US" sz="2400" dirty="0">
                <a:latin typeface="Tw Cen MT" panose="020B0602020104020603" pitchFamily="34" charset="0"/>
              </a:rPr>
              <a:t>Using Spanish Normative and Bilingual Samples</a:t>
            </a:r>
          </a:p>
          <a:p>
            <a:pPr lvl="2">
              <a:lnSpc>
                <a:spcPct val="100000"/>
              </a:lnSpc>
              <a:buClr>
                <a:schemeClr val="accent2">
                  <a:lumMod val="75000"/>
                  <a:lumOff val="25000"/>
                </a:schemeClr>
              </a:buClr>
            </a:pPr>
            <a:r>
              <a:rPr lang="en-US" sz="2200" dirty="0">
                <a:latin typeface="Tw Cen MT" panose="020B0602020104020603" pitchFamily="34" charset="0"/>
              </a:rPr>
              <a:t>All rewritten and new items selected for MMPI-3 examined</a:t>
            </a:r>
          </a:p>
          <a:p>
            <a:pPr lvl="2">
              <a:lnSpc>
                <a:spcPct val="100000"/>
              </a:lnSpc>
              <a:buClr>
                <a:schemeClr val="accent2">
                  <a:lumMod val="75000"/>
                  <a:lumOff val="25000"/>
                </a:schemeClr>
              </a:buClr>
            </a:pPr>
            <a:r>
              <a:rPr lang="en-US" sz="2200" dirty="0">
                <a:latin typeface="Tw Cen MT" panose="020B0602020104020603" pitchFamily="34" charset="0"/>
              </a:rPr>
              <a:t>One item dropped</a:t>
            </a:r>
          </a:p>
          <a:p>
            <a:pPr>
              <a:lnSpc>
                <a:spcPct val="100000"/>
              </a:lnSpc>
              <a:spcBef>
                <a:spcPts val="1200"/>
              </a:spcBef>
              <a:buClr>
                <a:schemeClr val="accent2">
                  <a:lumMod val="75000"/>
                  <a:lumOff val="25000"/>
                </a:schemeClr>
              </a:buClr>
              <a:buFontTx/>
              <a:buChar char="•"/>
            </a:pPr>
            <a:endParaRPr lang="en-US" sz="2400" dirty="0"/>
          </a:p>
        </p:txBody>
      </p:sp>
    </p:spTree>
    <p:extLst>
      <p:ext uri="{BB962C8B-B14F-4D97-AF65-F5344CB8AC3E}">
        <p14:creationId xmlns:p14="http://schemas.microsoft.com/office/powerpoint/2010/main" val="3661936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FAD4A0-4FFB-40B1-92B5-0A2A0E3990AA}"/>
              </a:ext>
            </a:extLst>
          </p:cNvPr>
          <p:cNvPicPr>
            <a:picLocks noChangeAspect="1"/>
          </p:cNvPicPr>
          <p:nvPr/>
        </p:nvPicPr>
        <p:blipFill>
          <a:blip r:embed="rId2"/>
          <a:stretch>
            <a:fillRect/>
          </a:stretch>
        </p:blipFill>
        <p:spPr>
          <a:xfrm>
            <a:off x="1347041" y="84083"/>
            <a:ext cx="6636956" cy="6172199"/>
          </a:xfrm>
          <a:prstGeom prst="rect">
            <a:avLst/>
          </a:prstGeom>
        </p:spPr>
      </p:pic>
      <p:sp>
        <p:nvSpPr>
          <p:cNvPr id="4" name="Rectangle 3">
            <a:extLst>
              <a:ext uri="{FF2B5EF4-FFF2-40B4-BE49-F238E27FC236}">
                <a16:creationId xmlns:a16="http://schemas.microsoft.com/office/drawing/2014/main" id="{086944E1-748E-A749-6772-AF1DA6CC70C4}"/>
              </a:ext>
            </a:extLst>
          </p:cNvPr>
          <p:cNvSpPr/>
          <p:nvPr/>
        </p:nvSpPr>
        <p:spPr>
          <a:xfrm>
            <a:off x="0" y="6424450"/>
            <a:ext cx="9144000" cy="430887"/>
          </a:xfrm>
          <a:prstGeom prst="rect">
            <a:avLst/>
          </a:prstGeom>
        </p:spPr>
        <p:txBody>
          <a:bodyPr wrap="square">
            <a:spAutoFit/>
          </a:bodyPr>
          <a:lstStyle/>
          <a:p>
            <a:r>
              <a:rPr lang="en-US" sz="1050" dirty="0">
                <a:latin typeface="Arial"/>
                <a:cs typeface="Arial"/>
              </a:rPr>
              <a:t>Excerpted from the </a:t>
            </a:r>
            <a:r>
              <a:rPr lang="en-US" sz="1050" i="1" dirty="0">
                <a:latin typeface="Arial"/>
                <a:cs typeface="Arial"/>
              </a:rPr>
              <a:t>MMPI-3 Technical Manual </a:t>
            </a:r>
            <a:r>
              <a:rPr lang="en-US" sz="1050" dirty="0">
                <a:latin typeface="Arial"/>
                <a:cs typeface="Arial"/>
              </a:rPr>
              <a:t>by Yossef S. Ben-Porath and Auke Tellegen. Copyright © 2020 by the Regents of the University of Minnesota. Reproduced by permission of the University of Minnesota Press. </a:t>
            </a:r>
          </a:p>
        </p:txBody>
      </p:sp>
    </p:spTree>
    <p:extLst>
      <p:ext uri="{BB962C8B-B14F-4D97-AF65-F5344CB8AC3E}">
        <p14:creationId xmlns:p14="http://schemas.microsoft.com/office/powerpoint/2010/main" val="395535253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2DB71F-9D98-406A-AACD-1ED3CFB4D0FC}"/>
              </a:ext>
            </a:extLst>
          </p:cNvPr>
          <p:cNvPicPr>
            <a:picLocks noChangeAspect="1"/>
          </p:cNvPicPr>
          <p:nvPr/>
        </p:nvPicPr>
        <p:blipFill>
          <a:blip r:embed="rId2"/>
          <a:stretch>
            <a:fillRect/>
          </a:stretch>
        </p:blipFill>
        <p:spPr>
          <a:xfrm>
            <a:off x="1096101" y="15766"/>
            <a:ext cx="6240517" cy="892047"/>
          </a:xfrm>
          <a:prstGeom prst="rect">
            <a:avLst/>
          </a:prstGeom>
        </p:spPr>
      </p:pic>
      <p:pic>
        <p:nvPicPr>
          <p:cNvPr id="5" name="Picture 4">
            <a:extLst>
              <a:ext uri="{FF2B5EF4-FFF2-40B4-BE49-F238E27FC236}">
                <a16:creationId xmlns:a16="http://schemas.microsoft.com/office/drawing/2014/main" id="{E567D7C0-6E39-4884-9157-69AE341F4AC6}"/>
              </a:ext>
            </a:extLst>
          </p:cNvPr>
          <p:cNvPicPr>
            <a:picLocks noChangeAspect="1"/>
          </p:cNvPicPr>
          <p:nvPr/>
        </p:nvPicPr>
        <p:blipFill>
          <a:blip r:embed="rId3"/>
          <a:stretch>
            <a:fillRect/>
          </a:stretch>
        </p:blipFill>
        <p:spPr>
          <a:xfrm>
            <a:off x="1355834" y="889420"/>
            <a:ext cx="6010085" cy="5593311"/>
          </a:xfrm>
          <a:prstGeom prst="rect">
            <a:avLst/>
          </a:prstGeom>
        </p:spPr>
      </p:pic>
      <p:sp>
        <p:nvSpPr>
          <p:cNvPr id="4" name="Rectangle 3">
            <a:extLst>
              <a:ext uri="{FF2B5EF4-FFF2-40B4-BE49-F238E27FC236}">
                <a16:creationId xmlns:a16="http://schemas.microsoft.com/office/drawing/2014/main" id="{1B1DC5FC-3C7E-48B2-D4FB-C62693D64D6F}"/>
              </a:ext>
            </a:extLst>
          </p:cNvPr>
          <p:cNvSpPr/>
          <p:nvPr/>
        </p:nvSpPr>
        <p:spPr>
          <a:xfrm>
            <a:off x="0" y="6424450"/>
            <a:ext cx="9144000" cy="430887"/>
          </a:xfrm>
          <a:prstGeom prst="rect">
            <a:avLst/>
          </a:prstGeom>
        </p:spPr>
        <p:txBody>
          <a:bodyPr wrap="square">
            <a:spAutoFit/>
          </a:bodyPr>
          <a:lstStyle/>
          <a:p>
            <a:r>
              <a:rPr lang="en-US" sz="1050" dirty="0">
                <a:latin typeface="Arial"/>
                <a:cs typeface="Arial"/>
              </a:rPr>
              <a:t>Excerpted from the </a:t>
            </a:r>
            <a:r>
              <a:rPr lang="en-US" sz="1050" i="1" dirty="0">
                <a:latin typeface="Arial"/>
                <a:cs typeface="Arial"/>
              </a:rPr>
              <a:t>MMPI-3 Technical Manual </a:t>
            </a:r>
            <a:r>
              <a:rPr lang="en-US" sz="1050" dirty="0">
                <a:latin typeface="Arial"/>
                <a:cs typeface="Arial"/>
              </a:rPr>
              <a:t>by Yossef S. Ben-Porath and Auke Tellegen. Copyright © 2020 by the Regents of the University of Minnesota. Reproduced by permission of the University of Minnesota Press. </a:t>
            </a:r>
          </a:p>
        </p:txBody>
      </p:sp>
    </p:spTree>
    <p:extLst>
      <p:ext uri="{BB962C8B-B14F-4D97-AF65-F5344CB8AC3E}">
        <p14:creationId xmlns:p14="http://schemas.microsoft.com/office/powerpoint/2010/main" val="129642751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617D11-88F6-4860-8B1D-036102BC31EB}"/>
              </a:ext>
            </a:extLst>
          </p:cNvPr>
          <p:cNvPicPr>
            <a:picLocks noChangeAspect="1"/>
          </p:cNvPicPr>
          <p:nvPr/>
        </p:nvPicPr>
        <p:blipFill>
          <a:blip r:embed="rId2"/>
          <a:stretch>
            <a:fillRect/>
          </a:stretch>
        </p:blipFill>
        <p:spPr>
          <a:xfrm>
            <a:off x="802500" y="914400"/>
            <a:ext cx="7283074" cy="4269567"/>
          </a:xfrm>
          <a:prstGeom prst="rect">
            <a:avLst/>
          </a:prstGeom>
        </p:spPr>
      </p:pic>
      <p:sp>
        <p:nvSpPr>
          <p:cNvPr id="4" name="Rectangle 3">
            <a:extLst>
              <a:ext uri="{FF2B5EF4-FFF2-40B4-BE49-F238E27FC236}">
                <a16:creationId xmlns:a16="http://schemas.microsoft.com/office/drawing/2014/main" id="{08A4555F-C5A5-EFD5-6FB7-BB191277723A}"/>
              </a:ext>
            </a:extLst>
          </p:cNvPr>
          <p:cNvSpPr/>
          <p:nvPr/>
        </p:nvSpPr>
        <p:spPr>
          <a:xfrm>
            <a:off x="0" y="6424450"/>
            <a:ext cx="9144000" cy="430887"/>
          </a:xfrm>
          <a:prstGeom prst="rect">
            <a:avLst/>
          </a:prstGeom>
        </p:spPr>
        <p:txBody>
          <a:bodyPr wrap="square">
            <a:spAutoFit/>
          </a:bodyPr>
          <a:lstStyle/>
          <a:p>
            <a:r>
              <a:rPr lang="en-US" sz="1050" dirty="0">
                <a:latin typeface="Arial"/>
                <a:cs typeface="Arial"/>
              </a:rPr>
              <a:t>Excerpted from the </a:t>
            </a:r>
            <a:r>
              <a:rPr lang="en-US" sz="1050" i="1" dirty="0">
                <a:latin typeface="Arial"/>
                <a:cs typeface="Arial"/>
              </a:rPr>
              <a:t>MMPI-3 Technical Manual </a:t>
            </a:r>
            <a:r>
              <a:rPr lang="en-US" sz="1050" dirty="0">
                <a:latin typeface="Arial"/>
                <a:cs typeface="Arial"/>
              </a:rPr>
              <a:t>by Yossef S. Ben-Porath and Auke Tellegen. Copyright © 2020 by the Regents of the University of Minnesota. Reproduced by permission of the University of Minnesota Press. </a:t>
            </a:r>
          </a:p>
        </p:txBody>
      </p:sp>
    </p:spTree>
    <p:extLst>
      <p:ext uri="{BB962C8B-B14F-4D97-AF65-F5344CB8AC3E}">
        <p14:creationId xmlns:p14="http://schemas.microsoft.com/office/powerpoint/2010/main" val="106441454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62EFD-76FD-024E-AFD2-C83122451E6A}"/>
              </a:ext>
            </a:extLst>
          </p:cNvPr>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Outcome: Scales</a:t>
            </a:r>
          </a:p>
        </p:txBody>
      </p:sp>
      <p:sp>
        <p:nvSpPr>
          <p:cNvPr id="3" name="Content Placeholder 2">
            <a:extLst>
              <a:ext uri="{FF2B5EF4-FFF2-40B4-BE49-F238E27FC236}">
                <a16:creationId xmlns:a16="http://schemas.microsoft.com/office/drawing/2014/main" id="{94D92C68-2966-DF4A-953F-DC443597BF50}"/>
              </a:ext>
            </a:extLst>
          </p:cNvPr>
          <p:cNvSpPr>
            <a:spLocks noGrp="1"/>
          </p:cNvSpPr>
          <p:nvPr>
            <p:ph idx="1"/>
          </p:nvPr>
        </p:nvSpPr>
        <p:spPr>
          <a:xfrm>
            <a:off x="628650" y="1439333"/>
            <a:ext cx="7371128" cy="4737630"/>
          </a:xfrm>
        </p:spPr>
        <p:txBody>
          <a:bodyPr/>
          <a:lstStyle/>
          <a:p>
            <a:r>
              <a:rPr lang="en-US" sz="2800" i="1" dirty="0">
                <a:latin typeface="Tw Cen MT" panose="020B0602020104020603" pitchFamily="34" charset="0"/>
              </a:rPr>
              <a:t>New Scales</a:t>
            </a:r>
            <a:r>
              <a:rPr lang="en-US" sz="2800" dirty="0">
                <a:latin typeface="Tw Cen MT" panose="020B0602020104020603" pitchFamily="34" charset="0"/>
              </a:rPr>
              <a:t>:</a:t>
            </a:r>
          </a:p>
          <a:p>
            <a:pPr lvl="1">
              <a:lnSpc>
                <a:spcPct val="100000"/>
              </a:lnSpc>
            </a:pPr>
            <a:r>
              <a:rPr lang="en-US" sz="2600" dirty="0">
                <a:latin typeface="Tw Cen MT" panose="020B0602020104020603" pitchFamily="34" charset="0"/>
              </a:rPr>
              <a:t>Combined Response Inconsistency (CRIN)</a:t>
            </a:r>
          </a:p>
          <a:p>
            <a:pPr lvl="1">
              <a:lnSpc>
                <a:spcPct val="100000"/>
              </a:lnSpc>
            </a:pPr>
            <a:r>
              <a:rPr lang="en-US" sz="2600" dirty="0">
                <a:latin typeface="Tw Cen MT" panose="020B0602020104020603" pitchFamily="34" charset="0"/>
              </a:rPr>
              <a:t>Eating Concerns (EAT)</a:t>
            </a:r>
          </a:p>
          <a:p>
            <a:pPr lvl="1">
              <a:lnSpc>
                <a:spcPct val="100000"/>
              </a:lnSpc>
            </a:pPr>
            <a:r>
              <a:rPr lang="en-US" sz="2600" dirty="0">
                <a:latin typeface="Tw Cen MT" panose="020B0602020104020603" pitchFamily="34" charset="0"/>
              </a:rPr>
              <a:t>Compulsivity (CMP)</a:t>
            </a:r>
          </a:p>
          <a:p>
            <a:pPr lvl="1">
              <a:lnSpc>
                <a:spcPct val="100000"/>
              </a:lnSpc>
            </a:pPr>
            <a:r>
              <a:rPr lang="en-US" sz="2600" dirty="0">
                <a:latin typeface="Tw Cen MT" panose="020B0602020104020603" pitchFamily="34" charset="0"/>
              </a:rPr>
              <a:t>Impulsivity (IMP)</a:t>
            </a:r>
          </a:p>
          <a:p>
            <a:pPr lvl="1">
              <a:lnSpc>
                <a:spcPct val="100000"/>
              </a:lnSpc>
            </a:pPr>
            <a:r>
              <a:rPr lang="en-US" sz="2600" dirty="0">
                <a:latin typeface="Tw Cen MT" panose="020B0602020104020603" pitchFamily="34" charset="0"/>
              </a:rPr>
              <a:t>Self-Importance (SFI)</a:t>
            </a:r>
          </a:p>
          <a:p>
            <a:pPr lvl="1">
              <a:lnSpc>
                <a:spcPct val="100000"/>
              </a:lnSpc>
              <a:spcBef>
                <a:spcPts val="1200"/>
              </a:spcBef>
              <a:buClr>
                <a:schemeClr val="accent2">
                  <a:lumMod val="75000"/>
                  <a:lumOff val="25000"/>
                </a:schemeClr>
              </a:buClr>
              <a:buFontTx/>
              <a:buChar char="•"/>
            </a:pPr>
            <a:endParaRPr lang="en-US" sz="2400" dirty="0"/>
          </a:p>
        </p:txBody>
      </p:sp>
    </p:spTree>
    <p:extLst>
      <p:ext uri="{BB962C8B-B14F-4D97-AF65-F5344CB8AC3E}">
        <p14:creationId xmlns:p14="http://schemas.microsoft.com/office/powerpoint/2010/main" val="850614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62EFD-76FD-024E-AFD2-C83122451E6A}"/>
              </a:ext>
            </a:extLst>
          </p:cNvPr>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Outcome: Scales</a:t>
            </a:r>
          </a:p>
        </p:txBody>
      </p:sp>
      <p:sp>
        <p:nvSpPr>
          <p:cNvPr id="3" name="Content Placeholder 2">
            <a:extLst>
              <a:ext uri="{FF2B5EF4-FFF2-40B4-BE49-F238E27FC236}">
                <a16:creationId xmlns:a16="http://schemas.microsoft.com/office/drawing/2014/main" id="{94D92C68-2966-DF4A-953F-DC443597BF50}"/>
              </a:ext>
            </a:extLst>
          </p:cNvPr>
          <p:cNvSpPr>
            <a:spLocks noGrp="1"/>
          </p:cNvSpPr>
          <p:nvPr>
            <p:ph idx="1"/>
          </p:nvPr>
        </p:nvSpPr>
        <p:spPr>
          <a:xfrm>
            <a:off x="628650" y="1439333"/>
            <a:ext cx="7371128" cy="4737630"/>
          </a:xfrm>
        </p:spPr>
        <p:txBody>
          <a:bodyPr/>
          <a:lstStyle/>
          <a:p>
            <a:r>
              <a:rPr lang="en-US" sz="2800" i="1" dirty="0">
                <a:latin typeface="Tw Cen MT" panose="020B0602020104020603" pitchFamily="34" charset="0"/>
              </a:rPr>
              <a:t>Substantially Modified:</a:t>
            </a:r>
          </a:p>
          <a:p>
            <a:pPr lvl="1">
              <a:lnSpc>
                <a:spcPct val="100000"/>
              </a:lnSpc>
            </a:pPr>
            <a:r>
              <a:rPr lang="en-US" sz="2400" dirty="0">
                <a:latin typeface="Tw Cen MT" panose="020B0602020104020603" pitchFamily="34" charset="0"/>
              </a:rPr>
              <a:t>Anxiety (AXY)    Anxiety-Related Experiences (ARX)</a:t>
            </a:r>
          </a:p>
          <a:p>
            <a:pPr lvl="1">
              <a:lnSpc>
                <a:spcPct val="100000"/>
              </a:lnSpc>
            </a:pPr>
            <a:r>
              <a:rPr lang="en-US" sz="2400" dirty="0">
                <a:latin typeface="Tw Cen MT" panose="020B0602020104020603" pitchFamily="34" charset="0"/>
              </a:rPr>
              <a:t>Stress/Worry (STW)    Stress (STR); Worry (WRY)</a:t>
            </a:r>
          </a:p>
          <a:p>
            <a:pPr lvl="1">
              <a:lnSpc>
                <a:spcPct val="100000"/>
              </a:lnSpc>
            </a:pPr>
            <a:r>
              <a:rPr lang="en-US" sz="2400" dirty="0">
                <a:latin typeface="Tw Cen MT" panose="020B0602020104020603" pitchFamily="34" charset="0"/>
              </a:rPr>
              <a:t>Interpersonal Passivity (IPP)    Dominance (DOM)</a:t>
            </a:r>
          </a:p>
          <a:p>
            <a:r>
              <a:rPr lang="en-US" sz="2800" i="1" dirty="0">
                <a:latin typeface="Tw Cen MT" panose="020B0602020104020603" pitchFamily="34" charset="0"/>
              </a:rPr>
              <a:t>Dropped</a:t>
            </a:r>
            <a:r>
              <a:rPr lang="en-US" sz="2800" dirty="0">
                <a:latin typeface="Tw Cen MT" panose="020B0602020104020603" pitchFamily="34" charset="0"/>
              </a:rPr>
              <a:t>:</a:t>
            </a:r>
          </a:p>
          <a:p>
            <a:pPr lvl="1">
              <a:lnSpc>
                <a:spcPct val="100000"/>
              </a:lnSpc>
            </a:pPr>
            <a:r>
              <a:rPr lang="en-US" sz="2400" dirty="0">
                <a:latin typeface="Tw Cen MT" panose="020B0602020104020603" pitchFamily="34" charset="0"/>
              </a:rPr>
              <a:t>Gastrointestinal Complaints (GIC), Head Pain Complaints (HPC)</a:t>
            </a:r>
          </a:p>
          <a:p>
            <a:pPr lvl="1">
              <a:lnSpc>
                <a:spcPct val="100000"/>
              </a:lnSpc>
            </a:pPr>
            <a:r>
              <a:rPr lang="en-US" sz="2400" dirty="0">
                <a:latin typeface="Tw Cen MT" panose="020B0602020104020603" pitchFamily="34" charset="0"/>
              </a:rPr>
              <a:t>Multiple Specific Fears (MSF)</a:t>
            </a:r>
          </a:p>
          <a:p>
            <a:pPr lvl="1">
              <a:lnSpc>
                <a:spcPct val="100000"/>
              </a:lnSpc>
            </a:pPr>
            <a:r>
              <a:rPr lang="en-US" sz="2400" dirty="0">
                <a:latin typeface="Tw Cen MT" panose="020B0602020104020603" pitchFamily="34" charset="0"/>
              </a:rPr>
              <a:t>Aesthetic/Literary Interests (AES)</a:t>
            </a:r>
          </a:p>
          <a:p>
            <a:pPr lvl="1">
              <a:lnSpc>
                <a:spcPct val="100000"/>
              </a:lnSpc>
            </a:pPr>
            <a:r>
              <a:rPr lang="en-US" sz="2400" dirty="0">
                <a:latin typeface="Tw Cen MT" panose="020B0602020104020603" pitchFamily="34" charset="0"/>
              </a:rPr>
              <a:t>Mechanical/Physical Interests (MEC</a:t>
            </a:r>
            <a:r>
              <a:rPr lang="en-US" sz="2600" dirty="0">
                <a:latin typeface="Tw Cen MT" panose="020B0602020104020603" pitchFamily="34" charset="0"/>
              </a:rPr>
              <a:t>) </a:t>
            </a:r>
          </a:p>
          <a:p>
            <a:pPr>
              <a:lnSpc>
                <a:spcPct val="100000"/>
              </a:lnSpc>
            </a:pPr>
            <a:endParaRPr lang="en-US" dirty="0">
              <a:latin typeface="Tw Cen MT" panose="020B0602020104020603" pitchFamily="34" charset="0"/>
            </a:endParaRPr>
          </a:p>
          <a:p>
            <a:pPr lvl="1">
              <a:lnSpc>
                <a:spcPct val="100000"/>
              </a:lnSpc>
              <a:spcBef>
                <a:spcPts val="1200"/>
              </a:spcBef>
              <a:buClr>
                <a:schemeClr val="accent2">
                  <a:lumMod val="75000"/>
                  <a:lumOff val="25000"/>
                </a:schemeClr>
              </a:buClr>
              <a:buFontTx/>
              <a:buChar char="•"/>
            </a:pPr>
            <a:endParaRPr lang="en-US" sz="2400" dirty="0"/>
          </a:p>
        </p:txBody>
      </p:sp>
      <p:sp>
        <p:nvSpPr>
          <p:cNvPr id="4" name="Arrow: Right 3">
            <a:extLst>
              <a:ext uri="{FF2B5EF4-FFF2-40B4-BE49-F238E27FC236}">
                <a16:creationId xmlns:a16="http://schemas.microsoft.com/office/drawing/2014/main" id="{F9672D11-9556-4151-901A-B776D92C2B07}"/>
              </a:ext>
            </a:extLst>
          </p:cNvPr>
          <p:cNvSpPr/>
          <p:nvPr/>
        </p:nvSpPr>
        <p:spPr>
          <a:xfrm>
            <a:off x="3168797" y="2094274"/>
            <a:ext cx="202263" cy="800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Arrow: Right 7">
            <a:extLst>
              <a:ext uri="{FF2B5EF4-FFF2-40B4-BE49-F238E27FC236}">
                <a16:creationId xmlns:a16="http://schemas.microsoft.com/office/drawing/2014/main" id="{9C1A27B2-7BCF-40C3-BA7B-2E30145A5B42}"/>
              </a:ext>
            </a:extLst>
          </p:cNvPr>
          <p:cNvSpPr/>
          <p:nvPr/>
        </p:nvSpPr>
        <p:spPr>
          <a:xfrm>
            <a:off x="3886200" y="2590800"/>
            <a:ext cx="202263" cy="800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Arrow: Right 9">
            <a:extLst>
              <a:ext uri="{FF2B5EF4-FFF2-40B4-BE49-F238E27FC236}">
                <a16:creationId xmlns:a16="http://schemas.microsoft.com/office/drawing/2014/main" id="{7C87B44F-E992-429C-811B-8E1B6BA9015F}"/>
              </a:ext>
            </a:extLst>
          </p:cNvPr>
          <p:cNvSpPr/>
          <p:nvPr/>
        </p:nvSpPr>
        <p:spPr>
          <a:xfrm flipV="1">
            <a:off x="4724401" y="3047999"/>
            <a:ext cx="211394"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058875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62EFD-76FD-024E-AFD2-C83122451E6A}"/>
              </a:ext>
            </a:extLst>
          </p:cNvPr>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Outcome: Items</a:t>
            </a:r>
          </a:p>
        </p:txBody>
      </p:sp>
      <p:sp>
        <p:nvSpPr>
          <p:cNvPr id="3" name="Content Placeholder 2">
            <a:extLst>
              <a:ext uri="{FF2B5EF4-FFF2-40B4-BE49-F238E27FC236}">
                <a16:creationId xmlns:a16="http://schemas.microsoft.com/office/drawing/2014/main" id="{94D92C68-2966-DF4A-953F-DC443597BF50}"/>
              </a:ext>
            </a:extLst>
          </p:cNvPr>
          <p:cNvSpPr>
            <a:spLocks noGrp="1"/>
          </p:cNvSpPr>
          <p:nvPr>
            <p:ph idx="1"/>
          </p:nvPr>
        </p:nvSpPr>
        <p:spPr>
          <a:xfrm>
            <a:off x="685800" y="1676400"/>
            <a:ext cx="7371128" cy="4737630"/>
          </a:xfrm>
        </p:spPr>
        <p:txBody>
          <a:bodyPr/>
          <a:lstStyle/>
          <a:p>
            <a:pPr>
              <a:lnSpc>
                <a:spcPct val="100000"/>
              </a:lnSpc>
              <a:spcBef>
                <a:spcPts val="0"/>
              </a:spcBef>
            </a:pPr>
            <a:r>
              <a:rPr lang="en-US" sz="2800" dirty="0">
                <a:latin typeface="Tw Cen MT" panose="020B0602020104020603" pitchFamily="34" charset="0"/>
              </a:rPr>
              <a:t>72 new items added</a:t>
            </a:r>
          </a:p>
          <a:p>
            <a:pPr>
              <a:lnSpc>
                <a:spcPct val="100000"/>
              </a:lnSpc>
              <a:spcBef>
                <a:spcPts val="0"/>
              </a:spcBef>
            </a:pPr>
            <a:r>
              <a:rPr lang="en-US" sz="2800" dirty="0">
                <a:latin typeface="Tw Cen MT" panose="020B0602020104020603" pitchFamily="34" charset="0"/>
              </a:rPr>
              <a:t>75 MMPI-2-RF items dropped</a:t>
            </a:r>
          </a:p>
          <a:p>
            <a:pPr>
              <a:buClr>
                <a:schemeClr val="accent2">
                  <a:lumMod val="75000"/>
                  <a:lumOff val="25000"/>
                </a:schemeClr>
              </a:buClr>
            </a:pPr>
            <a:endParaRPr lang="en-US" sz="2800" dirty="0">
              <a:latin typeface="Tw Cen MT" panose="020B0602020104020603" pitchFamily="34" charset="0"/>
            </a:endParaRPr>
          </a:p>
          <a:p>
            <a:pPr>
              <a:buClr>
                <a:schemeClr val="accent2">
                  <a:lumMod val="75000"/>
                  <a:lumOff val="25000"/>
                </a:schemeClr>
              </a:buClr>
            </a:pPr>
            <a:r>
              <a:rPr lang="en-US" sz="2800" dirty="0">
                <a:latin typeface="Tw Cen MT" panose="020B0602020104020603" pitchFamily="34" charset="0"/>
              </a:rPr>
              <a:t>MMPI-3: 335 items</a:t>
            </a:r>
          </a:p>
          <a:p>
            <a:pPr lvl="1">
              <a:lnSpc>
                <a:spcPct val="100000"/>
              </a:lnSpc>
              <a:spcBef>
                <a:spcPts val="0"/>
              </a:spcBef>
              <a:buClr>
                <a:schemeClr val="accent2">
                  <a:lumMod val="75000"/>
                  <a:lumOff val="25000"/>
                </a:schemeClr>
              </a:buClr>
            </a:pPr>
            <a:r>
              <a:rPr lang="en-US" sz="2200" dirty="0">
                <a:latin typeface="Tw Cen MT" panose="020B0602020104020603" pitchFamily="34" charset="0"/>
              </a:rPr>
              <a:t>220 original MMPI (47 revised for MMPI-2 or MMPI-3)</a:t>
            </a:r>
          </a:p>
          <a:p>
            <a:pPr lvl="1">
              <a:lnSpc>
                <a:spcPct val="100000"/>
              </a:lnSpc>
              <a:spcBef>
                <a:spcPts val="0"/>
              </a:spcBef>
              <a:buClr>
                <a:schemeClr val="accent2">
                  <a:lumMod val="75000"/>
                  <a:lumOff val="25000"/>
                </a:schemeClr>
              </a:buClr>
            </a:pPr>
            <a:r>
              <a:rPr lang="en-US" sz="2200" dirty="0">
                <a:latin typeface="Tw Cen MT" panose="020B0602020104020603" pitchFamily="34" charset="0"/>
              </a:rPr>
              <a:t>43 MMPI-2 items (5 revised for MMPI-3)</a:t>
            </a:r>
          </a:p>
          <a:p>
            <a:pPr lvl="1">
              <a:lnSpc>
                <a:spcPct val="100000"/>
              </a:lnSpc>
              <a:spcBef>
                <a:spcPts val="0"/>
              </a:spcBef>
              <a:buClr>
                <a:schemeClr val="accent2">
                  <a:lumMod val="75000"/>
                  <a:lumOff val="25000"/>
                </a:schemeClr>
              </a:buClr>
            </a:pPr>
            <a:r>
              <a:rPr lang="en-US" sz="2200" dirty="0">
                <a:latin typeface="Tw Cen MT" panose="020B0602020104020603" pitchFamily="34" charset="0"/>
              </a:rPr>
              <a:t>72 new MMPI-3</a:t>
            </a:r>
          </a:p>
          <a:p>
            <a:pPr lvl="1">
              <a:lnSpc>
                <a:spcPct val="100000"/>
              </a:lnSpc>
              <a:buClr>
                <a:schemeClr val="accent2">
                  <a:lumMod val="75000"/>
                  <a:lumOff val="25000"/>
                </a:schemeClr>
              </a:buClr>
            </a:pPr>
            <a:endParaRPr lang="en-US" dirty="0">
              <a:latin typeface="Tw Cen MT" panose="020B0602020104020603" pitchFamily="34" charset="0"/>
            </a:endParaRPr>
          </a:p>
          <a:p>
            <a:pPr>
              <a:lnSpc>
                <a:spcPct val="100000"/>
              </a:lnSpc>
              <a:spcBef>
                <a:spcPts val="0"/>
              </a:spcBef>
              <a:buClr>
                <a:schemeClr val="accent2">
                  <a:lumMod val="75000"/>
                  <a:lumOff val="25000"/>
                </a:schemeClr>
              </a:buClr>
            </a:pPr>
            <a:r>
              <a:rPr lang="en-US" sz="2800" dirty="0">
                <a:latin typeface="Tw Cen MT" panose="020B0602020104020603" pitchFamily="34" charset="0"/>
              </a:rPr>
              <a:t>Reading level remains grade 4.5</a:t>
            </a:r>
          </a:p>
          <a:p>
            <a:pPr lvl="1">
              <a:lnSpc>
                <a:spcPct val="100000"/>
              </a:lnSpc>
              <a:spcBef>
                <a:spcPts val="0"/>
              </a:spcBef>
            </a:pPr>
            <a:r>
              <a:rPr lang="en-US" dirty="0">
                <a:latin typeface="Tw Cen MT" panose="020B0602020104020603" pitchFamily="34" charset="0"/>
              </a:rPr>
              <a:t>(Flesch-Kincaid)</a:t>
            </a:r>
          </a:p>
          <a:p>
            <a:pPr lvl="1">
              <a:lnSpc>
                <a:spcPct val="100000"/>
              </a:lnSpc>
              <a:spcBef>
                <a:spcPts val="1200"/>
              </a:spcBef>
              <a:buClr>
                <a:schemeClr val="accent2">
                  <a:lumMod val="75000"/>
                  <a:lumOff val="25000"/>
                </a:schemeClr>
              </a:buClr>
              <a:buFontTx/>
              <a:buChar char="•"/>
            </a:pPr>
            <a:endParaRPr lang="en-US" sz="2400" dirty="0"/>
          </a:p>
        </p:txBody>
      </p:sp>
    </p:spTree>
    <p:extLst>
      <p:ext uri="{BB962C8B-B14F-4D97-AF65-F5344CB8AC3E}">
        <p14:creationId xmlns:p14="http://schemas.microsoft.com/office/powerpoint/2010/main" val="19241645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62EFD-76FD-024E-AFD2-C83122451E6A}"/>
              </a:ext>
            </a:extLst>
          </p:cNvPr>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MMPI-3 Scales</a:t>
            </a:r>
          </a:p>
        </p:txBody>
      </p:sp>
      <p:sp>
        <p:nvSpPr>
          <p:cNvPr id="3" name="Content Placeholder 2">
            <a:extLst>
              <a:ext uri="{FF2B5EF4-FFF2-40B4-BE49-F238E27FC236}">
                <a16:creationId xmlns:a16="http://schemas.microsoft.com/office/drawing/2014/main" id="{94D92C68-2966-DF4A-953F-DC443597BF50}"/>
              </a:ext>
            </a:extLst>
          </p:cNvPr>
          <p:cNvSpPr>
            <a:spLocks noGrp="1"/>
          </p:cNvSpPr>
          <p:nvPr>
            <p:ph idx="1"/>
          </p:nvPr>
        </p:nvSpPr>
        <p:spPr>
          <a:xfrm>
            <a:off x="612648" y="1524000"/>
            <a:ext cx="7371128" cy="4737630"/>
          </a:xfrm>
        </p:spPr>
        <p:txBody>
          <a:bodyPr/>
          <a:lstStyle/>
          <a:p>
            <a:pPr>
              <a:lnSpc>
                <a:spcPct val="100000"/>
              </a:lnSpc>
              <a:buClr>
                <a:schemeClr val="accent2">
                  <a:lumMod val="75000"/>
                  <a:lumOff val="25000"/>
                </a:schemeClr>
              </a:buClr>
              <a:buFontTx/>
              <a:buChar char="•"/>
            </a:pPr>
            <a:r>
              <a:rPr lang="en-US" sz="2800" dirty="0">
                <a:latin typeface="Tw Cen MT" panose="020B0602020104020603" pitchFamily="34" charset="0"/>
              </a:rPr>
              <a:t>52 Scales </a:t>
            </a:r>
          </a:p>
          <a:p>
            <a:pPr lvl="1">
              <a:lnSpc>
                <a:spcPct val="100000"/>
              </a:lnSpc>
              <a:buClr>
                <a:schemeClr val="accent2">
                  <a:lumMod val="75000"/>
                  <a:lumOff val="25000"/>
                </a:schemeClr>
              </a:buClr>
              <a:buFontTx/>
              <a:buChar char="•"/>
            </a:pPr>
            <a:r>
              <a:rPr lang="en-US" sz="2400" dirty="0">
                <a:latin typeface="Tw Cen MT" panose="020B0602020104020603" pitchFamily="34" charset="0"/>
              </a:rPr>
              <a:t>10 Validity Scales</a:t>
            </a:r>
          </a:p>
          <a:p>
            <a:pPr lvl="1">
              <a:lnSpc>
                <a:spcPct val="100000"/>
              </a:lnSpc>
              <a:buClr>
                <a:schemeClr val="accent2">
                  <a:lumMod val="75000"/>
                  <a:lumOff val="25000"/>
                </a:schemeClr>
              </a:buClr>
              <a:buFontTx/>
              <a:buChar char="•"/>
            </a:pPr>
            <a:r>
              <a:rPr lang="en-US" sz="2400" dirty="0">
                <a:latin typeface="Tw Cen MT" panose="020B0602020104020603" pitchFamily="34" charset="0"/>
              </a:rPr>
              <a:t>3 Higher-Order Scales</a:t>
            </a:r>
          </a:p>
          <a:p>
            <a:pPr lvl="1">
              <a:lnSpc>
                <a:spcPct val="100000"/>
              </a:lnSpc>
              <a:buClr>
                <a:schemeClr val="accent2">
                  <a:lumMod val="75000"/>
                  <a:lumOff val="25000"/>
                </a:schemeClr>
              </a:buClr>
              <a:buFontTx/>
              <a:buChar char="•"/>
            </a:pPr>
            <a:r>
              <a:rPr lang="en-US" sz="2400" dirty="0">
                <a:latin typeface="Tw Cen MT" panose="020B0602020104020603" pitchFamily="34" charset="0"/>
              </a:rPr>
              <a:t>8 RC Scales</a:t>
            </a:r>
          </a:p>
          <a:p>
            <a:pPr lvl="1">
              <a:lnSpc>
                <a:spcPct val="100000"/>
              </a:lnSpc>
              <a:buClr>
                <a:schemeClr val="accent2">
                  <a:lumMod val="75000"/>
                  <a:lumOff val="25000"/>
                </a:schemeClr>
              </a:buClr>
              <a:buFontTx/>
              <a:buChar char="•"/>
            </a:pPr>
            <a:r>
              <a:rPr lang="en-US" sz="2400" dirty="0">
                <a:latin typeface="Tw Cen MT" panose="020B0602020104020603" pitchFamily="34" charset="0"/>
              </a:rPr>
              <a:t>26 Specific Problems Scales</a:t>
            </a:r>
          </a:p>
          <a:p>
            <a:pPr lvl="2">
              <a:lnSpc>
                <a:spcPct val="100000"/>
              </a:lnSpc>
              <a:buClr>
                <a:schemeClr val="accent2">
                  <a:lumMod val="75000"/>
                  <a:lumOff val="25000"/>
                </a:schemeClr>
              </a:buClr>
              <a:buFontTx/>
              <a:buChar char="•"/>
            </a:pPr>
            <a:r>
              <a:rPr lang="en-US" dirty="0">
                <a:latin typeface="Tw Cen MT" panose="020B0602020104020603" pitchFamily="34" charset="0"/>
              </a:rPr>
              <a:t>4 Somatic/Cognitive</a:t>
            </a:r>
          </a:p>
          <a:p>
            <a:pPr lvl="2">
              <a:lnSpc>
                <a:spcPct val="100000"/>
              </a:lnSpc>
              <a:buClr>
                <a:schemeClr val="accent2">
                  <a:lumMod val="75000"/>
                  <a:lumOff val="25000"/>
                </a:schemeClr>
              </a:buClr>
              <a:buFontTx/>
              <a:buChar char="•"/>
            </a:pPr>
            <a:r>
              <a:rPr lang="en-US" dirty="0">
                <a:latin typeface="Tw Cen MT" panose="020B0602020104020603" pitchFamily="34" charset="0"/>
              </a:rPr>
              <a:t>10 Internalizing</a:t>
            </a:r>
          </a:p>
          <a:p>
            <a:pPr lvl="2">
              <a:lnSpc>
                <a:spcPct val="100000"/>
              </a:lnSpc>
              <a:buClr>
                <a:schemeClr val="accent2">
                  <a:lumMod val="75000"/>
                  <a:lumOff val="25000"/>
                </a:schemeClr>
              </a:buClr>
              <a:buFontTx/>
              <a:buChar char="•"/>
            </a:pPr>
            <a:r>
              <a:rPr lang="en-US" dirty="0">
                <a:latin typeface="Tw Cen MT" panose="020B0602020104020603" pitchFamily="34" charset="0"/>
              </a:rPr>
              <a:t>7 Externalizing</a:t>
            </a:r>
          </a:p>
          <a:p>
            <a:pPr lvl="2">
              <a:lnSpc>
                <a:spcPct val="100000"/>
              </a:lnSpc>
              <a:buClr>
                <a:schemeClr val="accent2">
                  <a:lumMod val="75000"/>
                  <a:lumOff val="25000"/>
                </a:schemeClr>
              </a:buClr>
              <a:buFontTx/>
              <a:buChar char="•"/>
            </a:pPr>
            <a:r>
              <a:rPr lang="en-US" dirty="0">
                <a:latin typeface="Tw Cen MT" panose="020B0602020104020603" pitchFamily="34" charset="0"/>
              </a:rPr>
              <a:t>5 Interpersonal</a:t>
            </a:r>
          </a:p>
          <a:p>
            <a:pPr lvl="1">
              <a:lnSpc>
                <a:spcPct val="100000"/>
              </a:lnSpc>
              <a:buClr>
                <a:schemeClr val="accent2">
                  <a:lumMod val="75000"/>
                  <a:lumOff val="25000"/>
                </a:schemeClr>
              </a:buClr>
              <a:buFontTx/>
              <a:buChar char="•"/>
            </a:pPr>
            <a:r>
              <a:rPr lang="en-US" sz="2400" dirty="0">
                <a:latin typeface="Tw Cen MT" panose="020B0602020104020603" pitchFamily="34" charset="0"/>
              </a:rPr>
              <a:t>5 PSY-5 Scales</a:t>
            </a:r>
          </a:p>
          <a:p>
            <a:pPr lvl="1">
              <a:lnSpc>
                <a:spcPct val="100000"/>
              </a:lnSpc>
              <a:spcBef>
                <a:spcPts val="1200"/>
              </a:spcBef>
              <a:buClr>
                <a:schemeClr val="accent2">
                  <a:lumMod val="75000"/>
                  <a:lumOff val="25000"/>
                </a:schemeClr>
              </a:buClr>
              <a:buFontTx/>
              <a:buChar char="•"/>
            </a:pPr>
            <a:endParaRPr lang="en-US" sz="2400" dirty="0"/>
          </a:p>
        </p:txBody>
      </p:sp>
    </p:spTree>
    <p:extLst>
      <p:ext uri="{BB962C8B-B14F-4D97-AF65-F5344CB8AC3E}">
        <p14:creationId xmlns:p14="http://schemas.microsoft.com/office/powerpoint/2010/main" val="30198219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sz="4400">
                <a:latin typeface="Arial" charset="0"/>
              </a:rPr>
              <a:t>MMPI Background</a:t>
            </a:r>
          </a:p>
        </p:txBody>
      </p:sp>
      <p:sp>
        <p:nvSpPr>
          <p:cNvPr id="1514499" name="Rectangle 3"/>
          <p:cNvSpPr>
            <a:spLocks noGrp="1" noChangeArrowheads="1"/>
          </p:cNvSpPr>
          <p:nvPr>
            <p:ph type="body" idx="1"/>
          </p:nvPr>
        </p:nvSpPr>
        <p:spPr/>
        <p:txBody>
          <a:bodyPr/>
          <a:lstStyle/>
          <a:p>
            <a:pPr eaLnBrk="1" hangingPunct="1">
              <a:lnSpc>
                <a:spcPct val="90000"/>
              </a:lnSpc>
            </a:pPr>
            <a:r>
              <a:rPr lang="en-US" b="1" dirty="0"/>
              <a:t>Paradigm Shift 2 </a:t>
            </a:r>
            <a:r>
              <a:rPr lang="en-US" dirty="0"/>
              <a:t>– Content-Based Assessment</a:t>
            </a:r>
          </a:p>
          <a:p>
            <a:pPr lvl="1">
              <a:lnSpc>
                <a:spcPct val="90000"/>
              </a:lnSpc>
            </a:pPr>
            <a:r>
              <a:rPr lang="en-US" dirty="0"/>
              <a:t>Item content largely ignored in Clinical Scale construction</a:t>
            </a:r>
          </a:p>
          <a:p>
            <a:pPr lvl="1">
              <a:lnSpc>
                <a:spcPct val="90000"/>
              </a:lnSpc>
            </a:pPr>
            <a:r>
              <a:rPr lang="en-US" dirty="0"/>
              <a:t>Began to play role in interpretation with several </a:t>
            </a:r>
            <a:r>
              <a:rPr lang="en-US"/>
              <a:t>developments in </a:t>
            </a:r>
            <a:r>
              <a:rPr lang="en-US" dirty="0"/>
              <a:t>the 1950s:</a:t>
            </a:r>
          </a:p>
          <a:p>
            <a:pPr lvl="2">
              <a:lnSpc>
                <a:spcPct val="90000"/>
              </a:lnSpc>
            </a:pPr>
            <a:r>
              <a:rPr lang="en-US" dirty="0"/>
              <a:t>Welsh Factor Scales</a:t>
            </a:r>
          </a:p>
          <a:p>
            <a:pPr lvl="2">
              <a:lnSpc>
                <a:spcPct val="90000"/>
              </a:lnSpc>
            </a:pPr>
            <a:r>
              <a:rPr lang="en-US" dirty="0"/>
              <a:t>Harris-Lingoes subscales</a:t>
            </a:r>
          </a:p>
          <a:p>
            <a:pPr lvl="2">
              <a:lnSpc>
                <a:spcPct val="90000"/>
              </a:lnSpc>
            </a:pPr>
            <a:r>
              <a:rPr lang="en-US" dirty="0"/>
              <a:t>Weiner-Harmon subscales</a:t>
            </a:r>
          </a:p>
          <a:p>
            <a:pPr lvl="1">
              <a:lnSpc>
                <a:spcPct val="90000"/>
              </a:lnSpc>
            </a:pPr>
            <a:r>
              <a:rPr lang="en-US" dirty="0"/>
              <a:t>Content used by Wiggins to construct a set of scales in the 1960s</a:t>
            </a:r>
          </a:p>
          <a:p>
            <a:pPr lvl="1">
              <a:lnSpc>
                <a:spcPct val="90000"/>
              </a:lnSpc>
            </a:pPr>
            <a:endParaRPr lang="en-US" dirty="0"/>
          </a:p>
          <a:p>
            <a:pPr eaLnBrk="1" hangingPunct="1">
              <a:lnSpc>
                <a:spcPct val="90000"/>
              </a:lnSpc>
            </a:pPr>
            <a:endParaRPr lang="en-US" dirty="0"/>
          </a:p>
        </p:txBody>
      </p:sp>
    </p:spTree>
    <p:extLst>
      <p:ext uri="{BB962C8B-B14F-4D97-AF65-F5344CB8AC3E}">
        <p14:creationId xmlns:p14="http://schemas.microsoft.com/office/powerpoint/2010/main" val="37875007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144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144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14499">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14499">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14499">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14499">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1449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4499" grpId="0" uiExpand="1"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C79517-C9E8-480B-892F-D74614267946}"/>
              </a:ext>
            </a:extLst>
          </p:cNvPr>
          <p:cNvPicPr>
            <a:picLocks noChangeAspect="1"/>
          </p:cNvPicPr>
          <p:nvPr/>
        </p:nvPicPr>
        <p:blipFill rotWithShape="1">
          <a:blip r:embed="rId2"/>
          <a:srcRect r="1907"/>
          <a:stretch/>
        </p:blipFill>
        <p:spPr>
          <a:xfrm>
            <a:off x="285453" y="457200"/>
            <a:ext cx="4107872" cy="5181600"/>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7D368BF8-5CAD-4575-9BC9-E44B4014F312}"/>
              </a:ext>
            </a:extLst>
          </p:cNvPr>
          <p:cNvPicPr>
            <a:picLocks noChangeAspect="1"/>
          </p:cNvPicPr>
          <p:nvPr/>
        </p:nvPicPr>
        <p:blipFill rotWithShape="1">
          <a:blip r:embed="rId3"/>
          <a:srcRect r="2359"/>
          <a:stretch/>
        </p:blipFill>
        <p:spPr>
          <a:xfrm>
            <a:off x="4750677" y="457200"/>
            <a:ext cx="4107873" cy="5181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467489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7C18A-F2A6-154D-AB0D-E1B79DA03506}"/>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Unit 3: New Norms</a:t>
            </a:r>
          </a:p>
        </p:txBody>
      </p:sp>
    </p:spTree>
    <p:extLst>
      <p:ext uri="{BB962C8B-B14F-4D97-AF65-F5344CB8AC3E}">
        <p14:creationId xmlns:p14="http://schemas.microsoft.com/office/powerpoint/2010/main" val="2131130209"/>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62EFD-76FD-024E-AFD2-C83122451E6A}"/>
              </a:ext>
            </a:extLst>
          </p:cNvPr>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MMPI-3 Norms</a:t>
            </a:r>
          </a:p>
        </p:txBody>
      </p:sp>
      <p:sp>
        <p:nvSpPr>
          <p:cNvPr id="3" name="Content Placeholder 2">
            <a:extLst>
              <a:ext uri="{FF2B5EF4-FFF2-40B4-BE49-F238E27FC236}">
                <a16:creationId xmlns:a16="http://schemas.microsoft.com/office/drawing/2014/main" id="{94D92C68-2966-DF4A-953F-DC443597BF50}"/>
              </a:ext>
            </a:extLst>
          </p:cNvPr>
          <p:cNvSpPr>
            <a:spLocks noGrp="1"/>
          </p:cNvSpPr>
          <p:nvPr>
            <p:ph idx="1"/>
          </p:nvPr>
        </p:nvSpPr>
        <p:spPr>
          <a:xfrm>
            <a:off x="462396" y="1439333"/>
            <a:ext cx="5175590" cy="4737630"/>
          </a:xfrm>
        </p:spPr>
        <p:txBody>
          <a:bodyPr/>
          <a:lstStyle/>
          <a:p>
            <a:pPr>
              <a:buClr>
                <a:schemeClr val="accent2">
                  <a:lumMod val="75000"/>
                  <a:lumOff val="25000"/>
                </a:schemeClr>
              </a:buClr>
            </a:pPr>
            <a:r>
              <a:rPr lang="en-US" sz="3200" i="1" dirty="0" err="1">
                <a:latin typeface="Tw Cen MT" panose="020B0602020104020603" pitchFamily="34" charset="0"/>
              </a:rPr>
              <a:t>EurekaFacts</a:t>
            </a:r>
            <a:r>
              <a:rPr lang="en-US" sz="3200" i="1" dirty="0">
                <a:latin typeface="Tw Cen MT" panose="020B0602020104020603" pitchFamily="34" charset="0"/>
              </a:rPr>
              <a:t> </a:t>
            </a:r>
          </a:p>
          <a:p>
            <a:pPr lvl="1">
              <a:lnSpc>
                <a:spcPct val="100000"/>
              </a:lnSpc>
              <a:spcBef>
                <a:spcPts val="0"/>
              </a:spcBef>
              <a:buClr>
                <a:schemeClr val="accent2">
                  <a:lumMod val="75000"/>
                  <a:lumOff val="25000"/>
                </a:schemeClr>
              </a:buClr>
            </a:pPr>
            <a:r>
              <a:rPr lang="en-US" sz="2400" dirty="0">
                <a:latin typeface="Tw Cen MT" panose="020B0602020104020603" pitchFamily="34" charset="0"/>
              </a:rPr>
              <a:t>Social science and market research firm located in Washington, DC</a:t>
            </a:r>
          </a:p>
          <a:p>
            <a:pPr lvl="1">
              <a:lnSpc>
                <a:spcPct val="100000"/>
              </a:lnSpc>
              <a:spcBef>
                <a:spcPts val="0"/>
              </a:spcBef>
              <a:buClr>
                <a:schemeClr val="accent2">
                  <a:lumMod val="75000"/>
                  <a:lumOff val="25000"/>
                </a:schemeClr>
              </a:buClr>
            </a:pPr>
            <a:r>
              <a:rPr lang="en-US" sz="2400" dirty="0">
                <a:latin typeface="Tw Cen MT" panose="020B0602020104020603" pitchFamily="34" charset="0"/>
              </a:rPr>
              <a:t> Experienced in nation-wide data collection</a:t>
            </a:r>
          </a:p>
          <a:p>
            <a:pPr lvl="1">
              <a:lnSpc>
                <a:spcPct val="100000"/>
              </a:lnSpc>
              <a:spcBef>
                <a:spcPts val="0"/>
              </a:spcBef>
              <a:buClr>
                <a:schemeClr val="accent2">
                  <a:lumMod val="75000"/>
                  <a:lumOff val="25000"/>
                </a:schemeClr>
              </a:buClr>
            </a:pPr>
            <a:r>
              <a:rPr lang="en-US" sz="2400" dirty="0">
                <a:latin typeface="Tw Cen MT" panose="020B0602020104020603" pitchFamily="34" charset="0"/>
              </a:rPr>
              <a:t>Expertise in working with hard-to-reach populations</a:t>
            </a:r>
          </a:p>
          <a:p>
            <a:pPr lvl="1">
              <a:lnSpc>
                <a:spcPct val="100000"/>
              </a:lnSpc>
              <a:spcBef>
                <a:spcPts val="0"/>
              </a:spcBef>
              <a:buClr>
                <a:schemeClr val="accent2">
                  <a:lumMod val="75000"/>
                  <a:lumOff val="25000"/>
                </a:schemeClr>
              </a:buClr>
            </a:pPr>
            <a:r>
              <a:rPr lang="en-US" sz="2400" dirty="0">
                <a:latin typeface="Tw Cen MT" panose="020B0602020104020603" pitchFamily="34" charset="0"/>
              </a:rPr>
              <a:t>Particular expertise in collecting data with Hispanic, including Spanish-speaking populations</a:t>
            </a:r>
          </a:p>
          <a:p>
            <a:pPr lvl="1">
              <a:lnSpc>
                <a:spcPct val="100000"/>
              </a:lnSpc>
              <a:spcBef>
                <a:spcPts val="1200"/>
              </a:spcBef>
              <a:buClr>
                <a:schemeClr val="accent2">
                  <a:lumMod val="75000"/>
                  <a:lumOff val="25000"/>
                </a:schemeClr>
              </a:buClr>
              <a:buFontTx/>
              <a:buChar char="•"/>
            </a:pPr>
            <a:endParaRPr lang="en-US" sz="2400" dirty="0"/>
          </a:p>
        </p:txBody>
      </p:sp>
      <p:pic>
        <p:nvPicPr>
          <p:cNvPr id="4" name="Picture 3" descr="EF logo_color_process large">
            <a:extLst>
              <a:ext uri="{FF2B5EF4-FFF2-40B4-BE49-F238E27FC236}">
                <a16:creationId xmlns:a16="http://schemas.microsoft.com/office/drawing/2014/main" id="{7AC1C388-F3A9-464F-8ABB-F44B664DAA96}"/>
              </a:ext>
            </a:extLst>
          </p:cNvPr>
          <p:cNvPicPr/>
          <p:nvPr/>
        </p:nvPicPr>
        <p:blipFill>
          <a:blip r:embed="rId2" cstate="email">
            <a:extLst>
              <a:ext uri="{28A0092B-C50C-407E-A947-70E740481C1C}">
                <a14:useLocalDpi xmlns:a14="http://schemas.microsoft.com/office/drawing/2010/main" val="0"/>
              </a:ext>
            </a:extLst>
          </a:blip>
          <a:srcRect r="1398" b="13179"/>
          <a:stretch>
            <a:fillRect/>
          </a:stretch>
        </p:blipFill>
        <p:spPr bwMode="auto">
          <a:xfrm>
            <a:off x="6359239" y="1600200"/>
            <a:ext cx="1873250" cy="1570990"/>
          </a:xfrm>
          <a:prstGeom prst="rect">
            <a:avLst/>
          </a:prstGeom>
          <a:noFill/>
          <a:ln>
            <a:noFill/>
          </a:ln>
        </p:spPr>
      </p:pic>
    </p:spTree>
    <p:extLst>
      <p:ext uri="{BB962C8B-B14F-4D97-AF65-F5344CB8AC3E}">
        <p14:creationId xmlns:p14="http://schemas.microsoft.com/office/powerpoint/2010/main" val="1194611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62EFD-76FD-024E-AFD2-C83122451E6A}"/>
              </a:ext>
            </a:extLst>
          </p:cNvPr>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MMPI-3 Norms</a:t>
            </a:r>
          </a:p>
        </p:txBody>
      </p:sp>
      <p:sp>
        <p:nvSpPr>
          <p:cNvPr id="3" name="Content Placeholder 2">
            <a:extLst>
              <a:ext uri="{FF2B5EF4-FFF2-40B4-BE49-F238E27FC236}">
                <a16:creationId xmlns:a16="http://schemas.microsoft.com/office/drawing/2014/main" id="{94D92C68-2966-DF4A-953F-DC443597BF50}"/>
              </a:ext>
            </a:extLst>
          </p:cNvPr>
          <p:cNvSpPr>
            <a:spLocks noGrp="1"/>
          </p:cNvSpPr>
          <p:nvPr>
            <p:ph idx="1"/>
          </p:nvPr>
        </p:nvSpPr>
        <p:spPr>
          <a:xfrm>
            <a:off x="462396" y="1439333"/>
            <a:ext cx="6666990" cy="4737630"/>
          </a:xfrm>
        </p:spPr>
        <p:txBody>
          <a:bodyPr/>
          <a:lstStyle/>
          <a:p>
            <a:pPr>
              <a:buClr>
                <a:schemeClr val="accent2">
                  <a:lumMod val="75000"/>
                  <a:lumOff val="25000"/>
                </a:schemeClr>
              </a:buClr>
            </a:pPr>
            <a:r>
              <a:rPr lang="en-US" sz="3000" dirty="0">
                <a:latin typeface="Tw Cen MT" panose="020B0602020104020603" pitchFamily="34" charset="0"/>
              </a:rPr>
              <a:t>Normative Data </a:t>
            </a:r>
          </a:p>
          <a:p>
            <a:pPr lvl="1">
              <a:buClr>
                <a:schemeClr val="accent2">
                  <a:lumMod val="75000"/>
                  <a:lumOff val="25000"/>
                </a:schemeClr>
              </a:buClr>
            </a:pPr>
            <a:r>
              <a:rPr lang="en-US" sz="2600" dirty="0">
                <a:latin typeface="Tw Cen MT" panose="020B0602020104020603" pitchFamily="34" charset="0"/>
              </a:rPr>
              <a:t>Collected:</a:t>
            </a:r>
          </a:p>
          <a:p>
            <a:pPr lvl="2">
              <a:buClr>
                <a:schemeClr val="accent2">
                  <a:lumMod val="75000"/>
                  <a:lumOff val="25000"/>
                </a:schemeClr>
              </a:buClr>
            </a:pPr>
            <a:r>
              <a:rPr lang="en-US" sz="2200" dirty="0">
                <a:latin typeface="Tw Cen MT" panose="020B0602020104020603" pitchFamily="34" charset="0"/>
              </a:rPr>
              <a:t>September 2017 - December 2018</a:t>
            </a:r>
          </a:p>
          <a:p>
            <a:pPr lvl="2">
              <a:buClr>
                <a:schemeClr val="accent2">
                  <a:lumMod val="75000"/>
                  <a:lumOff val="25000"/>
                </a:schemeClr>
              </a:buClr>
            </a:pPr>
            <a:r>
              <a:rPr lang="en-US" sz="2200" dirty="0">
                <a:latin typeface="Tw Cen MT" panose="020B0602020104020603" pitchFamily="34" charset="0"/>
              </a:rPr>
              <a:t>Recruited via social media, ads, word of mouth</a:t>
            </a:r>
          </a:p>
          <a:p>
            <a:pPr lvl="2">
              <a:buClr>
                <a:schemeClr val="accent2">
                  <a:lumMod val="75000"/>
                  <a:lumOff val="25000"/>
                </a:schemeClr>
              </a:buClr>
            </a:pPr>
            <a:r>
              <a:rPr lang="en-US" sz="2200" dirty="0">
                <a:latin typeface="Tw Cen MT" panose="020B0602020104020603" pitchFamily="34" charset="0"/>
              </a:rPr>
              <a:t>Thousands screened by phone</a:t>
            </a:r>
          </a:p>
          <a:p>
            <a:pPr lvl="2">
              <a:buClr>
                <a:schemeClr val="accent2">
                  <a:lumMod val="75000"/>
                  <a:lumOff val="25000"/>
                </a:schemeClr>
              </a:buClr>
            </a:pPr>
            <a:r>
              <a:rPr lang="en-US" sz="2200" dirty="0">
                <a:latin typeface="Tw Cen MT" panose="020B0602020104020603" pitchFamily="34" charset="0"/>
              </a:rPr>
              <a:t>3,000+ tested</a:t>
            </a:r>
          </a:p>
          <a:p>
            <a:pPr lvl="1">
              <a:buClr>
                <a:schemeClr val="accent2">
                  <a:lumMod val="75000"/>
                  <a:lumOff val="25000"/>
                </a:schemeClr>
              </a:buClr>
            </a:pPr>
            <a:r>
              <a:rPr lang="en-US" sz="2400" dirty="0">
                <a:latin typeface="Tw Cen MT" panose="020B0602020104020603" pitchFamily="34" charset="0"/>
              </a:rPr>
              <a:t>Paid $50 (per session)</a:t>
            </a:r>
          </a:p>
          <a:p>
            <a:pPr lvl="1">
              <a:buClr>
                <a:schemeClr val="accent2">
                  <a:lumMod val="75000"/>
                  <a:lumOff val="25000"/>
                </a:schemeClr>
              </a:buClr>
            </a:pPr>
            <a:r>
              <a:rPr lang="en-US" sz="2400" dirty="0">
                <a:latin typeface="Tw Cen MT" panose="020B0602020104020603" pitchFamily="34" charset="0"/>
              </a:rPr>
              <a:t>~98% tested by computer</a:t>
            </a:r>
          </a:p>
          <a:p>
            <a:pPr lvl="1">
              <a:buClr>
                <a:schemeClr val="accent2">
                  <a:lumMod val="75000"/>
                  <a:lumOff val="25000"/>
                </a:schemeClr>
              </a:buClr>
            </a:pPr>
            <a:r>
              <a:rPr lang="en-US" sz="2400" dirty="0">
                <a:latin typeface="Tw Cen MT" panose="020B0602020104020603" pitchFamily="34" charset="0"/>
              </a:rPr>
              <a:t>Data available to development team in “real time”</a:t>
            </a:r>
          </a:p>
          <a:p>
            <a:pPr lvl="1">
              <a:lnSpc>
                <a:spcPct val="100000"/>
              </a:lnSpc>
              <a:spcBef>
                <a:spcPts val="1200"/>
              </a:spcBef>
              <a:buClr>
                <a:schemeClr val="accent2">
                  <a:lumMod val="75000"/>
                  <a:lumOff val="25000"/>
                </a:schemeClr>
              </a:buClr>
              <a:buFontTx/>
              <a:buChar char="•"/>
            </a:pPr>
            <a:endParaRPr lang="en-US" sz="2400" dirty="0"/>
          </a:p>
        </p:txBody>
      </p:sp>
    </p:spTree>
    <p:extLst>
      <p:ext uri="{BB962C8B-B14F-4D97-AF65-F5344CB8AC3E}">
        <p14:creationId xmlns:p14="http://schemas.microsoft.com/office/powerpoint/2010/main" val="1558308488"/>
      </p:ext>
    </p:extLst>
  </p:cSld>
  <p:clrMapOvr>
    <a:masterClrMapping/>
  </p:clrMapOvr>
  <p:transition spd="slow">
    <p:fad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62EFD-76FD-024E-AFD2-C83122451E6A}"/>
              </a:ext>
            </a:extLst>
          </p:cNvPr>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MMPI-3 Norms</a:t>
            </a:r>
          </a:p>
        </p:txBody>
      </p:sp>
      <p:sp>
        <p:nvSpPr>
          <p:cNvPr id="3" name="Content Placeholder 2">
            <a:extLst>
              <a:ext uri="{FF2B5EF4-FFF2-40B4-BE49-F238E27FC236}">
                <a16:creationId xmlns:a16="http://schemas.microsoft.com/office/drawing/2014/main" id="{94D92C68-2966-DF4A-953F-DC443597BF50}"/>
              </a:ext>
            </a:extLst>
          </p:cNvPr>
          <p:cNvSpPr>
            <a:spLocks noGrp="1"/>
          </p:cNvSpPr>
          <p:nvPr>
            <p:ph idx="1"/>
          </p:nvPr>
        </p:nvSpPr>
        <p:spPr>
          <a:xfrm>
            <a:off x="462396" y="1439333"/>
            <a:ext cx="6666990" cy="4737630"/>
          </a:xfrm>
        </p:spPr>
        <p:txBody>
          <a:bodyPr/>
          <a:lstStyle/>
          <a:p>
            <a:pPr>
              <a:buClr>
                <a:schemeClr val="accent2">
                  <a:lumMod val="75000"/>
                  <a:lumOff val="25000"/>
                </a:schemeClr>
              </a:buClr>
            </a:pPr>
            <a:r>
              <a:rPr lang="en-US" sz="3200" dirty="0">
                <a:latin typeface="Tw Cen MT" panose="020B0602020104020603" pitchFamily="34" charset="0"/>
              </a:rPr>
              <a:t>English-language normative sample </a:t>
            </a:r>
          </a:p>
          <a:p>
            <a:pPr lvl="1">
              <a:buClr>
                <a:schemeClr val="accent2">
                  <a:lumMod val="75000"/>
                  <a:lumOff val="25000"/>
                </a:schemeClr>
              </a:buClr>
            </a:pPr>
            <a:r>
              <a:rPr lang="en-US" sz="2800" dirty="0">
                <a:latin typeface="Tw Cen MT" panose="020B0602020104020603" pitchFamily="34" charset="0"/>
              </a:rPr>
              <a:t>Selected to approximate 2020 census projections for</a:t>
            </a:r>
          </a:p>
          <a:p>
            <a:pPr lvl="2">
              <a:buClr>
                <a:schemeClr val="accent2">
                  <a:lumMod val="75000"/>
                  <a:lumOff val="25000"/>
                </a:schemeClr>
              </a:buClr>
            </a:pPr>
            <a:r>
              <a:rPr lang="en-US" sz="2400" dirty="0">
                <a:latin typeface="Tw Cen MT" panose="020B0602020104020603" pitchFamily="34" charset="0"/>
              </a:rPr>
              <a:t>Race</a:t>
            </a:r>
          </a:p>
          <a:p>
            <a:pPr lvl="2">
              <a:buClr>
                <a:schemeClr val="accent2">
                  <a:lumMod val="75000"/>
                  <a:lumOff val="25000"/>
                </a:schemeClr>
              </a:buClr>
            </a:pPr>
            <a:r>
              <a:rPr lang="en-US" sz="2400" dirty="0">
                <a:latin typeface="Tw Cen MT" panose="020B0602020104020603" pitchFamily="34" charset="0"/>
              </a:rPr>
              <a:t>Education</a:t>
            </a:r>
          </a:p>
          <a:p>
            <a:pPr lvl="2">
              <a:buClr>
                <a:schemeClr val="accent2">
                  <a:lumMod val="75000"/>
                  <a:lumOff val="25000"/>
                </a:schemeClr>
              </a:buClr>
            </a:pPr>
            <a:r>
              <a:rPr lang="en-US" sz="2400" dirty="0">
                <a:latin typeface="Tw Cen MT" panose="020B0602020104020603" pitchFamily="34" charset="0"/>
              </a:rPr>
              <a:t>Age</a:t>
            </a:r>
          </a:p>
          <a:p>
            <a:pPr lvl="1">
              <a:buClr>
                <a:schemeClr val="accent2">
                  <a:lumMod val="75000"/>
                  <a:lumOff val="25000"/>
                </a:schemeClr>
              </a:buClr>
            </a:pPr>
            <a:r>
              <a:rPr lang="en-US" sz="2800" dirty="0">
                <a:latin typeface="Tw Cen MT" panose="020B0602020104020603" pitchFamily="34" charset="0"/>
              </a:rPr>
              <a:t>Final Sample N=1,620 </a:t>
            </a:r>
          </a:p>
          <a:p>
            <a:pPr lvl="2">
              <a:buClr>
                <a:schemeClr val="accent2">
                  <a:lumMod val="75000"/>
                  <a:lumOff val="25000"/>
                </a:schemeClr>
              </a:buClr>
            </a:pPr>
            <a:r>
              <a:rPr lang="en-US" sz="2500" dirty="0">
                <a:latin typeface="Tw Cen MT" panose="020B0602020104020603" pitchFamily="34" charset="0"/>
              </a:rPr>
              <a:t>810 men, 810 women</a:t>
            </a:r>
          </a:p>
          <a:p>
            <a:pPr lvl="2">
              <a:buClr>
                <a:schemeClr val="accent2">
                  <a:lumMod val="75000"/>
                  <a:lumOff val="25000"/>
                </a:schemeClr>
              </a:buClr>
            </a:pPr>
            <a:r>
              <a:rPr lang="en-US" sz="2500" dirty="0">
                <a:latin typeface="Tw Cen MT" panose="020B0602020104020603" pitchFamily="34" charset="0"/>
              </a:rPr>
              <a:t>Non-gendered T scores</a:t>
            </a:r>
          </a:p>
          <a:p>
            <a:pPr lvl="1">
              <a:lnSpc>
                <a:spcPct val="100000"/>
              </a:lnSpc>
              <a:spcBef>
                <a:spcPts val="1200"/>
              </a:spcBef>
              <a:buClr>
                <a:schemeClr val="accent2">
                  <a:lumMod val="75000"/>
                  <a:lumOff val="25000"/>
                </a:schemeClr>
              </a:buClr>
              <a:buFontTx/>
              <a:buChar char="•"/>
            </a:pPr>
            <a:endParaRPr lang="en-US" sz="2400" dirty="0"/>
          </a:p>
        </p:txBody>
      </p:sp>
    </p:spTree>
    <p:extLst>
      <p:ext uri="{BB962C8B-B14F-4D97-AF65-F5344CB8AC3E}">
        <p14:creationId xmlns:p14="http://schemas.microsoft.com/office/powerpoint/2010/main" val="753357937"/>
      </p:ext>
    </p:extLst>
  </p:cSld>
  <p:clrMapOvr>
    <a:masterClrMapping/>
  </p:clrMapOvr>
  <p:transition spd="slow">
    <p:fad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62EFD-76FD-024E-AFD2-C83122451E6A}"/>
              </a:ext>
            </a:extLst>
          </p:cNvPr>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MMPI-3 Norms</a:t>
            </a:r>
          </a:p>
        </p:txBody>
      </p:sp>
      <p:pic>
        <p:nvPicPr>
          <p:cNvPr id="7" name="Picture 6">
            <a:extLst>
              <a:ext uri="{FF2B5EF4-FFF2-40B4-BE49-F238E27FC236}">
                <a16:creationId xmlns:a16="http://schemas.microsoft.com/office/drawing/2014/main" id="{E343398A-F79D-4CEF-A056-EB559C9272CA}"/>
              </a:ext>
            </a:extLst>
          </p:cNvPr>
          <p:cNvPicPr>
            <a:picLocks noChangeAspect="1"/>
          </p:cNvPicPr>
          <p:nvPr/>
        </p:nvPicPr>
        <p:blipFill>
          <a:blip r:embed="rId2"/>
          <a:stretch>
            <a:fillRect/>
          </a:stretch>
        </p:blipFill>
        <p:spPr>
          <a:xfrm>
            <a:off x="713916" y="1516381"/>
            <a:ext cx="7848193" cy="4836019"/>
          </a:xfrm>
          <a:prstGeom prst="rect">
            <a:avLst/>
          </a:prstGeom>
        </p:spPr>
      </p:pic>
      <p:sp>
        <p:nvSpPr>
          <p:cNvPr id="5" name="Rectangle 4"/>
          <p:cNvSpPr/>
          <p:nvPr/>
        </p:nvSpPr>
        <p:spPr>
          <a:xfrm>
            <a:off x="0" y="6477000"/>
            <a:ext cx="9144000" cy="430887"/>
          </a:xfrm>
          <a:prstGeom prst="rect">
            <a:avLst/>
          </a:prstGeom>
        </p:spPr>
        <p:txBody>
          <a:bodyPr wrap="square">
            <a:spAutoFit/>
          </a:bodyPr>
          <a:lstStyle/>
          <a:p>
            <a:r>
              <a:rPr lang="en-US" sz="1050" dirty="0">
                <a:latin typeface="Arial"/>
                <a:cs typeface="Arial"/>
              </a:rPr>
              <a:t>Excerpted from the </a:t>
            </a:r>
            <a:r>
              <a:rPr lang="en-US" sz="1050" i="1" dirty="0">
                <a:latin typeface="Arial"/>
                <a:cs typeface="Arial"/>
              </a:rPr>
              <a:t>MMPI-3 Manual for Administration, Scoring, and Interpretation </a:t>
            </a:r>
            <a:r>
              <a:rPr lang="en-US" sz="1050" dirty="0">
                <a:latin typeface="Arial"/>
                <a:cs typeface="Arial"/>
              </a:rPr>
              <a:t>by Yossef S. Ben-</a:t>
            </a:r>
            <a:r>
              <a:rPr lang="en-US" sz="1050" dirty="0" err="1">
                <a:latin typeface="Arial"/>
                <a:cs typeface="Arial"/>
              </a:rPr>
              <a:t>Porath</a:t>
            </a:r>
            <a:r>
              <a:rPr lang="en-US" sz="1050" dirty="0">
                <a:latin typeface="Arial"/>
                <a:cs typeface="Arial"/>
              </a:rPr>
              <a:t> and </a:t>
            </a:r>
            <a:r>
              <a:rPr lang="en-US" sz="1050" dirty="0" err="1">
                <a:latin typeface="Arial"/>
                <a:cs typeface="Arial"/>
              </a:rPr>
              <a:t>Auke</a:t>
            </a:r>
            <a:r>
              <a:rPr lang="en-US" sz="1050" dirty="0">
                <a:latin typeface="Arial"/>
                <a:cs typeface="Arial"/>
              </a:rPr>
              <a:t> </a:t>
            </a:r>
            <a:r>
              <a:rPr lang="en-US" sz="1050" dirty="0" err="1">
                <a:latin typeface="Arial"/>
                <a:cs typeface="Arial"/>
              </a:rPr>
              <a:t>Tellegen</a:t>
            </a:r>
            <a:r>
              <a:rPr lang="en-US" sz="1050" dirty="0">
                <a:latin typeface="Arial"/>
                <a:cs typeface="Arial"/>
              </a:rPr>
              <a:t>. Copyright © 2020 by the Regents of the University of Minnesota. Reproduced by permission of the University of Minnesota Press. </a:t>
            </a:r>
          </a:p>
        </p:txBody>
      </p:sp>
    </p:spTree>
    <p:extLst>
      <p:ext uri="{BB962C8B-B14F-4D97-AF65-F5344CB8AC3E}">
        <p14:creationId xmlns:p14="http://schemas.microsoft.com/office/powerpoint/2010/main" val="183163443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62EFD-76FD-024E-AFD2-C83122451E6A}"/>
              </a:ext>
            </a:extLst>
          </p:cNvPr>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MMPI-3 Norms</a:t>
            </a:r>
          </a:p>
        </p:txBody>
      </p:sp>
      <p:sp>
        <p:nvSpPr>
          <p:cNvPr id="5" name="Content Placeholder 4">
            <a:extLst>
              <a:ext uri="{FF2B5EF4-FFF2-40B4-BE49-F238E27FC236}">
                <a16:creationId xmlns:a16="http://schemas.microsoft.com/office/drawing/2014/main" id="{5F7C0AD9-1ADF-4CA3-99D3-6E7489350654}"/>
              </a:ext>
            </a:extLst>
          </p:cNvPr>
          <p:cNvSpPr>
            <a:spLocks noGrp="1"/>
          </p:cNvSpPr>
          <p:nvPr>
            <p:ph idx="1"/>
          </p:nvPr>
        </p:nvSpPr>
        <p:spPr/>
        <p:txBody>
          <a:bodyPr/>
          <a:lstStyle/>
          <a:p>
            <a:pPr marL="0" indent="0">
              <a:buNone/>
            </a:pPr>
            <a:endParaRPr lang="en-US" dirty="0"/>
          </a:p>
        </p:txBody>
      </p:sp>
      <p:sp>
        <p:nvSpPr>
          <p:cNvPr id="6" name="Rectangle 5"/>
          <p:cNvSpPr/>
          <p:nvPr/>
        </p:nvSpPr>
        <p:spPr>
          <a:xfrm>
            <a:off x="0" y="6477000"/>
            <a:ext cx="9144000" cy="430887"/>
          </a:xfrm>
          <a:prstGeom prst="rect">
            <a:avLst/>
          </a:prstGeom>
        </p:spPr>
        <p:txBody>
          <a:bodyPr wrap="square">
            <a:spAutoFit/>
          </a:bodyPr>
          <a:lstStyle/>
          <a:p>
            <a:r>
              <a:rPr lang="en-US" sz="1050" dirty="0">
                <a:latin typeface="Arial"/>
                <a:cs typeface="Arial"/>
              </a:rPr>
              <a:t>Excerpted from the </a:t>
            </a:r>
            <a:r>
              <a:rPr lang="en-US" sz="1050" i="1" dirty="0">
                <a:latin typeface="Arial"/>
                <a:cs typeface="Arial"/>
              </a:rPr>
              <a:t>MMPI-3 Technical Manual </a:t>
            </a:r>
            <a:r>
              <a:rPr lang="en-US" sz="1050" dirty="0">
                <a:latin typeface="Arial"/>
                <a:cs typeface="Arial"/>
              </a:rPr>
              <a:t>by Yossef S. Ben-Porath and Auke Tellegen. Copyright © 2020 by the Regents of the University of Minnesota. Reproduced by permission of the University of Minnesota Press. </a:t>
            </a:r>
          </a:p>
        </p:txBody>
      </p:sp>
      <p:pic>
        <p:nvPicPr>
          <p:cNvPr id="3" name="Picture 2">
            <a:extLst>
              <a:ext uri="{FF2B5EF4-FFF2-40B4-BE49-F238E27FC236}">
                <a16:creationId xmlns:a16="http://schemas.microsoft.com/office/drawing/2014/main" id="{780D9CAE-7A8E-45AB-836B-6297C1CFA73C}"/>
              </a:ext>
            </a:extLst>
          </p:cNvPr>
          <p:cNvPicPr>
            <a:picLocks noChangeAspect="1"/>
          </p:cNvPicPr>
          <p:nvPr/>
        </p:nvPicPr>
        <p:blipFill>
          <a:blip r:embed="rId2"/>
          <a:stretch>
            <a:fillRect/>
          </a:stretch>
        </p:blipFill>
        <p:spPr>
          <a:xfrm>
            <a:off x="0" y="2089307"/>
            <a:ext cx="9144000" cy="2679386"/>
          </a:xfrm>
          <a:prstGeom prst="rect">
            <a:avLst/>
          </a:prstGeom>
        </p:spPr>
      </p:pic>
    </p:spTree>
    <p:extLst>
      <p:ext uri="{BB962C8B-B14F-4D97-AF65-F5344CB8AC3E}">
        <p14:creationId xmlns:p14="http://schemas.microsoft.com/office/powerpoint/2010/main" val="30821329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62EFD-76FD-024E-AFD2-C83122451E6A}"/>
              </a:ext>
            </a:extLst>
          </p:cNvPr>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MMPI-3 Norms</a:t>
            </a:r>
          </a:p>
        </p:txBody>
      </p:sp>
      <p:sp>
        <p:nvSpPr>
          <p:cNvPr id="5" name="Content Placeholder 4">
            <a:extLst>
              <a:ext uri="{FF2B5EF4-FFF2-40B4-BE49-F238E27FC236}">
                <a16:creationId xmlns:a16="http://schemas.microsoft.com/office/drawing/2014/main" id="{5F7C0AD9-1ADF-4CA3-99D3-6E7489350654}"/>
              </a:ext>
            </a:extLst>
          </p:cNvPr>
          <p:cNvSpPr>
            <a:spLocks noGrp="1"/>
          </p:cNvSpPr>
          <p:nvPr>
            <p:ph idx="1"/>
          </p:nvPr>
        </p:nvSpPr>
        <p:spPr/>
        <p:txBody>
          <a:bodyPr/>
          <a:lstStyle/>
          <a:p>
            <a:pPr marL="0" indent="0">
              <a:buNone/>
            </a:pPr>
            <a:endParaRPr lang="en-US" dirty="0"/>
          </a:p>
        </p:txBody>
      </p:sp>
      <p:sp>
        <p:nvSpPr>
          <p:cNvPr id="6" name="Rectangle 5"/>
          <p:cNvSpPr/>
          <p:nvPr/>
        </p:nvSpPr>
        <p:spPr>
          <a:xfrm>
            <a:off x="0" y="6477000"/>
            <a:ext cx="9144000" cy="430887"/>
          </a:xfrm>
          <a:prstGeom prst="rect">
            <a:avLst/>
          </a:prstGeom>
        </p:spPr>
        <p:txBody>
          <a:bodyPr wrap="square">
            <a:spAutoFit/>
          </a:bodyPr>
          <a:lstStyle/>
          <a:p>
            <a:r>
              <a:rPr lang="en-US" sz="1050" dirty="0">
                <a:latin typeface="Arial"/>
                <a:cs typeface="Arial"/>
              </a:rPr>
              <a:t>Excerpted from the </a:t>
            </a:r>
            <a:r>
              <a:rPr lang="en-US" sz="1050" i="1" dirty="0">
                <a:latin typeface="Arial"/>
                <a:cs typeface="Arial"/>
              </a:rPr>
              <a:t>MMPI-3 Technical Manual </a:t>
            </a:r>
            <a:r>
              <a:rPr lang="en-US" sz="1050" dirty="0">
                <a:latin typeface="Arial"/>
                <a:cs typeface="Arial"/>
              </a:rPr>
              <a:t>by Yossef S. Ben-Porath and Auke Tellegen. Copyright © 2020 by the Regents of the University of Minnesota. Reproduced by permission of the University of Minnesota Press. </a:t>
            </a:r>
          </a:p>
        </p:txBody>
      </p:sp>
      <p:pic>
        <p:nvPicPr>
          <p:cNvPr id="4" name="Picture 3">
            <a:extLst>
              <a:ext uri="{FF2B5EF4-FFF2-40B4-BE49-F238E27FC236}">
                <a16:creationId xmlns:a16="http://schemas.microsoft.com/office/drawing/2014/main" id="{143DB045-CAAD-4388-BE3D-EE84AB90F7AD}"/>
              </a:ext>
            </a:extLst>
          </p:cNvPr>
          <p:cNvPicPr>
            <a:picLocks noChangeAspect="1"/>
          </p:cNvPicPr>
          <p:nvPr/>
        </p:nvPicPr>
        <p:blipFill>
          <a:blip r:embed="rId2"/>
          <a:stretch>
            <a:fillRect/>
          </a:stretch>
        </p:blipFill>
        <p:spPr>
          <a:xfrm>
            <a:off x="0" y="2330869"/>
            <a:ext cx="9144000" cy="2196261"/>
          </a:xfrm>
          <a:prstGeom prst="rect">
            <a:avLst/>
          </a:prstGeom>
        </p:spPr>
      </p:pic>
    </p:spTree>
    <p:extLst>
      <p:ext uri="{BB962C8B-B14F-4D97-AF65-F5344CB8AC3E}">
        <p14:creationId xmlns:p14="http://schemas.microsoft.com/office/powerpoint/2010/main" val="26921052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62EFD-76FD-024E-AFD2-C83122451E6A}"/>
              </a:ext>
            </a:extLst>
          </p:cNvPr>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MMPI-3 Norms</a:t>
            </a:r>
          </a:p>
        </p:txBody>
      </p:sp>
      <p:sp>
        <p:nvSpPr>
          <p:cNvPr id="5" name="Content Placeholder 4">
            <a:extLst>
              <a:ext uri="{FF2B5EF4-FFF2-40B4-BE49-F238E27FC236}">
                <a16:creationId xmlns:a16="http://schemas.microsoft.com/office/drawing/2014/main" id="{5F7C0AD9-1ADF-4CA3-99D3-6E7489350654}"/>
              </a:ext>
            </a:extLst>
          </p:cNvPr>
          <p:cNvSpPr>
            <a:spLocks noGrp="1"/>
          </p:cNvSpPr>
          <p:nvPr>
            <p:ph idx="1"/>
          </p:nvPr>
        </p:nvSpPr>
        <p:spPr/>
        <p:txBody>
          <a:bodyPr/>
          <a:lstStyle/>
          <a:p>
            <a:pPr marL="0" indent="0">
              <a:buNone/>
            </a:pPr>
            <a:endParaRPr lang="en-US" dirty="0"/>
          </a:p>
        </p:txBody>
      </p:sp>
      <p:sp>
        <p:nvSpPr>
          <p:cNvPr id="6" name="Rectangle 5"/>
          <p:cNvSpPr/>
          <p:nvPr/>
        </p:nvSpPr>
        <p:spPr>
          <a:xfrm>
            <a:off x="0" y="6477000"/>
            <a:ext cx="9144000" cy="430887"/>
          </a:xfrm>
          <a:prstGeom prst="rect">
            <a:avLst/>
          </a:prstGeom>
        </p:spPr>
        <p:txBody>
          <a:bodyPr wrap="square">
            <a:spAutoFit/>
          </a:bodyPr>
          <a:lstStyle/>
          <a:p>
            <a:r>
              <a:rPr lang="en-US" sz="1050" dirty="0">
                <a:latin typeface="Arial"/>
                <a:cs typeface="Arial"/>
              </a:rPr>
              <a:t>Excerpted from the </a:t>
            </a:r>
            <a:r>
              <a:rPr lang="en-US" sz="1050" i="1" dirty="0">
                <a:latin typeface="Arial"/>
                <a:cs typeface="Arial"/>
              </a:rPr>
              <a:t>MMPI-3 Technical Manual </a:t>
            </a:r>
            <a:r>
              <a:rPr lang="en-US" sz="1050" dirty="0">
                <a:latin typeface="Arial"/>
                <a:cs typeface="Arial"/>
              </a:rPr>
              <a:t>by Yossef S. Ben-Porath and Auke Tellegen. Copyright © 2020 by the Regents of the University of Minnesota. Reproduced by permission of the University of Minnesota Press. </a:t>
            </a:r>
          </a:p>
        </p:txBody>
      </p:sp>
      <p:pic>
        <p:nvPicPr>
          <p:cNvPr id="3" name="Picture 2">
            <a:extLst>
              <a:ext uri="{FF2B5EF4-FFF2-40B4-BE49-F238E27FC236}">
                <a16:creationId xmlns:a16="http://schemas.microsoft.com/office/drawing/2014/main" id="{CE159011-33A6-4EF2-9354-FF941DB22BFD}"/>
              </a:ext>
            </a:extLst>
          </p:cNvPr>
          <p:cNvPicPr>
            <a:picLocks noChangeAspect="1"/>
          </p:cNvPicPr>
          <p:nvPr/>
        </p:nvPicPr>
        <p:blipFill>
          <a:blip r:embed="rId2"/>
          <a:stretch>
            <a:fillRect/>
          </a:stretch>
        </p:blipFill>
        <p:spPr>
          <a:xfrm>
            <a:off x="0" y="2311645"/>
            <a:ext cx="9144000" cy="2234709"/>
          </a:xfrm>
          <a:prstGeom prst="rect">
            <a:avLst/>
          </a:prstGeom>
        </p:spPr>
      </p:pic>
    </p:spTree>
    <p:extLst>
      <p:ext uri="{BB962C8B-B14F-4D97-AF65-F5344CB8AC3E}">
        <p14:creationId xmlns:p14="http://schemas.microsoft.com/office/powerpoint/2010/main" val="5441285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130BB2-4FA1-4543-BD41-F45B7A693275}"/>
              </a:ext>
            </a:extLst>
          </p:cNvPr>
          <p:cNvSpPr>
            <a:spLocks noGrp="1"/>
          </p:cNvSpPr>
          <p:nvPr>
            <p:ph type="body" idx="1"/>
          </p:nvPr>
        </p:nvSpPr>
        <p:spPr/>
        <p:txBody>
          <a:bodyPr/>
          <a:lstStyle/>
          <a:p>
            <a:endParaRPr lang="en-US" dirty="0"/>
          </a:p>
        </p:txBody>
      </p:sp>
      <p:sp>
        <p:nvSpPr>
          <p:cNvPr id="3" name="Title 2">
            <a:extLst>
              <a:ext uri="{FF2B5EF4-FFF2-40B4-BE49-F238E27FC236}">
                <a16:creationId xmlns:a16="http://schemas.microsoft.com/office/drawing/2014/main" id="{2C67FDA8-055C-4116-B02C-E4FD7390C088}"/>
              </a:ext>
            </a:extLst>
          </p:cNvPr>
          <p:cNvSpPr>
            <a:spLocks noGrp="1"/>
          </p:cNvSpPr>
          <p:nvPr>
            <p:ph type="title"/>
          </p:nvPr>
        </p:nvSpPr>
        <p:spPr/>
        <p:txBody>
          <a:bodyPr/>
          <a:lstStyle/>
          <a:p>
            <a:r>
              <a:rPr lang="en-US" sz="4000" dirty="0"/>
              <a:t>Have the norms changed?</a:t>
            </a:r>
          </a:p>
        </p:txBody>
      </p:sp>
    </p:spTree>
    <p:extLst>
      <p:ext uri="{BB962C8B-B14F-4D97-AF65-F5344CB8AC3E}">
        <p14:creationId xmlns:p14="http://schemas.microsoft.com/office/powerpoint/2010/main" val="40114993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sz="4400">
                <a:latin typeface="Arial" charset="0"/>
              </a:rPr>
              <a:t>MMPI Background</a:t>
            </a:r>
          </a:p>
        </p:txBody>
      </p:sp>
      <p:sp>
        <p:nvSpPr>
          <p:cNvPr id="1514499" name="Rectangle 3"/>
          <p:cNvSpPr>
            <a:spLocks noGrp="1" noChangeArrowheads="1"/>
          </p:cNvSpPr>
          <p:nvPr>
            <p:ph type="body" idx="1"/>
          </p:nvPr>
        </p:nvSpPr>
        <p:spPr>
          <a:xfrm>
            <a:off x="612648" y="1600200"/>
            <a:ext cx="7464552" cy="4495800"/>
          </a:xfrm>
        </p:spPr>
        <p:txBody>
          <a:bodyPr/>
          <a:lstStyle/>
          <a:p>
            <a:pPr marL="365760" lvl="1" indent="0">
              <a:buNone/>
            </a:pPr>
            <a:r>
              <a:rPr lang="en-US" sz="2800" dirty="0"/>
              <a:t>The viewpoint that a personality test protocol represents a communication between the subject and the tester (or the institution he represents) has much to commend it, not the least of which is the likelihood that this is the frame of reference adopted by the subject himself. (Wiggins, 1966, p.2)</a:t>
            </a:r>
          </a:p>
          <a:p>
            <a:pPr marL="365760" lvl="1" indent="0">
              <a:lnSpc>
                <a:spcPct val="90000"/>
              </a:lnSpc>
              <a:buNone/>
            </a:pPr>
            <a:endParaRPr lang="en-US" sz="2800" dirty="0"/>
          </a:p>
          <a:p>
            <a:pPr eaLnBrk="1" hangingPunct="1">
              <a:lnSpc>
                <a:spcPct val="90000"/>
              </a:lnSpc>
            </a:pPr>
            <a:endParaRPr lang="en-US" dirty="0"/>
          </a:p>
        </p:txBody>
      </p:sp>
    </p:spTree>
    <p:extLst>
      <p:ext uri="{BB962C8B-B14F-4D97-AF65-F5344CB8AC3E}">
        <p14:creationId xmlns:p14="http://schemas.microsoft.com/office/powerpoint/2010/main" val="4107360336"/>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0" name="Picture 126">
            <a:extLst>
              <a:ext uri="{FF2B5EF4-FFF2-40B4-BE49-F238E27FC236}">
                <a16:creationId xmlns:a16="http://schemas.microsoft.com/office/drawing/2014/main" id="{CCCBD7A6-A86B-4515-9A19-9189DAA393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600" y="101600"/>
            <a:ext cx="7416800" cy="659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37195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4" name="Picture 126">
            <a:extLst>
              <a:ext uri="{FF2B5EF4-FFF2-40B4-BE49-F238E27FC236}">
                <a16:creationId xmlns:a16="http://schemas.microsoft.com/office/drawing/2014/main" id="{1263F6A0-5498-40BA-8953-E152BC3300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76200"/>
            <a:ext cx="7327900" cy="668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772913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8" name="Picture 126">
            <a:extLst>
              <a:ext uri="{FF2B5EF4-FFF2-40B4-BE49-F238E27FC236}">
                <a16:creationId xmlns:a16="http://schemas.microsoft.com/office/drawing/2014/main" id="{9C5AE46A-85F8-4E87-842E-65383B0B43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5400"/>
            <a:ext cx="7391400" cy="671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431135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22" name="Picture 126">
            <a:extLst>
              <a:ext uri="{FF2B5EF4-FFF2-40B4-BE49-F238E27FC236}">
                <a16:creationId xmlns:a16="http://schemas.microsoft.com/office/drawing/2014/main" id="{30625B35-6AA0-49DA-853C-E88FD0E145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203200"/>
            <a:ext cx="8801100" cy="642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105151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46" name="Picture 126">
            <a:extLst>
              <a:ext uri="{FF2B5EF4-FFF2-40B4-BE49-F238E27FC236}">
                <a16:creationId xmlns:a16="http://schemas.microsoft.com/office/drawing/2014/main" id="{52C8DFF1-3789-49AD-93C3-FE46037D19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52400"/>
            <a:ext cx="7162800" cy="643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165360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C5165-0C27-4E7F-A2BF-740820432B54}"/>
              </a:ext>
            </a:extLst>
          </p:cNvPr>
          <p:cNvSpPr>
            <a:spLocks noGrp="1"/>
          </p:cNvSpPr>
          <p:nvPr>
            <p:ph type="title"/>
          </p:nvPr>
        </p:nvSpPr>
        <p:spPr/>
        <p:txBody>
          <a:bodyPr/>
          <a:lstStyle/>
          <a:p>
            <a:r>
              <a:rPr lang="en-US" dirty="0"/>
              <a:t>Have the norms changed?</a:t>
            </a:r>
          </a:p>
        </p:txBody>
      </p:sp>
      <p:sp>
        <p:nvSpPr>
          <p:cNvPr id="3" name="Content Placeholder 2">
            <a:extLst>
              <a:ext uri="{FF2B5EF4-FFF2-40B4-BE49-F238E27FC236}">
                <a16:creationId xmlns:a16="http://schemas.microsoft.com/office/drawing/2014/main" id="{8B8C979A-952A-48D8-A697-28AEF7E9213B}"/>
              </a:ext>
            </a:extLst>
          </p:cNvPr>
          <p:cNvSpPr>
            <a:spLocks noGrp="1"/>
          </p:cNvSpPr>
          <p:nvPr>
            <p:ph idx="1"/>
          </p:nvPr>
        </p:nvSpPr>
        <p:spPr/>
        <p:txBody>
          <a:bodyPr/>
          <a:lstStyle/>
          <a:p>
            <a:r>
              <a:rPr lang="en-US" sz="2800" dirty="0"/>
              <a:t>Yes:</a:t>
            </a:r>
          </a:p>
          <a:p>
            <a:pPr lvl="1"/>
            <a:r>
              <a:rPr lang="en-US" sz="2400" dirty="0"/>
              <a:t>Largest Validity Scale changes (5-6 T score points difference in means) on F-r, Fs, FBS-r (women), and L-r</a:t>
            </a:r>
          </a:p>
          <a:p>
            <a:pPr lvl="2"/>
            <a:r>
              <a:rPr lang="en-US" sz="1900" dirty="0"/>
              <a:t>However these are offset, to some extent, by the larger SDs (12-14 versus 10)</a:t>
            </a:r>
          </a:p>
          <a:p>
            <a:pPr lvl="2"/>
            <a:r>
              <a:rPr lang="en-US" sz="1900" dirty="0"/>
              <a:t>Nevertheless, </a:t>
            </a:r>
            <a:r>
              <a:rPr lang="en-US" sz="1900" b="1" dirty="0"/>
              <a:t>T scores are lower on the updated and re-normed F, Fs, FBS (women), and L scales</a:t>
            </a:r>
          </a:p>
          <a:p>
            <a:pPr lvl="1"/>
            <a:r>
              <a:rPr lang="en-US" sz="2400" dirty="0"/>
              <a:t>Largest Substantive Scale changes (6-8 T score points difference in means) on BXD (men), RC1 (women), RC4 (men), RC6 (men), MLS, NUC (women), DISC (men)</a:t>
            </a:r>
          </a:p>
          <a:p>
            <a:pPr lvl="2"/>
            <a:r>
              <a:rPr lang="en-US" sz="1900" dirty="0"/>
              <a:t>These are less offset by larger SDs</a:t>
            </a:r>
          </a:p>
          <a:p>
            <a:pPr lvl="2"/>
            <a:r>
              <a:rPr lang="en-US" sz="1900" b="1" dirty="0"/>
              <a:t>T scores are lower on updated re-normed Somatization scales</a:t>
            </a:r>
            <a:endParaRPr lang="en-US" b="1" dirty="0"/>
          </a:p>
        </p:txBody>
      </p:sp>
    </p:spTree>
    <p:extLst>
      <p:ext uri="{BB962C8B-B14F-4D97-AF65-F5344CB8AC3E}">
        <p14:creationId xmlns:p14="http://schemas.microsoft.com/office/powerpoint/2010/main" val="41331661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3EF6D-EAA9-43FD-ADC2-648222046399}"/>
              </a:ext>
            </a:extLst>
          </p:cNvPr>
          <p:cNvSpPr>
            <a:spLocks noGrp="1"/>
          </p:cNvSpPr>
          <p:nvPr>
            <p:ph type="title"/>
          </p:nvPr>
        </p:nvSpPr>
        <p:spPr/>
        <p:txBody>
          <a:bodyPr/>
          <a:lstStyle/>
          <a:p>
            <a:r>
              <a:rPr lang="en-US" dirty="0"/>
              <a:t>Technical Manual</a:t>
            </a:r>
          </a:p>
        </p:txBody>
      </p:sp>
      <p:pic>
        <p:nvPicPr>
          <p:cNvPr id="7" name="Picture 6">
            <a:extLst>
              <a:ext uri="{FF2B5EF4-FFF2-40B4-BE49-F238E27FC236}">
                <a16:creationId xmlns:a16="http://schemas.microsoft.com/office/drawing/2014/main" id="{710CB034-E326-485C-A1B0-0473F86D0DA4}"/>
              </a:ext>
            </a:extLst>
          </p:cNvPr>
          <p:cNvPicPr>
            <a:picLocks noChangeAspect="1"/>
          </p:cNvPicPr>
          <p:nvPr/>
        </p:nvPicPr>
        <p:blipFill>
          <a:blip r:embed="rId3"/>
          <a:stretch>
            <a:fillRect/>
          </a:stretch>
        </p:blipFill>
        <p:spPr>
          <a:xfrm>
            <a:off x="949345" y="2079441"/>
            <a:ext cx="7057342" cy="33469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959579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67FDA8-055C-4116-B02C-E4FD7390C088}"/>
              </a:ext>
            </a:extLst>
          </p:cNvPr>
          <p:cNvSpPr>
            <a:spLocks noGrp="1"/>
          </p:cNvSpPr>
          <p:nvPr>
            <p:ph type="title"/>
          </p:nvPr>
        </p:nvSpPr>
        <p:spPr/>
        <p:txBody>
          <a:bodyPr/>
          <a:lstStyle/>
          <a:p>
            <a:r>
              <a:rPr lang="en-US" sz="4000" dirty="0"/>
              <a:t>Spanish-Language Norms</a:t>
            </a:r>
          </a:p>
        </p:txBody>
      </p:sp>
    </p:spTree>
    <p:extLst>
      <p:ext uri="{BB962C8B-B14F-4D97-AF65-F5344CB8AC3E}">
        <p14:creationId xmlns:p14="http://schemas.microsoft.com/office/powerpoint/2010/main" val="3175279238"/>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62EFD-76FD-024E-AFD2-C83122451E6A}"/>
              </a:ext>
            </a:extLst>
          </p:cNvPr>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Spanish-Language Norms</a:t>
            </a:r>
          </a:p>
        </p:txBody>
      </p:sp>
      <p:sp>
        <p:nvSpPr>
          <p:cNvPr id="5" name="Content Placeholder 4">
            <a:extLst>
              <a:ext uri="{FF2B5EF4-FFF2-40B4-BE49-F238E27FC236}">
                <a16:creationId xmlns:a16="http://schemas.microsoft.com/office/drawing/2014/main" id="{5F7C0AD9-1ADF-4CA3-99D3-6E7489350654}"/>
              </a:ext>
            </a:extLst>
          </p:cNvPr>
          <p:cNvSpPr>
            <a:spLocks noGrp="1"/>
          </p:cNvSpPr>
          <p:nvPr>
            <p:ph idx="1"/>
          </p:nvPr>
        </p:nvSpPr>
        <p:spPr/>
        <p:txBody>
          <a:bodyPr/>
          <a:lstStyle/>
          <a:p>
            <a:pPr marL="0" indent="0">
              <a:buNone/>
            </a:pPr>
            <a:endParaRPr lang="en-US" dirty="0"/>
          </a:p>
        </p:txBody>
      </p:sp>
      <p:sp>
        <p:nvSpPr>
          <p:cNvPr id="6" name="Rectangle 5"/>
          <p:cNvSpPr/>
          <p:nvPr/>
        </p:nvSpPr>
        <p:spPr>
          <a:xfrm>
            <a:off x="0" y="6477000"/>
            <a:ext cx="9144000" cy="430887"/>
          </a:xfrm>
          <a:prstGeom prst="rect">
            <a:avLst/>
          </a:prstGeom>
        </p:spPr>
        <p:txBody>
          <a:bodyPr wrap="square">
            <a:spAutoFit/>
          </a:bodyPr>
          <a:lstStyle/>
          <a:p>
            <a:r>
              <a:rPr lang="en-US" sz="1050" dirty="0">
                <a:latin typeface="Arial"/>
                <a:cs typeface="Arial"/>
              </a:rPr>
              <a:t>Excerpted from the </a:t>
            </a:r>
            <a:r>
              <a:rPr lang="en-US" sz="1050" i="1" dirty="0">
                <a:latin typeface="Arial"/>
                <a:cs typeface="Arial"/>
              </a:rPr>
              <a:t>MMPI-3 Manual Supplement for the U.S. Spanish Translation </a:t>
            </a:r>
            <a:r>
              <a:rPr lang="en-US" sz="1050" dirty="0">
                <a:latin typeface="Arial"/>
                <a:cs typeface="Arial"/>
              </a:rPr>
              <a:t>by Yossef S. Ben-Porath, Auke Tellegen, and Antonio E. Puente. Copyright © 2020 by the Regents of the University of Minnesota. Reproduced by permission of the University of Minnesota Press. </a:t>
            </a:r>
          </a:p>
        </p:txBody>
      </p:sp>
      <p:sp>
        <p:nvSpPr>
          <p:cNvPr id="4" name="Arrow: Right 3">
            <a:extLst>
              <a:ext uri="{FF2B5EF4-FFF2-40B4-BE49-F238E27FC236}">
                <a16:creationId xmlns:a16="http://schemas.microsoft.com/office/drawing/2014/main" id="{726A5879-A21A-4DF5-BBE7-76A3A6270EF9}"/>
              </a:ext>
            </a:extLst>
          </p:cNvPr>
          <p:cNvSpPr/>
          <p:nvPr/>
        </p:nvSpPr>
        <p:spPr>
          <a:xfrm>
            <a:off x="4400899" y="3179792"/>
            <a:ext cx="273831" cy="1159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A3D6EDD-F760-483D-8AB9-F637BD72568B}"/>
              </a:ext>
            </a:extLst>
          </p:cNvPr>
          <p:cNvPicPr>
            <a:picLocks noChangeAspect="1"/>
          </p:cNvPicPr>
          <p:nvPr/>
        </p:nvPicPr>
        <p:blipFill>
          <a:blip r:embed="rId2"/>
          <a:stretch>
            <a:fillRect/>
          </a:stretch>
        </p:blipFill>
        <p:spPr>
          <a:xfrm>
            <a:off x="0" y="1887173"/>
            <a:ext cx="9144000" cy="3083654"/>
          </a:xfrm>
          <a:prstGeom prst="rect">
            <a:avLst/>
          </a:prstGeom>
        </p:spPr>
      </p:pic>
    </p:spTree>
    <p:extLst>
      <p:ext uri="{BB962C8B-B14F-4D97-AF65-F5344CB8AC3E}">
        <p14:creationId xmlns:p14="http://schemas.microsoft.com/office/powerpoint/2010/main" val="13535963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62EFD-76FD-024E-AFD2-C83122451E6A}"/>
              </a:ext>
            </a:extLst>
          </p:cNvPr>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Spanish-Language Norms</a:t>
            </a:r>
          </a:p>
        </p:txBody>
      </p:sp>
      <p:sp>
        <p:nvSpPr>
          <p:cNvPr id="5" name="Content Placeholder 4">
            <a:extLst>
              <a:ext uri="{FF2B5EF4-FFF2-40B4-BE49-F238E27FC236}">
                <a16:creationId xmlns:a16="http://schemas.microsoft.com/office/drawing/2014/main" id="{5F7C0AD9-1ADF-4CA3-99D3-6E7489350654}"/>
              </a:ext>
            </a:extLst>
          </p:cNvPr>
          <p:cNvSpPr>
            <a:spLocks noGrp="1"/>
          </p:cNvSpPr>
          <p:nvPr>
            <p:ph idx="1"/>
          </p:nvPr>
        </p:nvSpPr>
        <p:spPr/>
        <p:txBody>
          <a:bodyPr/>
          <a:lstStyle/>
          <a:p>
            <a:pPr marL="0" indent="0">
              <a:buNone/>
            </a:pPr>
            <a:endParaRPr lang="en-US" dirty="0"/>
          </a:p>
        </p:txBody>
      </p:sp>
      <p:sp>
        <p:nvSpPr>
          <p:cNvPr id="6" name="Rectangle 5"/>
          <p:cNvSpPr/>
          <p:nvPr/>
        </p:nvSpPr>
        <p:spPr>
          <a:xfrm>
            <a:off x="0" y="6477000"/>
            <a:ext cx="9144000" cy="430887"/>
          </a:xfrm>
          <a:prstGeom prst="rect">
            <a:avLst/>
          </a:prstGeom>
        </p:spPr>
        <p:txBody>
          <a:bodyPr wrap="square">
            <a:spAutoFit/>
          </a:bodyPr>
          <a:lstStyle/>
          <a:p>
            <a:r>
              <a:rPr lang="en-US" sz="1050" dirty="0">
                <a:latin typeface="Arial"/>
                <a:cs typeface="Arial"/>
              </a:rPr>
              <a:t>Excerpted from the </a:t>
            </a:r>
            <a:r>
              <a:rPr lang="en-US" sz="1050" i="1" dirty="0">
                <a:latin typeface="Arial"/>
                <a:cs typeface="Arial"/>
              </a:rPr>
              <a:t>MMPI-3 Manual Supplement for the U.S. Spanish Translation </a:t>
            </a:r>
            <a:r>
              <a:rPr lang="en-US" sz="1050" dirty="0">
                <a:latin typeface="Arial"/>
                <a:cs typeface="Arial"/>
              </a:rPr>
              <a:t>by Yossef S. Ben-Porath, Auke Tellegen, and Antonio E. Puente. Copyright © 2020 by the Regents of the University of Minnesota. Reproduced by permission of the University of Minnesota Press. </a:t>
            </a:r>
          </a:p>
        </p:txBody>
      </p:sp>
      <p:sp>
        <p:nvSpPr>
          <p:cNvPr id="4" name="Arrow: Right 3">
            <a:extLst>
              <a:ext uri="{FF2B5EF4-FFF2-40B4-BE49-F238E27FC236}">
                <a16:creationId xmlns:a16="http://schemas.microsoft.com/office/drawing/2014/main" id="{726A5879-A21A-4DF5-BBE7-76A3A6270EF9}"/>
              </a:ext>
            </a:extLst>
          </p:cNvPr>
          <p:cNvSpPr/>
          <p:nvPr/>
        </p:nvSpPr>
        <p:spPr>
          <a:xfrm>
            <a:off x="4400899" y="3179792"/>
            <a:ext cx="273831" cy="1159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6C0B796-3859-4949-B525-4DA825F5AE69}"/>
              </a:ext>
            </a:extLst>
          </p:cNvPr>
          <p:cNvPicPr>
            <a:picLocks noChangeAspect="1"/>
          </p:cNvPicPr>
          <p:nvPr/>
        </p:nvPicPr>
        <p:blipFill>
          <a:blip r:embed="rId2"/>
          <a:stretch>
            <a:fillRect/>
          </a:stretch>
        </p:blipFill>
        <p:spPr>
          <a:xfrm>
            <a:off x="0" y="1880508"/>
            <a:ext cx="9144000" cy="3096984"/>
          </a:xfrm>
          <a:prstGeom prst="rect">
            <a:avLst/>
          </a:prstGeom>
        </p:spPr>
      </p:pic>
    </p:spTree>
    <p:extLst>
      <p:ext uri="{BB962C8B-B14F-4D97-AF65-F5344CB8AC3E}">
        <p14:creationId xmlns:p14="http://schemas.microsoft.com/office/powerpoint/2010/main" val="35583467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sz="4400">
                <a:latin typeface="Arial" charset="0"/>
              </a:rPr>
              <a:t>MMPI Background</a:t>
            </a:r>
          </a:p>
        </p:txBody>
      </p:sp>
      <p:sp>
        <p:nvSpPr>
          <p:cNvPr id="1514499" name="Rectangle 3"/>
          <p:cNvSpPr>
            <a:spLocks noGrp="1" noChangeArrowheads="1"/>
          </p:cNvSpPr>
          <p:nvPr>
            <p:ph type="body" idx="1"/>
          </p:nvPr>
        </p:nvSpPr>
        <p:spPr/>
        <p:txBody>
          <a:bodyPr/>
          <a:lstStyle/>
          <a:p>
            <a:pPr eaLnBrk="1" hangingPunct="1">
              <a:lnSpc>
                <a:spcPct val="90000"/>
              </a:lnSpc>
            </a:pPr>
            <a:r>
              <a:rPr lang="en-US" dirty="0"/>
              <a:t>Appraisals and Thoughts about Revision:</a:t>
            </a:r>
          </a:p>
          <a:p>
            <a:pPr lvl="1">
              <a:lnSpc>
                <a:spcPct val="90000"/>
              </a:lnSpc>
            </a:pPr>
            <a:r>
              <a:rPr lang="en-US" dirty="0"/>
              <a:t>By late 1950s, MMPI becomes most widely used and studied objective measure of personality</a:t>
            </a:r>
          </a:p>
          <a:p>
            <a:pPr lvl="1">
              <a:lnSpc>
                <a:spcPct val="90000"/>
              </a:lnSpc>
            </a:pPr>
            <a:r>
              <a:rPr lang="en-US" dirty="0"/>
              <a:t>Scholarly appraisals are more negative</a:t>
            </a:r>
          </a:p>
          <a:p>
            <a:pPr lvl="1">
              <a:lnSpc>
                <a:spcPct val="90000"/>
              </a:lnSpc>
            </a:pPr>
            <a:r>
              <a:rPr lang="en-US" dirty="0"/>
              <a:t>Including Hathaway himself:</a:t>
            </a:r>
          </a:p>
          <a:p>
            <a:pPr lvl="1">
              <a:lnSpc>
                <a:spcPct val="90000"/>
              </a:lnSpc>
            </a:pPr>
            <a:endParaRPr lang="en-US" dirty="0"/>
          </a:p>
          <a:p>
            <a:pPr eaLnBrk="1" hangingPunct="1">
              <a:lnSpc>
                <a:spcPct val="90000"/>
              </a:lnSpc>
            </a:pPr>
            <a:endParaRPr lang="en-US" dirty="0"/>
          </a:p>
        </p:txBody>
      </p:sp>
    </p:spTree>
    <p:extLst>
      <p:ext uri="{BB962C8B-B14F-4D97-AF65-F5344CB8AC3E}">
        <p14:creationId xmlns:p14="http://schemas.microsoft.com/office/powerpoint/2010/main" val="21650519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144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144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1449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1449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4499" grpId="0" uiExpand="1" build="p"/>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62EFD-76FD-024E-AFD2-C83122451E6A}"/>
              </a:ext>
            </a:extLst>
          </p:cNvPr>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Spanish-Language Norms</a:t>
            </a:r>
          </a:p>
        </p:txBody>
      </p:sp>
      <p:sp>
        <p:nvSpPr>
          <p:cNvPr id="5" name="Content Placeholder 4">
            <a:extLst>
              <a:ext uri="{FF2B5EF4-FFF2-40B4-BE49-F238E27FC236}">
                <a16:creationId xmlns:a16="http://schemas.microsoft.com/office/drawing/2014/main" id="{5F7C0AD9-1ADF-4CA3-99D3-6E7489350654}"/>
              </a:ext>
            </a:extLst>
          </p:cNvPr>
          <p:cNvSpPr>
            <a:spLocks noGrp="1"/>
          </p:cNvSpPr>
          <p:nvPr>
            <p:ph idx="1"/>
          </p:nvPr>
        </p:nvSpPr>
        <p:spPr/>
        <p:txBody>
          <a:bodyPr/>
          <a:lstStyle/>
          <a:p>
            <a:pPr marL="0" indent="0">
              <a:buNone/>
            </a:pPr>
            <a:endParaRPr lang="en-US" dirty="0"/>
          </a:p>
        </p:txBody>
      </p:sp>
      <p:sp>
        <p:nvSpPr>
          <p:cNvPr id="6" name="Rectangle 5"/>
          <p:cNvSpPr/>
          <p:nvPr/>
        </p:nvSpPr>
        <p:spPr>
          <a:xfrm>
            <a:off x="0" y="6477000"/>
            <a:ext cx="9144000" cy="430887"/>
          </a:xfrm>
          <a:prstGeom prst="rect">
            <a:avLst/>
          </a:prstGeom>
        </p:spPr>
        <p:txBody>
          <a:bodyPr wrap="square">
            <a:spAutoFit/>
          </a:bodyPr>
          <a:lstStyle/>
          <a:p>
            <a:r>
              <a:rPr lang="en-US" sz="1050" dirty="0">
                <a:latin typeface="Arial"/>
                <a:cs typeface="Arial"/>
              </a:rPr>
              <a:t>Excerpted from the </a:t>
            </a:r>
            <a:r>
              <a:rPr lang="en-US" sz="1050" i="1" dirty="0">
                <a:latin typeface="Arial"/>
                <a:cs typeface="Arial"/>
              </a:rPr>
              <a:t>MMPI-3 Manual Supplement for the U.S. Spanish Translation </a:t>
            </a:r>
            <a:r>
              <a:rPr lang="en-US" sz="1050" dirty="0">
                <a:latin typeface="Arial"/>
                <a:cs typeface="Arial"/>
              </a:rPr>
              <a:t>by Yossef S. Ben-Porath, Auke Tellegen, and Antonio E. Puente. Copyright © 2020 by the Regents of the University of Minnesota. Reproduced by permission of the University of Minnesota Press. </a:t>
            </a:r>
          </a:p>
        </p:txBody>
      </p:sp>
      <p:sp>
        <p:nvSpPr>
          <p:cNvPr id="4" name="Arrow: Right 3">
            <a:extLst>
              <a:ext uri="{FF2B5EF4-FFF2-40B4-BE49-F238E27FC236}">
                <a16:creationId xmlns:a16="http://schemas.microsoft.com/office/drawing/2014/main" id="{726A5879-A21A-4DF5-BBE7-76A3A6270EF9}"/>
              </a:ext>
            </a:extLst>
          </p:cNvPr>
          <p:cNvSpPr/>
          <p:nvPr/>
        </p:nvSpPr>
        <p:spPr>
          <a:xfrm>
            <a:off x="4400899" y="3179792"/>
            <a:ext cx="273831" cy="1159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556FD83-52AC-4475-938C-D68F75C75224}"/>
              </a:ext>
            </a:extLst>
          </p:cNvPr>
          <p:cNvPicPr>
            <a:picLocks noChangeAspect="1"/>
          </p:cNvPicPr>
          <p:nvPr/>
        </p:nvPicPr>
        <p:blipFill>
          <a:blip r:embed="rId2"/>
          <a:stretch>
            <a:fillRect/>
          </a:stretch>
        </p:blipFill>
        <p:spPr>
          <a:xfrm>
            <a:off x="0" y="1390347"/>
            <a:ext cx="9144000" cy="4077305"/>
          </a:xfrm>
          <a:prstGeom prst="rect">
            <a:avLst/>
          </a:prstGeom>
        </p:spPr>
      </p:pic>
    </p:spTree>
    <p:extLst>
      <p:ext uri="{BB962C8B-B14F-4D97-AF65-F5344CB8AC3E}">
        <p14:creationId xmlns:p14="http://schemas.microsoft.com/office/powerpoint/2010/main" val="41381960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62EFD-76FD-024E-AFD2-C83122451E6A}"/>
              </a:ext>
            </a:extLst>
          </p:cNvPr>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Spanish-Language Norms</a:t>
            </a:r>
          </a:p>
        </p:txBody>
      </p:sp>
      <p:sp>
        <p:nvSpPr>
          <p:cNvPr id="5" name="Content Placeholder 4">
            <a:extLst>
              <a:ext uri="{FF2B5EF4-FFF2-40B4-BE49-F238E27FC236}">
                <a16:creationId xmlns:a16="http://schemas.microsoft.com/office/drawing/2014/main" id="{5F7C0AD9-1ADF-4CA3-99D3-6E7489350654}"/>
              </a:ext>
            </a:extLst>
          </p:cNvPr>
          <p:cNvSpPr>
            <a:spLocks noGrp="1"/>
          </p:cNvSpPr>
          <p:nvPr>
            <p:ph idx="1"/>
          </p:nvPr>
        </p:nvSpPr>
        <p:spPr/>
        <p:txBody>
          <a:bodyPr/>
          <a:lstStyle/>
          <a:p>
            <a:pPr marL="0" indent="0">
              <a:buNone/>
            </a:pPr>
            <a:endParaRPr lang="en-US" dirty="0"/>
          </a:p>
        </p:txBody>
      </p:sp>
      <p:sp>
        <p:nvSpPr>
          <p:cNvPr id="6" name="Rectangle 5"/>
          <p:cNvSpPr/>
          <p:nvPr/>
        </p:nvSpPr>
        <p:spPr>
          <a:xfrm>
            <a:off x="0" y="6477000"/>
            <a:ext cx="9144000" cy="430887"/>
          </a:xfrm>
          <a:prstGeom prst="rect">
            <a:avLst/>
          </a:prstGeom>
        </p:spPr>
        <p:txBody>
          <a:bodyPr wrap="square">
            <a:spAutoFit/>
          </a:bodyPr>
          <a:lstStyle/>
          <a:p>
            <a:r>
              <a:rPr lang="en-US" sz="1050" dirty="0">
                <a:latin typeface="Arial"/>
                <a:cs typeface="Arial"/>
              </a:rPr>
              <a:t>Excerpted from the </a:t>
            </a:r>
            <a:r>
              <a:rPr lang="en-US" sz="1050" i="1" dirty="0">
                <a:latin typeface="Arial"/>
                <a:cs typeface="Arial"/>
              </a:rPr>
              <a:t>MMPI-3 Manual Supplement for the U.S. Spanish Translation </a:t>
            </a:r>
            <a:r>
              <a:rPr lang="en-US" sz="1050" dirty="0">
                <a:latin typeface="Arial"/>
                <a:cs typeface="Arial"/>
              </a:rPr>
              <a:t>by Yossef S. Ben-Porath, Auke Tellegen, and Antonio E. Puente. Copyright © 2020 by the Regents of the University of Minnesota. Reproduced by permission of the University of Minnesota Press. </a:t>
            </a:r>
          </a:p>
        </p:txBody>
      </p:sp>
      <p:pic>
        <p:nvPicPr>
          <p:cNvPr id="7" name="Picture 6">
            <a:extLst>
              <a:ext uri="{FF2B5EF4-FFF2-40B4-BE49-F238E27FC236}">
                <a16:creationId xmlns:a16="http://schemas.microsoft.com/office/drawing/2014/main" id="{C1725A44-9DC2-4145-A332-D828ABAE489A}"/>
              </a:ext>
            </a:extLst>
          </p:cNvPr>
          <p:cNvPicPr>
            <a:picLocks noChangeAspect="1"/>
          </p:cNvPicPr>
          <p:nvPr/>
        </p:nvPicPr>
        <p:blipFill>
          <a:blip r:embed="rId2"/>
          <a:stretch>
            <a:fillRect/>
          </a:stretch>
        </p:blipFill>
        <p:spPr>
          <a:xfrm>
            <a:off x="0" y="2012886"/>
            <a:ext cx="9144000" cy="2832227"/>
          </a:xfrm>
          <a:prstGeom prst="rect">
            <a:avLst/>
          </a:prstGeom>
        </p:spPr>
      </p:pic>
    </p:spTree>
    <p:extLst>
      <p:ext uri="{BB962C8B-B14F-4D97-AF65-F5344CB8AC3E}">
        <p14:creationId xmlns:p14="http://schemas.microsoft.com/office/powerpoint/2010/main" val="34170297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62EFD-76FD-024E-AFD2-C83122451E6A}"/>
              </a:ext>
            </a:extLst>
          </p:cNvPr>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Spanish-Language Norms</a:t>
            </a:r>
          </a:p>
        </p:txBody>
      </p:sp>
      <p:sp>
        <p:nvSpPr>
          <p:cNvPr id="5" name="Content Placeholder 4">
            <a:extLst>
              <a:ext uri="{FF2B5EF4-FFF2-40B4-BE49-F238E27FC236}">
                <a16:creationId xmlns:a16="http://schemas.microsoft.com/office/drawing/2014/main" id="{5F7C0AD9-1ADF-4CA3-99D3-6E7489350654}"/>
              </a:ext>
            </a:extLst>
          </p:cNvPr>
          <p:cNvSpPr>
            <a:spLocks noGrp="1"/>
          </p:cNvSpPr>
          <p:nvPr>
            <p:ph idx="1"/>
          </p:nvPr>
        </p:nvSpPr>
        <p:spPr/>
        <p:txBody>
          <a:bodyPr/>
          <a:lstStyle/>
          <a:p>
            <a:pPr marL="0" indent="0">
              <a:buNone/>
            </a:pPr>
            <a:endParaRPr lang="en-US" dirty="0"/>
          </a:p>
        </p:txBody>
      </p:sp>
      <p:sp>
        <p:nvSpPr>
          <p:cNvPr id="6" name="Rectangle 5"/>
          <p:cNvSpPr/>
          <p:nvPr/>
        </p:nvSpPr>
        <p:spPr>
          <a:xfrm>
            <a:off x="0" y="6477000"/>
            <a:ext cx="9144000" cy="430887"/>
          </a:xfrm>
          <a:prstGeom prst="rect">
            <a:avLst/>
          </a:prstGeom>
        </p:spPr>
        <p:txBody>
          <a:bodyPr wrap="square">
            <a:spAutoFit/>
          </a:bodyPr>
          <a:lstStyle/>
          <a:p>
            <a:r>
              <a:rPr lang="en-US" sz="1050" dirty="0">
                <a:latin typeface="Arial"/>
                <a:cs typeface="Arial"/>
              </a:rPr>
              <a:t>Excerpted from the </a:t>
            </a:r>
            <a:r>
              <a:rPr lang="en-US" sz="1050" i="1" dirty="0">
                <a:latin typeface="Arial"/>
                <a:cs typeface="Arial"/>
              </a:rPr>
              <a:t>MMPI-3 Manual Supplement for the U.S. Spanish Translation </a:t>
            </a:r>
            <a:r>
              <a:rPr lang="en-US" sz="1050" dirty="0">
                <a:latin typeface="Arial"/>
                <a:cs typeface="Arial"/>
              </a:rPr>
              <a:t>by Yossef S. Ben-Porath, Auke Tellegen, and Antonio E. Puente. Copyright © 2020 by the Regents of the University of Minnesota. Reproduced by permission of the University of Minnesota Press. </a:t>
            </a:r>
          </a:p>
        </p:txBody>
      </p:sp>
      <p:pic>
        <p:nvPicPr>
          <p:cNvPr id="4" name="Picture 3">
            <a:extLst>
              <a:ext uri="{FF2B5EF4-FFF2-40B4-BE49-F238E27FC236}">
                <a16:creationId xmlns:a16="http://schemas.microsoft.com/office/drawing/2014/main" id="{1C92A747-4536-45CC-A2DF-AC9EB11B0539}"/>
              </a:ext>
            </a:extLst>
          </p:cNvPr>
          <p:cNvPicPr>
            <a:picLocks noChangeAspect="1"/>
          </p:cNvPicPr>
          <p:nvPr/>
        </p:nvPicPr>
        <p:blipFill>
          <a:blip r:embed="rId2"/>
          <a:stretch>
            <a:fillRect/>
          </a:stretch>
        </p:blipFill>
        <p:spPr>
          <a:xfrm>
            <a:off x="0" y="1831639"/>
            <a:ext cx="9144000" cy="3194721"/>
          </a:xfrm>
          <a:prstGeom prst="rect">
            <a:avLst/>
          </a:prstGeom>
        </p:spPr>
      </p:pic>
    </p:spTree>
    <p:extLst>
      <p:ext uri="{BB962C8B-B14F-4D97-AF65-F5344CB8AC3E}">
        <p14:creationId xmlns:p14="http://schemas.microsoft.com/office/powerpoint/2010/main" val="451117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616B2D-0A7D-44EA-A10E-19F2063EDD01}"/>
              </a:ext>
            </a:extLst>
          </p:cNvPr>
          <p:cNvPicPr>
            <a:picLocks noChangeAspect="1"/>
          </p:cNvPicPr>
          <p:nvPr/>
        </p:nvPicPr>
        <p:blipFill>
          <a:blip r:embed="rId2"/>
          <a:stretch>
            <a:fillRect/>
          </a:stretch>
        </p:blipFill>
        <p:spPr>
          <a:xfrm>
            <a:off x="914401" y="228600"/>
            <a:ext cx="7457878" cy="6232266"/>
          </a:xfrm>
          <a:prstGeom prst="rect">
            <a:avLst/>
          </a:prstGeom>
        </p:spPr>
      </p:pic>
    </p:spTree>
    <p:extLst>
      <p:ext uri="{BB962C8B-B14F-4D97-AF65-F5344CB8AC3E}">
        <p14:creationId xmlns:p14="http://schemas.microsoft.com/office/powerpoint/2010/main" val="8448971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7B6CEC-43C2-4C5F-80A5-766F6FAD76C0}"/>
              </a:ext>
            </a:extLst>
          </p:cNvPr>
          <p:cNvPicPr>
            <a:picLocks noChangeAspect="1"/>
          </p:cNvPicPr>
          <p:nvPr/>
        </p:nvPicPr>
        <p:blipFill>
          <a:blip r:embed="rId2"/>
          <a:stretch>
            <a:fillRect/>
          </a:stretch>
        </p:blipFill>
        <p:spPr>
          <a:xfrm>
            <a:off x="728441" y="152400"/>
            <a:ext cx="7577359" cy="6459631"/>
          </a:xfrm>
          <a:prstGeom prst="rect">
            <a:avLst/>
          </a:prstGeom>
        </p:spPr>
      </p:pic>
    </p:spTree>
    <p:extLst>
      <p:ext uri="{BB962C8B-B14F-4D97-AF65-F5344CB8AC3E}">
        <p14:creationId xmlns:p14="http://schemas.microsoft.com/office/powerpoint/2010/main" val="18871236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D952E2-A377-4CB3-97FF-8991C69EA58B}"/>
              </a:ext>
            </a:extLst>
          </p:cNvPr>
          <p:cNvPicPr>
            <a:picLocks noChangeAspect="1"/>
          </p:cNvPicPr>
          <p:nvPr/>
        </p:nvPicPr>
        <p:blipFill>
          <a:blip r:embed="rId2"/>
          <a:stretch>
            <a:fillRect/>
          </a:stretch>
        </p:blipFill>
        <p:spPr>
          <a:xfrm>
            <a:off x="902794" y="152400"/>
            <a:ext cx="7174406" cy="6406745"/>
          </a:xfrm>
          <a:prstGeom prst="rect">
            <a:avLst/>
          </a:prstGeom>
        </p:spPr>
      </p:pic>
    </p:spTree>
    <p:extLst>
      <p:ext uri="{BB962C8B-B14F-4D97-AF65-F5344CB8AC3E}">
        <p14:creationId xmlns:p14="http://schemas.microsoft.com/office/powerpoint/2010/main" val="28560708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8E3130-46C7-4004-B40D-BB44C309E4BC}"/>
              </a:ext>
            </a:extLst>
          </p:cNvPr>
          <p:cNvPicPr>
            <a:picLocks noChangeAspect="1"/>
          </p:cNvPicPr>
          <p:nvPr/>
        </p:nvPicPr>
        <p:blipFill>
          <a:blip r:embed="rId2"/>
          <a:stretch>
            <a:fillRect/>
          </a:stretch>
        </p:blipFill>
        <p:spPr>
          <a:xfrm>
            <a:off x="1015326" y="152400"/>
            <a:ext cx="6909474" cy="6385614"/>
          </a:xfrm>
          <a:prstGeom prst="rect">
            <a:avLst/>
          </a:prstGeom>
        </p:spPr>
      </p:pic>
    </p:spTree>
    <p:extLst>
      <p:ext uri="{BB962C8B-B14F-4D97-AF65-F5344CB8AC3E}">
        <p14:creationId xmlns:p14="http://schemas.microsoft.com/office/powerpoint/2010/main" val="1998781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D78C93-C4CD-4C8F-8353-C2064CDBEE84}"/>
              </a:ext>
            </a:extLst>
          </p:cNvPr>
          <p:cNvPicPr>
            <a:picLocks noChangeAspect="1"/>
          </p:cNvPicPr>
          <p:nvPr/>
        </p:nvPicPr>
        <p:blipFill>
          <a:blip r:embed="rId2"/>
          <a:stretch>
            <a:fillRect/>
          </a:stretch>
        </p:blipFill>
        <p:spPr>
          <a:xfrm>
            <a:off x="1309112" y="152400"/>
            <a:ext cx="6463288" cy="6490448"/>
          </a:xfrm>
          <a:prstGeom prst="rect">
            <a:avLst/>
          </a:prstGeom>
        </p:spPr>
      </p:pic>
    </p:spTree>
    <p:extLst>
      <p:ext uri="{BB962C8B-B14F-4D97-AF65-F5344CB8AC3E}">
        <p14:creationId xmlns:p14="http://schemas.microsoft.com/office/powerpoint/2010/main" val="17494057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A95BD-D3C0-4480-9445-52A1845F081C}"/>
              </a:ext>
            </a:extLst>
          </p:cNvPr>
          <p:cNvSpPr>
            <a:spLocks noGrp="1"/>
          </p:cNvSpPr>
          <p:nvPr>
            <p:ph type="title"/>
          </p:nvPr>
        </p:nvSpPr>
        <p:spPr/>
        <p:txBody>
          <a:bodyPr/>
          <a:lstStyle/>
          <a:p>
            <a:r>
              <a:rPr lang="en-US" dirty="0"/>
              <a:t>Spanish-Language Norms</a:t>
            </a:r>
          </a:p>
        </p:txBody>
      </p:sp>
      <p:sp>
        <p:nvSpPr>
          <p:cNvPr id="3" name="Content Placeholder 2">
            <a:extLst>
              <a:ext uri="{FF2B5EF4-FFF2-40B4-BE49-F238E27FC236}">
                <a16:creationId xmlns:a16="http://schemas.microsoft.com/office/drawing/2014/main" id="{6D5EE31D-73BF-4A1B-8B43-04741C98C5BA}"/>
              </a:ext>
            </a:extLst>
          </p:cNvPr>
          <p:cNvSpPr>
            <a:spLocks noGrp="1"/>
          </p:cNvSpPr>
          <p:nvPr>
            <p:ph idx="1"/>
          </p:nvPr>
        </p:nvSpPr>
        <p:spPr/>
        <p:txBody>
          <a:bodyPr/>
          <a:lstStyle/>
          <a:p>
            <a:r>
              <a:rPr lang="en-US" sz="2800" dirty="0"/>
              <a:t>Most means fall within 5 T score points of English-language normative sample</a:t>
            </a:r>
          </a:p>
          <a:p>
            <a:r>
              <a:rPr lang="en-US" sz="2800" dirty="0"/>
              <a:t>Exceptions:</a:t>
            </a:r>
          </a:p>
          <a:p>
            <a:pPr lvl="1"/>
            <a:r>
              <a:rPr lang="en-US" sz="2400" dirty="0"/>
              <a:t>L (10 T score points higher – both genders)</a:t>
            </a:r>
          </a:p>
          <a:p>
            <a:pPr lvl="1"/>
            <a:r>
              <a:rPr lang="en-US" sz="2400" dirty="0"/>
              <a:t>BXD, RC4, JCP, DISC (7-9 points lower – women only)</a:t>
            </a:r>
          </a:p>
          <a:p>
            <a:pPr lvl="1"/>
            <a:r>
              <a:rPr lang="en-US" sz="2400" dirty="0"/>
              <a:t>MLS (6-7 points lower – both genders)</a:t>
            </a:r>
          </a:p>
          <a:p>
            <a:pPr lvl="1"/>
            <a:r>
              <a:rPr lang="en-US" sz="2400" dirty="0"/>
              <a:t>BRF (9-13 points higher – both genders)</a:t>
            </a:r>
          </a:p>
          <a:p>
            <a:r>
              <a:rPr lang="en-US" sz="2700" dirty="0"/>
              <a:t>Somewhat reduced variability</a:t>
            </a:r>
          </a:p>
          <a:p>
            <a:r>
              <a:rPr lang="en-US" sz="2700" dirty="0"/>
              <a:t>Separate norms </a:t>
            </a:r>
            <a:r>
              <a:rPr lang="en-US" sz="2700" u="sng" dirty="0"/>
              <a:t>are</a:t>
            </a:r>
            <a:r>
              <a:rPr lang="en-US" sz="2700" dirty="0"/>
              <a:t> needed</a:t>
            </a:r>
          </a:p>
          <a:p>
            <a:endParaRPr lang="en-US" dirty="0"/>
          </a:p>
        </p:txBody>
      </p:sp>
    </p:spTree>
    <p:extLst>
      <p:ext uri="{BB962C8B-B14F-4D97-AF65-F5344CB8AC3E}">
        <p14:creationId xmlns:p14="http://schemas.microsoft.com/office/powerpoint/2010/main" val="194415494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400" dirty="0">
                <a:cs typeface="Arial" pitchFamily="34" charset="0"/>
              </a:rPr>
              <a:t>Unit 4: Documentation</a:t>
            </a:r>
          </a:p>
        </p:txBody>
      </p:sp>
    </p:spTree>
    <p:custDataLst>
      <p:tags r:id="rId1"/>
    </p:custDataLst>
    <p:extLst>
      <p:ext uri="{BB962C8B-B14F-4D97-AF65-F5344CB8AC3E}">
        <p14:creationId xmlns:p14="http://schemas.microsoft.com/office/powerpoint/2010/main" val="3543346320"/>
      </p:ext>
    </p:extLst>
  </p:cSld>
  <p:clrMapOvr>
    <a:masterClrMapping/>
  </p:clrMapOvr>
  <p:transition spd="slow">
    <p:pull/>
  </p:transition>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sz="4400">
                <a:latin typeface="Arial" charset="0"/>
              </a:rPr>
              <a:t>MMPI Background</a:t>
            </a:r>
          </a:p>
        </p:txBody>
      </p:sp>
      <p:sp>
        <p:nvSpPr>
          <p:cNvPr id="13315" name="Rectangle 3"/>
          <p:cNvSpPr>
            <a:spLocks noGrp="1" noChangeArrowheads="1"/>
          </p:cNvSpPr>
          <p:nvPr>
            <p:ph type="body" idx="1"/>
          </p:nvPr>
        </p:nvSpPr>
        <p:spPr/>
        <p:txBody>
          <a:bodyPr/>
          <a:lstStyle/>
          <a:p>
            <a:pPr eaLnBrk="1" hangingPunct="1">
              <a:lnSpc>
                <a:spcPct val="90000"/>
              </a:lnSpc>
              <a:buFont typeface="Wingdings" pitchFamily="2" charset="2"/>
              <a:buNone/>
            </a:pPr>
            <a:r>
              <a:rPr lang="en-US"/>
              <a:t>Hathaway (1960)</a:t>
            </a:r>
          </a:p>
          <a:p>
            <a:pPr lvl="1" eaLnBrk="1" hangingPunct="1">
              <a:lnSpc>
                <a:spcPct val="90000"/>
              </a:lnSpc>
              <a:buFont typeface="Wingdings" pitchFamily="2" charset="2"/>
              <a:buNone/>
            </a:pPr>
            <a:r>
              <a:rPr lang="en-US" sz="2400"/>
              <a:t>	</a:t>
            </a:r>
            <a:r>
              <a:rPr lang="en-US" sz="2800"/>
              <a:t>Our most optimistic expectation was that the methodology of the new test would be so clearly effective that there would soon be better devices with refinements of scales and general validity.  We rather hoped that we ourselves might, with five years experience, greatly increase its validity and clinical usefulness, and perhaps even develop more solidly based constructs or theoretical variables for a new inventory.</a:t>
            </a:r>
            <a:endParaRPr lang="en-US" sz="2400">
              <a:solidFill>
                <a:schemeClr val="tx2"/>
              </a:solidFill>
            </a:endParaRPr>
          </a:p>
          <a:p>
            <a:pPr eaLnBrk="1" hangingPunct="1">
              <a:lnSpc>
                <a:spcPct val="90000"/>
              </a:lnSpc>
              <a:buFont typeface="Wingdings" pitchFamily="2" charset="2"/>
              <a:buNone/>
            </a:pPr>
            <a:endParaRPr lang="en-US" sz="2400"/>
          </a:p>
        </p:txBody>
      </p:sp>
    </p:spTree>
    <p:custDataLst>
      <p:tags r:id="rId1"/>
    </p:custData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62EFD-76FD-024E-AFD2-C83122451E6A}"/>
              </a:ext>
            </a:extLst>
          </p:cNvPr>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MMPI-3 Manuals</a:t>
            </a:r>
          </a:p>
        </p:txBody>
      </p:sp>
      <p:sp>
        <p:nvSpPr>
          <p:cNvPr id="3" name="Content Placeholder 2">
            <a:extLst>
              <a:ext uri="{FF2B5EF4-FFF2-40B4-BE49-F238E27FC236}">
                <a16:creationId xmlns:a16="http://schemas.microsoft.com/office/drawing/2014/main" id="{94D92C68-2966-DF4A-953F-DC443597BF50}"/>
              </a:ext>
            </a:extLst>
          </p:cNvPr>
          <p:cNvSpPr>
            <a:spLocks noGrp="1"/>
          </p:cNvSpPr>
          <p:nvPr>
            <p:ph idx="1"/>
          </p:nvPr>
        </p:nvSpPr>
        <p:spPr>
          <a:xfrm>
            <a:off x="628650" y="1439333"/>
            <a:ext cx="3241002" cy="4737630"/>
          </a:xfrm>
        </p:spPr>
        <p:txBody>
          <a:bodyPr/>
          <a:lstStyle/>
          <a:p>
            <a:pPr>
              <a:buClr>
                <a:schemeClr val="accent2">
                  <a:lumMod val="75000"/>
                  <a:lumOff val="25000"/>
                </a:schemeClr>
              </a:buClr>
            </a:pPr>
            <a:r>
              <a:rPr lang="en-US" sz="2800" dirty="0">
                <a:latin typeface="Tw Cen MT" panose="020B0602020104020603" pitchFamily="34" charset="0"/>
              </a:rPr>
              <a:t>Manual for Administration, Scoring, and Interpretation</a:t>
            </a:r>
            <a:endParaRPr lang="en-US" dirty="0">
              <a:latin typeface="Tw Cen MT" panose="020B0602020104020603" pitchFamily="34" charset="0"/>
            </a:endParaRPr>
          </a:p>
          <a:p>
            <a:pPr lvl="1">
              <a:lnSpc>
                <a:spcPct val="100000"/>
              </a:lnSpc>
              <a:spcBef>
                <a:spcPts val="1200"/>
              </a:spcBef>
              <a:buClr>
                <a:schemeClr val="accent2">
                  <a:lumMod val="75000"/>
                  <a:lumOff val="25000"/>
                </a:schemeClr>
              </a:buClr>
              <a:buFontTx/>
              <a:buChar char="•"/>
            </a:pPr>
            <a:endParaRPr lang="en-US" sz="2400" dirty="0"/>
          </a:p>
        </p:txBody>
      </p:sp>
      <p:pic>
        <p:nvPicPr>
          <p:cNvPr id="4" name="Picture 3" descr="MMPI3_Covers_Final_5_22_20_front_Page_1.jpg"/>
          <p:cNvPicPr>
            <a:picLocks noChangeAspect="1"/>
          </p:cNvPicPr>
          <p:nvPr/>
        </p:nvPicPr>
        <p:blipFill rotWithShape="1">
          <a:blip r:embed="rId2">
            <a:extLst>
              <a:ext uri="{28A0092B-C50C-407E-A947-70E740481C1C}">
                <a14:useLocalDpi xmlns:a14="http://schemas.microsoft.com/office/drawing/2010/main" val="0"/>
              </a:ext>
            </a:extLst>
          </a:blip>
          <a:srcRect l="1429"/>
          <a:stretch/>
        </p:blipFill>
        <p:spPr>
          <a:xfrm>
            <a:off x="4495947" y="1319516"/>
            <a:ext cx="4019403" cy="52948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62043259"/>
      </p:ext>
    </p:extLst>
  </p:cSld>
  <p:clrMapOvr>
    <a:masterClrMapping/>
  </p:clrMapOvr>
  <p:transition spd="slow">
    <p:fade/>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E1C99-2CEE-4120-8B15-69DF3A48F465}"/>
              </a:ext>
            </a:extLst>
          </p:cNvPr>
          <p:cNvSpPr>
            <a:spLocks noGrp="1"/>
          </p:cNvSpPr>
          <p:nvPr>
            <p:ph type="title"/>
          </p:nvPr>
        </p:nvSpPr>
        <p:spPr>
          <a:xfrm>
            <a:off x="560192" y="61362"/>
            <a:ext cx="7886700" cy="642411"/>
          </a:xfrm>
        </p:spPr>
        <p:txBody>
          <a:bodyPr/>
          <a:lstStyle/>
          <a:p>
            <a:r>
              <a:rPr lang="en-US" sz="3200" dirty="0"/>
              <a:t>Manual for Administration, Scoring, and Interpretation</a:t>
            </a:r>
          </a:p>
        </p:txBody>
      </p:sp>
      <p:sp>
        <p:nvSpPr>
          <p:cNvPr id="3" name="Content Placeholder 2">
            <a:extLst>
              <a:ext uri="{FF2B5EF4-FFF2-40B4-BE49-F238E27FC236}">
                <a16:creationId xmlns:a16="http://schemas.microsoft.com/office/drawing/2014/main" id="{5C15A907-DB01-40E7-AF4A-15C81C5B0B2A}"/>
              </a:ext>
            </a:extLst>
          </p:cNvPr>
          <p:cNvSpPr>
            <a:spLocks noGrp="1"/>
          </p:cNvSpPr>
          <p:nvPr>
            <p:ph idx="1"/>
          </p:nvPr>
        </p:nvSpPr>
        <p:spPr/>
        <p:txBody>
          <a:bodyPr/>
          <a:lstStyle/>
          <a:p>
            <a:r>
              <a:rPr lang="en-US" dirty="0"/>
              <a:t>User qualifications</a:t>
            </a:r>
          </a:p>
          <a:p>
            <a:r>
              <a:rPr lang="en-US" dirty="0"/>
              <a:t>Normative sample</a:t>
            </a:r>
          </a:p>
          <a:p>
            <a:r>
              <a:rPr lang="en-US" dirty="0"/>
              <a:t>Administration and scoring </a:t>
            </a:r>
          </a:p>
          <a:p>
            <a:r>
              <a:rPr lang="en-US" dirty="0"/>
              <a:t>Comprehensive interpretive guidelines</a:t>
            </a:r>
          </a:p>
          <a:p>
            <a:r>
              <a:rPr lang="en-US" dirty="0"/>
              <a:t>Case illustrations</a:t>
            </a:r>
          </a:p>
          <a:p>
            <a:r>
              <a:rPr lang="en-US" dirty="0"/>
              <a:t>Scoring keys and T score conversions</a:t>
            </a:r>
          </a:p>
          <a:p>
            <a:r>
              <a:rPr lang="en-US" dirty="0" err="1"/>
              <a:t>Itemmetrics</a:t>
            </a:r>
            <a:endParaRPr lang="en-US" dirty="0"/>
          </a:p>
          <a:p>
            <a:endParaRPr lang="en-US" dirty="0"/>
          </a:p>
        </p:txBody>
      </p:sp>
    </p:spTree>
    <p:extLst>
      <p:ext uri="{BB962C8B-B14F-4D97-AF65-F5344CB8AC3E}">
        <p14:creationId xmlns:p14="http://schemas.microsoft.com/office/powerpoint/2010/main" val="3011757168"/>
      </p:ext>
    </p:extLst>
  </p:cSld>
  <p:clrMapOvr>
    <a:masterClrMapping/>
  </p:clrMapOvr>
  <p:transition spd="slow">
    <p:fade/>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62EFD-76FD-024E-AFD2-C83122451E6A}"/>
              </a:ext>
            </a:extLst>
          </p:cNvPr>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MMPI-3 Manuals</a:t>
            </a:r>
          </a:p>
        </p:txBody>
      </p:sp>
      <p:sp>
        <p:nvSpPr>
          <p:cNvPr id="3" name="Content Placeholder 2">
            <a:extLst>
              <a:ext uri="{FF2B5EF4-FFF2-40B4-BE49-F238E27FC236}">
                <a16:creationId xmlns:a16="http://schemas.microsoft.com/office/drawing/2014/main" id="{94D92C68-2966-DF4A-953F-DC443597BF50}"/>
              </a:ext>
            </a:extLst>
          </p:cNvPr>
          <p:cNvSpPr>
            <a:spLocks noGrp="1"/>
          </p:cNvSpPr>
          <p:nvPr>
            <p:ph idx="1"/>
          </p:nvPr>
        </p:nvSpPr>
        <p:spPr>
          <a:xfrm>
            <a:off x="628650" y="1439333"/>
            <a:ext cx="3241002" cy="4737630"/>
          </a:xfrm>
        </p:spPr>
        <p:txBody>
          <a:bodyPr/>
          <a:lstStyle/>
          <a:p>
            <a:pPr>
              <a:buClr>
                <a:schemeClr val="accent2">
                  <a:lumMod val="75000"/>
                  <a:lumOff val="25000"/>
                </a:schemeClr>
              </a:buClr>
            </a:pPr>
            <a:r>
              <a:rPr lang="en-US" sz="2800" dirty="0">
                <a:latin typeface="Tw Cen MT" panose="020B0602020104020603" pitchFamily="34" charset="0"/>
              </a:rPr>
              <a:t>MMPI-3 Technical Manual</a:t>
            </a:r>
            <a:endParaRPr lang="en-US" dirty="0">
              <a:latin typeface="Tw Cen MT" panose="020B0602020104020603" pitchFamily="34" charset="0"/>
            </a:endParaRPr>
          </a:p>
          <a:p>
            <a:pPr lvl="1">
              <a:lnSpc>
                <a:spcPct val="100000"/>
              </a:lnSpc>
              <a:spcBef>
                <a:spcPts val="1200"/>
              </a:spcBef>
              <a:buClr>
                <a:schemeClr val="accent2">
                  <a:lumMod val="75000"/>
                  <a:lumOff val="25000"/>
                </a:schemeClr>
              </a:buClr>
              <a:buFontTx/>
              <a:buChar char="•"/>
            </a:pPr>
            <a:endParaRPr lang="en-US" sz="2400" dirty="0"/>
          </a:p>
        </p:txBody>
      </p:sp>
      <p:pic>
        <p:nvPicPr>
          <p:cNvPr id="5" name="Picture 4" descr="MMPI3_Covers_Final_5_22_20_front_Page_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6817" y="1306000"/>
            <a:ext cx="4174391" cy="54204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88957153"/>
      </p:ext>
    </p:extLst>
  </p:cSld>
  <p:clrMapOvr>
    <a:masterClrMapping/>
  </p:clrMapOvr>
  <p:transition spd="slow">
    <p:fade/>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3EF6D-EAA9-43FD-ADC2-648222046399}"/>
              </a:ext>
            </a:extLst>
          </p:cNvPr>
          <p:cNvSpPr>
            <a:spLocks noGrp="1"/>
          </p:cNvSpPr>
          <p:nvPr>
            <p:ph type="title"/>
          </p:nvPr>
        </p:nvSpPr>
        <p:spPr/>
        <p:txBody>
          <a:bodyPr/>
          <a:lstStyle/>
          <a:p>
            <a:r>
              <a:rPr lang="en-US" dirty="0"/>
              <a:t>Technical Manual</a:t>
            </a:r>
          </a:p>
        </p:txBody>
      </p:sp>
      <p:sp>
        <p:nvSpPr>
          <p:cNvPr id="3" name="Content Placeholder 2">
            <a:extLst>
              <a:ext uri="{FF2B5EF4-FFF2-40B4-BE49-F238E27FC236}">
                <a16:creationId xmlns:a16="http://schemas.microsoft.com/office/drawing/2014/main" id="{A3578D87-AEA0-406A-B7F0-378039CA9830}"/>
              </a:ext>
            </a:extLst>
          </p:cNvPr>
          <p:cNvSpPr>
            <a:spLocks noGrp="1"/>
          </p:cNvSpPr>
          <p:nvPr>
            <p:ph idx="1"/>
          </p:nvPr>
        </p:nvSpPr>
        <p:spPr/>
        <p:txBody>
          <a:bodyPr/>
          <a:lstStyle/>
          <a:p>
            <a:r>
              <a:rPr lang="en-US" dirty="0"/>
              <a:t>Test development</a:t>
            </a:r>
          </a:p>
          <a:p>
            <a:r>
              <a:rPr lang="en-US" dirty="0"/>
              <a:t>Reliability and SEM data</a:t>
            </a:r>
          </a:p>
          <a:p>
            <a:r>
              <a:rPr lang="en-US" dirty="0"/>
              <a:t>Empirical correlates (Appendix D)</a:t>
            </a:r>
          </a:p>
          <a:p>
            <a:pPr lvl="1"/>
            <a:r>
              <a:rPr lang="en-US" dirty="0"/>
              <a:t>Mental health</a:t>
            </a:r>
          </a:p>
          <a:p>
            <a:pPr lvl="1"/>
            <a:r>
              <a:rPr lang="en-US" dirty="0"/>
              <a:t>Medical</a:t>
            </a:r>
          </a:p>
          <a:p>
            <a:pPr lvl="1"/>
            <a:r>
              <a:rPr lang="en-US" dirty="0"/>
              <a:t>Forensic</a:t>
            </a:r>
          </a:p>
          <a:p>
            <a:pPr lvl="1"/>
            <a:r>
              <a:rPr lang="en-US" dirty="0"/>
              <a:t>Public safety</a:t>
            </a:r>
          </a:p>
          <a:p>
            <a:endParaRPr lang="en-US" dirty="0"/>
          </a:p>
        </p:txBody>
      </p:sp>
    </p:spTree>
    <p:extLst>
      <p:ext uri="{BB962C8B-B14F-4D97-AF65-F5344CB8AC3E}">
        <p14:creationId xmlns:p14="http://schemas.microsoft.com/office/powerpoint/2010/main" val="4154812197"/>
      </p:ext>
    </p:extLst>
  </p:cSld>
  <p:clrMapOvr>
    <a:masterClrMapping/>
  </p:clrMapOvr>
  <p:transition spd="slow">
    <p:fade/>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3EF6D-EAA9-43FD-ADC2-648222046399}"/>
              </a:ext>
            </a:extLst>
          </p:cNvPr>
          <p:cNvSpPr>
            <a:spLocks noGrp="1"/>
          </p:cNvSpPr>
          <p:nvPr>
            <p:ph type="title"/>
          </p:nvPr>
        </p:nvSpPr>
        <p:spPr/>
        <p:txBody>
          <a:bodyPr/>
          <a:lstStyle/>
          <a:p>
            <a:r>
              <a:rPr lang="en-US" dirty="0"/>
              <a:t>Technical Manual</a:t>
            </a:r>
          </a:p>
        </p:txBody>
      </p:sp>
      <p:sp>
        <p:nvSpPr>
          <p:cNvPr id="3" name="Content Placeholder 2">
            <a:extLst>
              <a:ext uri="{FF2B5EF4-FFF2-40B4-BE49-F238E27FC236}">
                <a16:creationId xmlns:a16="http://schemas.microsoft.com/office/drawing/2014/main" id="{A3578D87-AEA0-406A-B7F0-378039CA9830}"/>
              </a:ext>
            </a:extLst>
          </p:cNvPr>
          <p:cNvSpPr>
            <a:spLocks noGrp="1"/>
          </p:cNvSpPr>
          <p:nvPr>
            <p:ph idx="1"/>
          </p:nvPr>
        </p:nvSpPr>
        <p:spPr/>
        <p:txBody>
          <a:bodyPr/>
          <a:lstStyle/>
          <a:p>
            <a:pPr marL="0" indent="0">
              <a:buNone/>
            </a:pPr>
            <a:r>
              <a:rPr lang="en-US" dirty="0"/>
              <a:t>Appendix D</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sz="2800" dirty="0"/>
              <a:t>TOTAL = 37,968 Validity Coefficients</a:t>
            </a:r>
          </a:p>
          <a:p>
            <a:pPr marL="0" indent="0">
              <a:buNone/>
            </a:pPr>
            <a:endParaRPr lang="en-US" dirty="0"/>
          </a:p>
        </p:txBody>
      </p:sp>
      <p:pic>
        <p:nvPicPr>
          <p:cNvPr id="4" name="Picture 3">
            <a:extLst>
              <a:ext uri="{FF2B5EF4-FFF2-40B4-BE49-F238E27FC236}">
                <a16:creationId xmlns:a16="http://schemas.microsoft.com/office/drawing/2014/main" id="{02E33B33-24B1-4818-8E75-DCAD340DA527}"/>
              </a:ext>
            </a:extLst>
          </p:cNvPr>
          <p:cNvPicPr>
            <a:picLocks noChangeAspect="1"/>
          </p:cNvPicPr>
          <p:nvPr/>
        </p:nvPicPr>
        <p:blipFill>
          <a:blip r:embed="rId2"/>
          <a:stretch>
            <a:fillRect/>
          </a:stretch>
        </p:blipFill>
        <p:spPr>
          <a:xfrm>
            <a:off x="479205" y="2224050"/>
            <a:ext cx="8112244" cy="2524062"/>
          </a:xfrm>
          <a:prstGeom prst="rect">
            <a:avLst/>
          </a:prstGeom>
        </p:spPr>
      </p:pic>
    </p:spTree>
    <p:extLst>
      <p:ext uri="{BB962C8B-B14F-4D97-AF65-F5344CB8AC3E}">
        <p14:creationId xmlns:p14="http://schemas.microsoft.com/office/powerpoint/2010/main" val="4202901560"/>
      </p:ext>
    </p:extLst>
  </p:cSld>
  <p:clrMapOvr>
    <a:masterClrMapping/>
  </p:clrMapOvr>
  <p:transition spd="slow">
    <p:fade/>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3EF6D-EAA9-43FD-ADC2-648222046399}"/>
              </a:ext>
            </a:extLst>
          </p:cNvPr>
          <p:cNvSpPr>
            <a:spLocks noGrp="1"/>
          </p:cNvSpPr>
          <p:nvPr>
            <p:ph type="title"/>
          </p:nvPr>
        </p:nvSpPr>
        <p:spPr/>
        <p:txBody>
          <a:bodyPr/>
          <a:lstStyle/>
          <a:p>
            <a:r>
              <a:rPr lang="en-US" dirty="0"/>
              <a:t>Technical Manual</a:t>
            </a:r>
          </a:p>
        </p:txBody>
      </p:sp>
      <p:sp>
        <p:nvSpPr>
          <p:cNvPr id="3" name="Content Placeholder 2">
            <a:extLst>
              <a:ext uri="{FF2B5EF4-FFF2-40B4-BE49-F238E27FC236}">
                <a16:creationId xmlns:a16="http://schemas.microsoft.com/office/drawing/2014/main" id="{A3578D87-AEA0-406A-B7F0-378039CA9830}"/>
              </a:ext>
            </a:extLst>
          </p:cNvPr>
          <p:cNvSpPr>
            <a:spLocks noGrp="1"/>
          </p:cNvSpPr>
          <p:nvPr>
            <p:ph idx="1"/>
          </p:nvPr>
        </p:nvSpPr>
        <p:spPr/>
        <p:txBody>
          <a:bodyPr/>
          <a:lstStyle/>
          <a:p>
            <a:r>
              <a:rPr lang="en-US" sz="3000" dirty="0"/>
              <a:t>Test development</a:t>
            </a:r>
          </a:p>
          <a:p>
            <a:r>
              <a:rPr lang="en-US" sz="3000" dirty="0"/>
              <a:t>Reliability and SEM data</a:t>
            </a:r>
          </a:p>
          <a:p>
            <a:r>
              <a:rPr lang="en-US" sz="3000" dirty="0"/>
              <a:t>Empirical correlates (Appendix D)</a:t>
            </a:r>
          </a:p>
          <a:p>
            <a:r>
              <a:rPr lang="en-US" sz="3000" dirty="0"/>
              <a:t>Comparability with MMPI-2-RF correlates (Appendix E)</a:t>
            </a:r>
          </a:p>
          <a:p>
            <a:pPr lvl="1"/>
            <a:r>
              <a:rPr lang="en-US" sz="3000" dirty="0"/>
              <a:t>Mental health</a:t>
            </a:r>
          </a:p>
          <a:p>
            <a:pPr lvl="1"/>
            <a:r>
              <a:rPr lang="en-US" sz="3000" dirty="0"/>
              <a:t>Medical</a:t>
            </a:r>
          </a:p>
          <a:p>
            <a:pPr lvl="1"/>
            <a:r>
              <a:rPr lang="en-US" sz="3000" dirty="0"/>
              <a:t>Forensic</a:t>
            </a:r>
          </a:p>
          <a:p>
            <a:pPr lvl="1"/>
            <a:r>
              <a:rPr lang="en-US" sz="3000" dirty="0"/>
              <a:t>Public safety</a:t>
            </a:r>
          </a:p>
        </p:txBody>
      </p:sp>
    </p:spTree>
    <p:extLst>
      <p:ext uri="{BB962C8B-B14F-4D97-AF65-F5344CB8AC3E}">
        <p14:creationId xmlns:p14="http://schemas.microsoft.com/office/powerpoint/2010/main" val="734681991"/>
      </p:ext>
    </p:extLst>
  </p:cSld>
  <p:clrMapOvr>
    <a:masterClrMapping/>
  </p:clrMapOvr>
  <p:transition spd="slow">
    <p:fade/>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C1881-A8CA-45DC-A4B9-9D9EEC1795AA}"/>
              </a:ext>
            </a:extLst>
          </p:cNvPr>
          <p:cNvSpPr>
            <a:spLocks noGrp="1"/>
          </p:cNvSpPr>
          <p:nvPr>
            <p:ph type="title"/>
          </p:nvPr>
        </p:nvSpPr>
        <p:spPr/>
        <p:txBody>
          <a:bodyPr/>
          <a:lstStyle/>
          <a:p>
            <a:r>
              <a:rPr lang="en-US" dirty="0"/>
              <a:t>Technical Manual</a:t>
            </a:r>
          </a:p>
        </p:txBody>
      </p:sp>
      <p:sp>
        <p:nvSpPr>
          <p:cNvPr id="3" name="Content Placeholder 2">
            <a:extLst>
              <a:ext uri="{FF2B5EF4-FFF2-40B4-BE49-F238E27FC236}">
                <a16:creationId xmlns:a16="http://schemas.microsoft.com/office/drawing/2014/main" id="{446BBADE-77B7-4802-8442-ADD45267DD4D}"/>
              </a:ext>
            </a:extLst>
          </p:cNvPr>
          <p:cNvSpPr>
            <a:spLocks noGrp="1"/>
          </p:cNvSpPr>
          <p:nvPr>
            <p:ph idx="1"/>
          </p:nvPr>
        </p:nvSpPr>
        <p:spPr/>
        <p:txBody>
          <a:bodyPr/>
          <a:lstStyle/>
          <a:p>
            <a:pPr marL="0" indent="0">
              <a:buNone/>
            </a:pPr>
            <a:r>
              <a:rPr lang="en-US" dirty="0"/>
              <a:t>Technical Manual - Appendix E</a:t>
            </a:r>
          </a:p>
          <a:p>
            <a:endParaRPr lang="en-US" dirty="0"/>
          </a:p>
          <a:p>
            <a:endParaRPr lang="en-US" dirty="0"/>
          </a:p>
          <a:p>
            <a:endParaRPr lang="en-US" dirty="0"/>
          </a:p>
          <a:p>
            <a:endParaRPr lang="en-US" dirty="0"/>
          </a:p>
          <a:p>
            <a:endParaRPr lang="en-US" dirty="0"/>
          </a:p>
          <a:p>
            <a:endParaRPr lang="en-US" dirty="0"/>
          </a:p>
          <a:p>
            <a:endParaRPr lang="en-US" dirty="0"/>
          </a:p>
          <a:p>
            <a:r>
              <a:rPr lang="en-US" dirty="0"/>
              <a:t>MMPI-2-RF/MMPI-3 Correlates: 38,850</a:t>
            </a:r>
          </a:p>
          <a:p>
            <a:endParaRPr lang="en-US" dirty="0"/>
          </a:p>
        </p:txBody>
      </p:sp>
      <p:pic>
        <p:nvPicPr>
          <p:cNvPr id="4" name="Picture 3">
            <a:extLst>
              <a:ext uri="{FF2B5EF4-FFF2-40B4-BE49-F238E27FC236}">
                <a16:creationId xmlns:a16="http://schemas.microsoft.com/office/drawing/2014/main" id="{3E46C971-95E9-48F2-8132-7A6CD6AE725A}"/>
              </a:ext>
            </a:extLst>
          </p:cNvPr>
          <p:cNvPicPr>
            <a:picLocks noChangeAspect="1"/>
          </p:cNvPicPr>
          <p:nvPr/>
        </p:nvPicPr>
        <p:blipFill>
          <a:blip r:embed="rId2"/>
          <a:stretch>
            <a:fillRect/>
          </a:stretch>
        </p:blipFill>
        <p:spPr>
          <a:xfrm>
            <a:off x="609600" y="2133601"/>
            <a:ext cx="7845552" cy="3649260"/>
          </a:xfrm>
          <a:prstGeom prst="rect">
            <a:avLst/>
          </a:prstGeom>
        </p:spPr>
      </p:pic>
    </p:spTree>
    <p:extLst>
      <p:ext uri="{BB962C8B-B14F-4D97-AF65-F5344CB8AC3E}">
        <p14:creationId xmlns:p14="http://schemas.microsoft.com/office/powerpoint/2010/main" val="86588378"/>
      </p:ext>
    </p:extLst>
  </p:cSld>
  <p:clrMapOvr>
    <a:masterClrMapping/>
  </p:clrMapOvr>
  <p:transition spd="slow">
    <p:fade/>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E9980-67ED-46E0-B30B-19C529CC00D8}"/>
              </a:ext>
            </a:extLst>
          </p:cNvPr>
          <p:cNvSpPr>
            <a:spLocks noGrp="1"/>
          </p:cNvSpPr>
          <p:nvPr>
            <p:ph type="title"/>
          </p:nvPr>
        </p:nvSpPr>
        <p:spPr/>
        <p:txBody>
          <a:bodyPr/>
          <a:lstStyle/>
          <a:p>
            <a:r>
              <a:rPr lang="en-US" dirty="0"/>
              <a:t>Technical Manual</a:t>
            </a:r>
          </a:p>
        </p:txBody>
      </p:sp>
      <p:sp>
        <p:nvSpPr>
          <p:cNvPr id="3" name="Content Placeholder 2">
            <a:extLst>
              <a:ext uri="{FF2B5EF4-FFF2-40B4-BE49-F238E27FC236}">
                <a16:creationId xmlns:a16="http://schemas.microsoft.com/office/drawing/2014/main" id="{87777C19-20B9-48E5-86CB-26C3AE2FBF71}"/>
              </a:ext>
            </a:extLst>
          </p:cNvPr>
          <p:cNvSpPr>
            <a:spLocks noGrp="1"/>
          </p:cNvSpPr>
          <p:nvPr>
            <p:ph idx="1"/>
          </p:nvPr>
        </p:nvSpPr>
        <p:spPr/>
        <p:txBody>
          <a:bodyPr/>
          <a:lstStyle/>
          <a:p>
            <a:r>
              <a:rPr lang="en-US" dirty="0">
                <a:solidFill>
                  <a:srgbClr val="000000"/>
                </a:solidFill>
              </a:rPr>
              <a:t>Test development</a:t>
            </a:r>
          </a:p>
          <a:p>
            <a:r>
              <a:rPr lang="en-US" dirty="0">
                <a:solidFill>
                  <a:srgbClr val="000000"/>
                </a:solidFill>
              </a:rPr>
              <a:t>Reliability and SEM data</a:t>
            </a:r>
          </a:p>
          <a:p>
            <a:r>
              <a:rPr lang="en-US" dirty="0">
                <a:solidFill>
                  <a:srgbClr val="000000"/>
                </a:solidFill>
              </a:rPr>
              <a:t>Empirical correlates (Appendix D)</a:t>
            </a:r>
          </a:p>
          <a:p>
            <a:r>
              <a:rPr lang="en-US" dirty="0"/>
              <a:t>Comparability with MMPI-2-RF correlates (Appendix E)</a:t>
            </a:r>
          </a:p>
          <a:p>
            <a:pPr lvl="1"/>
            <a:r>
              <a:rPr lang="en-US" dirty="0">
                <a:solidFill>
                  <a:srgbClr val="0067B1"/>
                </a:solidFill>
              </a:rPr>
              <a:t>MMPI-2-RF findings apply to MMPI-3 versions of MMPI-2-RF scales</a:t>
            </a:r>
          </a:p>
          <a:p>
            <a:pPr lvl="1"/>
            <a:r>
              <a:rPr lang="en-US" dirty="0"/>
              <a:t>Including:</a:t>
            </a:r>
          </a:p>
          <a:p>
            <a:pPr lvl="2"/>
            <a:r>
              <a:rPr lang="en-US" sz="2000" dirty="0"/>
              <a:t>Findings from MMPI-2-RF Technical Manual (~54,000 empirical correlates)</a:t>
            </a:r>
          </a:p>
          <a:p>
            <a:pPr lvl="2">
              <a:buFont typeface="Arial"/>
              <a:buChar char="•"/>
            </a:pPr>
            <a:r>
              <a:rPr lang="en-US" sz="2000" dirty="0"/>
              <a:t>530+ peer-reviewed publications</a:t>
            </a:r>
          </a:p>
          <a:p>
            <a:endParaRPr lang="en-US" dirty="0"/>
          </a:p>
        </p:txBody>
      </p:sp>
    </p:spTree>
    <p:extLst>
      <p:ext uri="{BB962C8B-B14F-4D97-AF65-F5344CB8AC3E}">
        <p14:creationId xmlns:p14="http://schemas.microsoft.com/office/powerpoint/2010/main" val="2542837144"/>
      </p:ext>
    </p:extLst>
  </p:cSld>
  <p:clrMapOvr>
    <a:masterClrMapping/>
  </p:clrMapOvr>
  <p:transition spd="slow">
    <p:fade/>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645EC-18D2-4C7E-B11F-7F724129214E}"/>
              </a:ext>
            </a:extLst>
          </p:cNvPr>
          <p:cNvSpPr>
            <a:spLocks noGrp="1"/>
          </p:cNvSpPr>
          <p:nvPr>
            <p:ph type="title"/>
          </p:nvPr>
        </p:nvSpPr>
        <p:spPr/>
        <p:txBody>
          <a:bodyPr/>
          <a:lstStyle/>
          <a:p>
            <a:r>
              <a:rPr lang="en-US" dirty="0"/>
              <a:t>Technical Manual</a:t>
            </a:r>
          </a:p>
        </p:txBody>
      </p:sp>
      <p:sp>
        <p:nvSpPr>
          <p:cNvPr id="3" name="Content Placeholder 2">
            <a:extLst>
              <a:ext uri="{FF2B5EF4-FFF2-40B4-BE49-F238E27FC236}">
                <a16:creationId xmlns:a16="http://schemas.microsoft.com/office/drawing/2014/main" id="{9E2DDE83-5D7B-4FA6-B92C-E62D409A00D7}"/>
              </a:ext>
            </a:extLst>
          </p:cNvPr>
          <p:cNvSpPr>
            <a:spLocks noGrp="1"/>
          </p:cNvSpPr>
          <p:nvPr>
            <p:ph idx="1"/>
          </p:nvPr>
        </p:nvSpPr>
        <p:spPr/>
        <p:txBody>
          <a:bodyPr/>
          <a:lstStyle/>
          <a:p>
            <a:r>
              <a:rPr lang="en-US" dirty="0"/>
              <a:t>Test development</a:t>
            </a:r>
          </a:p>
          <a:p>
            <a:r>
              <a:rPr lang="en-US" dirty="0"/>
              <a:t>Reliability and SEM data</a:t>
            </a:r>
          </a:p>
          <a:p>
            <a:r>
              <a:rPr lang="en-US" dirty="0"/>
              <a:t>Empirical correlates (Appendix D)</a:t>
            </a:r>
          </a:p>
          <a:p>
            <a:r>
              <a:rPr lang="en-US" dirty="0"/>
              <a:t>Comparability with MMPI-2-RF correlates (Appendix E)</a:t>
            </a:r>
          </a:p>
          <a:p>
            <a:r>
              <a:rPr lang="en-US" dirty="0"/>
              <a:t>Comparison groups (Appendix F)</a:t>
            </a:r>
          </a:p>
          <a:p>
            <a:pPr lvl="1"/>
            <a:r>
              <a:rPr lang="en-US" dirty="0"/>
              <a:t>22 at release</a:t>
            </a:r>
          </a:p>
          <a:p>
            <a:pPr lvl="1"/>
            <a:r>
              <a:rPr lang="en-US" dirty="0"/>
              <a:t>Ongoing data collection</a:t>
            </a:r>
          </a:p>
          <a:p>
            <a:pPr lvl="1"/>
            <a:r>
              <a:rPr lang="en-US" dirty="0"/>
              <a:t>Custom comparison groups</a:t>
            </a:r>
          </a:p>
          <a:p>
            <a:endParaRPr lang="en-US" dirty="0"/>
          </a:p>
        </p:txBody>
      </p:sp>
    </p:spTree>
    <p:extLst>
      <p:ext uri="{BB962C8B-B14F-4D97-AF65-F5344CB8AC3E}">
        <p14:creationId xmlns:p14="http://schemas.microsoft.com/office/powerpoint/2010/main" val="204058217"/>
      </p:ext>
    </p:extLst>
  </p:cSld>
  <p:clrMapOvr>
    <a:masterClrMapping/>
  </p:clrMapOvr>
  <p:transition spd="slow">
    <p:fade/>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E7FE5-C415-4BDE-B58F-4463B7FC8642}"/>
              </a:ext>
            </a:extLst>
          </p:cNvPr>
          <p:cNvSpPr>
            <a:spLocks noGrp="1"/>
          </p:cNvSpPr>
          <p:nvPr>
            <p:ph type="title"/>
          </p:nvPr>
        </p:nvSpPr>
        <p:spPr/>
        <p:txBody>
          <a:bodyPr/>
          <a:lstStyle/>
          <a:p>
            <a:r>
              <a:rPr lang="en-US" dirty="0"/>
              <a:t>Technical Manual</a:t>
            </a:r>
          </a:p>
        </p:txBody>
      </p:sp>
      <p:sp>
        <p:nvSpPr>
          <p:cNvPr id="3" name="Content Placeholder 2">
            <a:extLst>
              <a:ext uri="{FF2B5EF4-FFF2-40B4-BE49-F238E27FC236}">
                <a16:creationId xmlns:a16="http://schemas.microsoft.com/office/drawing/2014/main" id="{CE96A940-0B7C-48EF-9073-900AF93C7601}"/>
              </a:ext>
            </a:extLst>
          </p:cNvPr>
          <p:cNvSpPr>
            <a:spLocks noGrp="1"/>
          </p:cNvSpPr>
          <p:nvPr>
            <p:ph idx="1"/>
          </p:nvPr>
        </p:nvSpPr>
        <p:spPr/>
        <p:txBody>
          <a:bodyPr/>
          <a:lstStyle/>
          <a:p>
            <a:pPr marL="0" indent="0">
              <a:buNone/>
            </a:pPr>
            <a:r>
              <a:rPr lang="en-US" dirty="0"/>
              <a:t>Standard Comparison Groups</a:t>
            </a:r>
          </a:p>
          <a:p>
            <a:pPr marL="442913" indent="-442913">
              <a:spcBef>
                <a:spcPts val="0"/>
              </a:spcBef>
            </a:pPr>
            <a:r>
              <a:rPr lang="en-US" altLang="en-US" sz="2000" dirty="0">
                <a:ea typeface="ＭＳ Ｐゴシック" panose="020B0600070205080204" pitchFamily="34" charset="-128"/>
              </a:rPr>
              <a:t>MMPI-3 Normative (Men &amp; Women)</a:t>
            </a:r>
          </a:p>
          <a:p>
            <a:pPr marL="442913" indent="-442913">
              <a:spcBef>
                <a:spcPts val="0"/>
              </a:spcBef>
            </a:pPr>
            <a:r>
              <a:rPr lang="en-US" altLang="en-US" sz="2000" dirty="0">
                <a:ea typeface="ＭＳ Ｐゴシック" panose="020B0600070205080204" pitchFamily="34" charset="-128"/>
              </a:rPr>
              <a:t>Outpatient, Community Mental Health Center (Men &amp; Women)</a:t>
            </a:r>
          </a:p>
          <a:p>
            <a:pPr marL="442913" indent="-442913">
              <a:spcBef>
                <a:spcPts val="0"/>
              </a:spcBef>
            </a:pPr>
            <a:r>
              <a:rPr lang="en-US" altLang="en-US" sz="2000" dirty="0">
                <a:ea typeface="ＭＳ Ｐゴシック" panose="020B0600070205080204" pitchFamily="34" charset="-128"/>
              </a:rPr>
              <a:t>Outpatient, Private Practice (Men &amp; Women)</a:t>
            </a:r>
          </a:p>
          <a:p>
            <a:pPr marL="442913" indent="-442913">
              <a:spcBef>
                <a:spcPts val="0"/>
              </a:spcBef>
            </a:pPr>
            <a:r>
              <a:rPr lang="en-US" altLang="en-US" sz="2000" dirty="0">
                <a:ea typeface="ＭＳ Ｐゴシック" panose="020B0600070205080204" pitchFamily="34" charset="-128"/>
              </a:rPr>
              <a:t>College Counseling Clinic (Women)</a:t>
            </a:r>
          </a:p>
          <a:p>
            <a:pPr marL="442913" indent="-442913">
              <a:spcBef>
                <a:spcPts val="0"/>
              </a:spcBef>
            </a:pPr>
            <a:r>
              <a:rPr lang="en-US" altLang="en-US" sz="2000" dirty="0">
                <a:ea typeface="ＭＳ Ｐゴシック" panose="020B0600070205080204" pitchFamily="34" charset="-128"/>
              </a:rPr>
              <a:t>Sexual Addiction Treatment </a:t>
            </a:r>
            <a:r>
              <a:rPr lang="en-US" altLang="en-US" sz="2000" dirty="0" err="1">
                <a:ea typeface="ＭＳ Ｐゴシック" panose="020B0600070205080204" pitchFamily="34" charset="-128"/>
              </a:rPr>
              <a:t>Evaluee</a:t>
            </a:r>
            <a:r>
              <a:rPr lang="en-US" altLang="en-US" sz="2000" dirty="0">
                <a:ea typeface="ＭＳ Ｐゴシック" panose="020B0600070205080204" pitchFamily="34" charset="-128"/>
              </a:rPr>
              <a:t> (Men)</a:t>
            </a:r>
          </a:p>
          <a:p>
            <a:pPr marL="442913" indent="-442913">
              <a:spcBef>
                <a:spcPts val="0"/>
              </a:spcBef>
            </a:pPr>
            <a:r>
              <a:rPr lang="en-US" altLang="en-US" sz="2000" dirty="0">
                <a:ea typeface="ＭＳ Ｐゴシック" panose="020B0600070205080204" pitchFamily="34" charset="-128"/>
              </a:rPr>
              <a:t>Spine Surgery/Spinal Cord Stimulator Candidates (Men &amp; Women)</a:t>
            </a:r>
          </a:p>
          <a:p>
            <a:pPr marL="442913" indent="-442913">
              <a:spcBef>
                <a:spcPts val="0"/>
              </a:spcBef>
            </a:pPr>
            <a:r>
              <a:rPr lang="en-US" altLang="en-US" sz="2000" dirty="0">
                <a:ea typeface="ＭＳ Ｐゴシック" panose="020B0600070205080204" pitchFamily="34" charset="-128"/>
              </a:rPr>
              <a:t>Forensic, Disability Claimant (Men &amp; Women)</a:t>
            </a:r>
          </a:p>
          <a:p>
            <a:pPr marL="442913" indent="-442913">
              <a:spcBef>
                <a:spcPts val="0"/>
              </a:spcBef>
            </a:pPr>
            <a:r>
              <a:rPr lang="en-US" altLang="en-US" sz="2000" dirty="0">
                <a:ea typeface="ＭＳ Ｐゴシック" panose="020B0600070205080204" pitchFamily="34" charset="-128"/>
              </a:rPr>
              <a:t>Prison Inmate (Men)</a:t>
            </a:r>
          </a:p>
          <a:p>
            <a:pPr marL="442913" indent="-442913">
              <a:spcBef>
                <a:spcPts val="0"/>
              </a:spcBef>
            </a:pPr>
            <a:r>
              <a:rPr lang="en-US" altLang="en-US" sz="2000" dirty="0">
                <a:ea typeface="ＭＳ Ｐゴシック" panose="020B0600070205080204" pitchFamily="34" charset="-128"/>
              </a:rPr>
              <a:t>Personnel Screening, Police Candidate (Combined)</a:t>
            </a:r>
          </a:p>
          <a:p>
            <a:pPr marL="442913" indent="-442913">
              <a:spcBef>
                <a:spcPts val="0"/>
              </a:spcBef>
            </a:pPr>
            <a:r>
              <a:rPr lang="en-US" altLang="en-US" sz="2000" dirty="0">
                <a:ea typeface="ＭＳ Ｐゴシック" panose="020B0600070205080204" pitchFamily="34" charset="-128"/>
              </a:rPr>
              <a:t>Personnel Screening, Corrections Officer (Combined)</a:t>
            </a:r>
          </a:p>
          <a:p>
            <a:pPr marL="442913" indent="-442913">
              <a:spcBef>
                <a:spcPts val="0"/>
              </a:spcBef>
            </a:pPr>
            <a:r>
              <a:rPr lang="en-US" altLang="en-US" sz="2000" dirty="0">
                <a:ea typeface="ＭＳ Ｐゴシック" panose="020B0600070205080204" pitchFamily="34" charset="-128"/>
              </a:rPr>
              <a:t>Personnel Screening, Dispatcher Candidate (Combined)</a:t>
            </a:r>
            <a:endParaRPr lang="en-US" sz="2000" dirty="0"/>
          </a:p>
          <a:p>
            <a:pPr marL="442913" indent="-442913">
              <a:spcBef>
                <a:spcPts val="0"/>
              </a:spcBef>
            </a:pPr>
            <a:r>
              <a:rPr lang="en-US" altLang="en-US" sz="2000" dirty="0">
                <a:ea typeface="ＭＳ Ｐゴシック" panose="020B0600070205080204" pitchFamily="34" charset="-128"/>
              </a:rPr>
              <a:t>College Student (Men &amp; Women)</a:t>
            </a:r>
          </a:p>
          <a:p>
            <a:pPr marL="442913" indent="-442913">
              <a:lnSpc>
                <a:spcPct val="60000"/>
              </a:lnSpc>
            </a:pPr>
            <a:endParaRPr lang="en-US" altLang="en-US" sz="2000" dirty="0">
              <a:ea typeface="ＭＳ Ｐゴシック" panose="020B0600070205080204" pitchFamily="34" charset="-128"/>
            </a:endParaRPr>
          </a:p>
          <a:p>
            <a:pPr marL="442913" indent="-442913">
              <a:lnSpc>
                <a:spcPct val="60000"/>
              </a:lnSpc>
            </a:pPr>
            <a:r>
              <a:rPr lang="en-US" altLang="en-US" sz="2000" dirty="0">
                <a:ea typeface="ＭＳ Ｐゴシック" panose="020B0600070205080204" pitchFamily="34" charset="-128"/>
              </a:rPr>
              <a:t>MMPI-3 Spanish-Language Normative Sample (Men &amp; Women)</a:t>
            </a:r>
          </a:p>
          <a:p>
            <a:pPr lvl="1"/>
            <a:endParaRPr lang="en-US" dirty="0"/>
          </a:p>
        </p:txBody>
      </p:sp>
    </p:spTree>
    <p:extLst>
      <p:ext uri="{BB962C8B-B14F-4D97-AF65-F5344CB8AC3E}">
        <p14:creationId xmlns:p14="http://schemas.microsoft.com/office/powerpoint/2010/main" val="2555067911"/>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sz="4400">
                <a:latin typeface="Arial" charset="0"/>
              </a:rPr>
              <a:t>MMPI Background</a:t>
            </a:r>
          </a:p>
        </p:txBody>
      </p:sp>
      <p:sp>
        <p:nvSpPr>
          <p:cNvPr id="14339" name="Rectangle 3"/>
          <p:cNvSpPr>
            <a:spLocks noGrp="1" noChangeArrowheads="1"/>
          </p:cNvSpPr>
          <p:nvPr>
            <p:ph type="body" idx="1"/>
          </p:nvPr>
        </p:nvSpPr>
        <p:spPr/>
        <p:txBody>
          <a:bodyPr/>
          <a:lstStyle/>
          <a:p>
            <a:pPr eaLnBrk="1" hangingPunct="1">
              <a:buFont typeface="Wingdings" pitchFamily="2" charset="2"/>
              <a:buNone/>
            </a:pPr>
            <a:r>
              <a:rPr lang="en-US" dirty="0"/>
              <a:t>Hathaway (1972)</a:t>
            </a:r>
          </a:p>
          <a:p>
            <a:pPr lvl="1" eaLnBrk="1" hangingPunct="1">
              <a:buFont typeface="Wingdings" pitchFamily="2" charset="2"/>
              <a:buNone/>
            </a:pPr>
            <a:r>
              <a:rPr lang="en-US" dirty="0"/>
              <a:t>	</a:t>
            </a:r>
            <a:r>
              <a:rPr lang="en-US" sz="2800" dirty="0"/>
              <a:t>If another twelve years were to go by without our having gone on to a better instrument or procedure for the practical needs [it fulfills,] I fear that the MMPI, like some other tests, might have changed from a hopeful innovation to an aged obstacle.</a:t>
            </a:r>
          </a:p>
          <a:p>
            <a:pPr eaLnBrk="1" hangingPunct="1">
              <a:buFont typeface="Wingdings" pitchFamily="2" charset="2"/>
              <a:buNone/>
            </a:pPr>
            <a:endParaRPr lang="en-US" dirty="0"/>
          </a:p>
        </p:txBody>
      </p:sp>
    </p:spTree>
    <p:custDataLst>
      <p:tags r:id="rId1"/>
    </p:custData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62EFD-76FD-024E-AFD2-C83122451E6A}"/>
              </a:ext>
            </a:extLst>
          </p:cNvPr>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MMPI-3 Manuals</a:t>
            </a:r>
          </a:p>
        </p:txBody>
      </p:sp>
      <p:sp>
        <p:nvSpPr>
          <p:cNvPr id="3" name="Content Placeholder 2">
            <a:extLst>
              <a:ext uri="{FF2B5EF4-FFF2-40B4-BE49-F238E27FC236}">
                <a16:creationId xmlns:a16="http://schemas.microsoft.com/office/drawing/2014/main" id="{94D92C68-2966-DF4A-953F-DC443597BF50}"/>
              </a:ext>
            </a:extLst>
          </p:cNvPr>
          <p:cNvSpPr>
            <a:spLocks noGrp="1"/>
          </p:cNvSpPr>
          <p:nvPr>
            <p:ph idx="1"/>
          </p:nvPr>
        </p:nvSpPr>
        <p:spPr>
          <a:xfrm>
            <a:off x="628650" y="1439333"/>
            <a:ext cx="3241002" cy="4737630"/>
          </a:xfrm>
        </p:spPr>
        <p:txBody>
          <a:bodyPr/>
          <a:lstStyle/>
          <a:p>
            <a:pPr>
              <a:buClr>
                <a:schemeClr val="accent2">
                  <a:lumMod val="75000"/>
                  <a:lumOff val="25000"/>
                </a:schemeClr>
              </a:buClr>
            </a:pPr>
            <a:r>
              <a:rPr lang="en-US" sz="2800" dirty="0">
                <a:latin typeface="Tw Cen MT" panose="020B0602020104020603" pitchFamily="34" charset="0"/>
              </a:rPr>
              <a:t>MMPI-3 Manual Supplement for the U.S. Spanish Translation</a:t>
            </a:r>
            <a:endParaRPr lang="en-US" dirty="0">
              <a:latin typeface="Tw Cen MT" panose="020B0602020104020603" pitchFamily="34" charset="0"/>
            </a:endParaRPr>
          </a:p>
          <a:p>
            <a:pPr lvl="1">
              <a:lnSpc>
                <a:spcPct val="100000"/>
              </a:lnSpc>
              <a:spcBef>
                <a:spcPts val="1200"/>
              </a:spcBef>
              <a:buClr>
                <a:schemeClr val="accent2">
                  <a:lumMod val="75000"/>
                  <a:lumOff val="25000"/>
                </a:schemeClr>
              </a:buClr>
              <a:buFontTx/>
              <a:buChar char="•"/>
            </a:pPr>
            <a:endParaRPr lang="en-US" sz="2400" dirty="0"/>
          </a:p>
        </p:txBody>
      </p:sp>
      <p:pic>
        <p:nvPicPr>
          <p:cNvPr id="6" name="Picture 5">
            <a:extLst>
              <a:ext uri="{FF2B5EF4-FFF2-40B4-BE49-F238E27FC236}">
                <a16:creationId xmlns:a16="http://schemas.microsoft.com/office/drawing/2014/main" id="{EA75BC33-A7F0-4D94-A17F-0ECA1699A29F}"/>
              </a:ext>
            </a:extLst>
          </p:cNvPr>
          <p:cNvPicPr>
            <a:picLocks noChangeAspect="1"/>
          </p:cNvPicPr>
          <p:nvPr/>
        </p:nvPicPr>
        <p:blipFill>
          <a:blip r:embed="rId2"/>
          <a:stretch>
            <a:fillRect/>
          </a:stretch>
        </p:blipFill>
        <p:spPr>
          <a:xfrm>
            <a:off x="4154174" y="1439333"/>
            <a:ext cx="4091923" cy="51922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97239457"/>
      </p:ext>
    </p:extLst>
  </p:cSld>
  <p:clrMapOvr>
    <a:masterClrMapping/>
  </p:clrMapOvr>
  <p:transition spd="slow">
    <p:fade/>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5E09E-BFFB-4C72-8486-AFD7BA876F27}"/>
              </a:ext>
            </a:extLst>
          </p:cNvPr>
          <p:cNvSpPr>
            <a:spLocks noGrp="1"/>
          </p:cNvSpPr>
          <p:nvPr>
            <p:ph type="title"/>
          </p:nvPr>
        </p:nvSpPr>
        <p:spPr/>
        <p:txBody>
          <a:bodyPr/>
          <a:lstStyle/>
          <a:p>
            <a:r>
              <a:rPr lang="en-US" sz="2800" dirty="0"/>
              <a:t>Manual Supplement for U.S. Spanish Translation</a:t>
            </a:r>
          </a:p>
        </p:txBody>
      </p:sp>
      <p:sp>
        <p:nvSpPr>
          <p:cNvPr id="3" name="Content Placeholder 2">
            <a:extLst>
              <a:ext uri="{FF2B5EF4-FFF2-40B4-BE49-F238E27FC236}">
                <a16:creationId xmlns:a16="http://schemas.microsoft.com/office/drawing/2014/main" id="{7D8AE7C8-8E0D-4A2F-897A-A5B3B5995CB0}"/>
              </a:ext>
            </a:extLst>
          </p:cNvPr>
          <p:cNvSpPr>
            <a:spLocks noGrp="1"/>
          </p:cNvSpPr>
          <p:nvPr>
            <p:ph idx="1"/>
          </p:nvPr>
        </p:nvSpPr>
        <p:spPr/>
        <p:txBody>
          <a:bodyPr/>
          <a:lstStyle/>
          <a:p>
            <a:r>
              <a:rPr lang="en-US" dirty="0"/>
              <a:t>Need for Spanish-language translation and norms</a:t>
            </a:r>
          </a:p>
          <a:p>
            <a:r>
              <a:rPr lang="en-US" dirty="0"/>
              <a:t>Development</a:t>
            </a:r>
          </a:p>
          <a:p>
            <a:pPr lvl="1"/>
            <a:r>
              <a:rPr lang="en-US" dirty="0"/>
              <a:t>Norms</a:t>
            </a:r>
          </a:p>
          <a:p>
            <a:r>
              <a:rPr lang="en-US" dirty="0"/>
              <a:t>Reliability and SEM data</a:t>
            </a:r>
          </a:p>
          <a:p>
            <a:r>
              <a:rPr lang="en-US" dirty="0"/>
              <a:t>Validity data</a:t>
            </a:r>
          </a:p>
          <a:p>
            <a:r>
              <a:rPr lang="en-US" dirty="0"/>
              <a:t>Best practices</a:t>
            </a:r>
          </a:p>
          <a:p>
            <a:endParaRPr lang="en-US" dirty="0"/>
          </a:p>
        </p:txBody>
      </p:sp>
    </p:spTree>
    <p:extLst>
      <p:ext uri="{BB962C8B-B14F-4D97-AF65-F5344CB8AC3E}">
        <p14:creationId xmlns:p14="http://schemas.microsoft.com/office/powerpoint/2010/main" val="132883540"/>
      </p:ext>
    </p:extLst>
  </p:cSld>
  <p:clrMapOvr>
    <a:masterClrMapping/>
  </p:clrMapOvr>
  <p:transition spd="slow">
    <p:fade/>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5E09E-BFFB-4C72-8486-AFD7BA876F27}"/>
              </a:ext>
            </a:extLst>
          </p:cNvPr>
          <p:cNvSpPr>
            <a:spLocks noGrp="1"/>
          </p:cNvSpPr>
          <p:nvPr>
            <p:ph type="title"/>
          </p:nvPr>
        </p:nvSpPr>
        <p:spPr>
          <a:xfrm>
            <a:off x="257259" y="198021"/>
            <a:ext cx="7886700" cy="642411"/>
          </a:xfrm>
        </p:spPr>
        <p:txBody>
          <a:bodyPr/>
          <a:lstStyle/>
          <a:p>
            <a:r>
              <a:rPr lang="en-US" dirty="0"/>
              <a:t>MMPI-3 User’s Guides</a:t>
            </a:r>
          </a:p>
        </p:txBody>
      </p:sp>
      <p:sp>
        <p:nvSpPr>
          <p:cNvPr id="3" name="Content Placeholder 2">
            <a:extLst>
              <a:ext uri="{FF2B5EF4-FFF2-40B4-BE49-F238E27FC236}">
                <a16:creationId xmlns:a16="http://schemas.microsoft.com/office/drawing/2014/main" id="{7D8AE7C8-8E0D-4A2F-897A-A5B3B5995CB0}"/>
              </a:ext>
            </a:extLst>
          </p:cNvPr>
          <p:cNvSpPr>
            <a:spLocks noGrp="1"/>
          </p:cNvSpPr>
          <p:nvPr>
            <p:ph idx="1"/>
          </p:nvPr>
        </p:nvSpPr>
        <p:spPr>
          <a:xfrm>
            <a:off x="628650" y="1439333"/>
            <a:ext cx="3276943" cy="4737630"/>
          </a:xfrm>
        </p:spPr>
        <p:txBody>
          <a:bodyPr/>
          <a:lstStyle/>
          <a:p>
            <a:r>
              <a:rPr lang="en-US" dirty="0"/>
              <a:t>MMPI-3 Score and Clinical Interpretive Reports</a:t>
            </a:r>
          </a:p>
          <a:p>
            <a:endParaRPr lang="en-US" dirty="0"/>
          </a:p>
        </p:txBody>
      </p:sp>
      <p:pic>
        <p:nvPicPr>
          <p:cNvPr id="4" name="Picture 3">
            <a:extLst>
              <a:ext uri="{FF2B5EF4-FFF2-40B4-BE49-F238E27FC236}">
                <a16:creationId xmlns:a16="http://schemas.microsoft.com/office/drawing/2014/main" id="{2B9BD4ED-D245-4D29-BCB3-48FCD6E0B72C}"/>
              </a:ext>
            </a:extLst>
          </p:cNvPr>
          <p:cNvPicPr>
            <a:picLocks noChangeAspect="1"/>
          </p:cNvPicPr>
          <p:nvPr/>
        </p:nvPicPr>
        <p:blipFill>
          <a:blip r:embed="rId2"/>
          <a:stretch>
            <a:fillRect/>
          </a:stretch>
        </p:blipFill>
        <p:spPr>
          <a:xfrm>
            <a:off x="4168286" y="1609151"/>
            <a:ext cx="4170081" cy="52488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18587115"/>
      </p:ext>
    </p:extLst>
  </p:cSld>
  <p:clrMapOvr>
    <a:masterClrMapping/>
  </p:clrMapOvr>
  <p:transition spd="slow">
    <p:fade/>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701C10-6720-4B70-A96A-5DBE5D680BD9}"/>
              </a:ext>
            </a:extLst>
          </p:cNvPr>
          <p:cNvPicPr>
            <a:picLocks noChangeAspect="1"/>
          </p:cNvPicPr>
          <p:nvPr/>
        </p:nvPicPr>
        <p:blipFill>
          <a:blip r:embed="rId2"/>
          <a:stretch>
            <a:fillRect/>
          </a:stretch>
        </p:blipFill>
        <p:spPr>
          <a:xfrm>
            <a:off x="1850129" y="0"/>
            <a:ext cx="5443742" cy="6858000"/>
          </a:xfrm>
          <a:prstGeom prst="rect">
            <a:avLst/>
          </a:prstGeom>
        </p:spPr>
      </p:pic>
    </p:spTree>
    <p:extLst>
      <p:ext uri="{BB962C8B-B14F-4D97-AF65-F5344CB8AC3E}">
        <p14:creationId xmlns:p14="http://schemas.microsoft.com/office/powerpoint/2010/main" val="20355222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4AE606-5331-435C-B6BA-4C0319BCDF1B}"/>
              </a:ext>
            </a:extLst>
          </p:cNvPr>
          <p:cNvPicPr>
            <a:picLocks noChangeAspect="1"/>
          </p:cNvPicPr>
          <p:nvPr/>
        </p:nvPicPr>
        <p:blipFill>
          <a:blip r:embed="rId2"/>
          <a:stretch>
            <a:fillRect/>
          </a:stretch>
        </p:blipFill>
        <p:spPr>
          <a:xfrm>
            <a:off x="1845851" y="0"/>
            <a:ext cx="5452297" cy="6858000"/>
          </a:xfrm>
          <a:prstGeom prst="rect">
            <a:avLst/>
          </a:prstGeom>
        </p:spPr>
      </p:pic>
    </p:spTree>
    <p:extLst>
      <p:ext uri="{BB962C8B-B14F-4D97-AF65-F5344CB8AC3E}">
        <p14:creationId xmlns:p14="http://schemas.microsoft.com/office/powerpoint/2010/main" val="22136195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E22636-844F-4F1E-821C-4A58196AFE5D}"/>
              </a:ext>
            </a:extLst>
          </p:cNvPr>
          <p:cNvPicPr>
            <a:picLocks noChangeAspect="1"/>
          </p:cNvPicPr>
          <p:nvPr/>
        </p:nvPicPr>
        <p:blipFill>
          <a:blip r:embed="rId2"/>
          <a:stretch>
            <a:fillRect/>
          </a:stretch>
        </p:blipFill>
        <p:spPr>
          <a:xfrm>
            <a:off x="1819902" y="0"/>
            <a:ext cx="5504196" cy="6858000"/>
          </a:xfrm>
          <a:prstGeom prst="rect">
            <a:avLst/>
          </a:prstGeom>
        </p:spPr>
      </p:pic>
    </p:spTree>
    <p:extLst>
      <p:ext uri="{BB962C8B-B14F-4D97-AF65-F5344CB8AC3E}">
        <p14:creationId xmlns:p14="http://schemas.microsoft.com/office/powerpoint/2010/main" val="8441681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0FBD13-5973-442E-AA31-16AE95C6A842}"/>
              </a:ext>
            </a:extLst>
          </p:cNvPr>
          <p:cNvPicPr>
            <a:picLocks noChangeAspect="1"/>
          </p:cNvPicPr>
          <p:nvPr/>
        </p:nvPicPr>
        <p:blipFill>
          <a:blip r:embed="rId2"/>
          <a:stretch>
            <a:fillRect/>
          </a:stretch>
        </p:blipFill>
        <p:spPr>
          <a:xfrm>
            <a:off x="1844422" y="0"/>
            <a:ext cx="5455155" cy="6858000"/>
          </a:xfrm>
          <a:prstGeom prst="rect">
            <a:avLst/>
          </a:prstGeom>
        </p:spPr>
      </p:pic>
    </p:spTree>
    <p:extLst>
      <p:ext uri="{BB962C8B-B14F-4D97-AF65-F5344CB8AC3E}">
        <p14:creationId xmlns:p14="http://schemas.microsoft.com/office/powerpoint/2010/main" val="20508525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92A6B5-522F-4752-AA34-C23B8BBCCE0A}"/>
              </a:ext>
            </a:extLst>
          </p:cNvPr>
          <p:cNvPicPr>
            <a:picLocks noChangeAspect="1"/>
          </p:cNvPicPr>
          <p:nvPr/>
        </p:nvPicPr>
        <p:blipFill>
          <a:blip r:embed="rId2"/>
          <a:stretch>
            <a:fillRect/>
          </a:stretch>
        </p:blipFill>
        <p:spPr>
          <a:xfrm>
            <a:off x="1821356" y="0"/>
            <a:ext cx="5501287" cy="6858000"/>
          </a:xfrm>
          <a:prstGeom prst="rect">
            <a:avLst/>
          </a:prstGeom>
        </p:spPr>
      </p:pic>
    </p:spTree>
    <p:extLst>
      <p:ext uri="{BB962C8B-B14F-4D97-AF65-F5344CB8AC3E}">
        <p14:creationId xmlns:p14="http://schemas.microsoft.com/office/powerpoint/2010/main" val="5309609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6B6610-024E-4D6D-870B-30672CED28F6}"/>
              </a:ext>
            </a:extLst>
          </p:cNvPr>
          <p:cNvPicPr>
            <a:picLocks noChangeAspect="1"/>
          </p:cNvPicPr>
          <p:nvPr/>
        </p:nvPicPr>
        <p:blipFill>
          <a:blip r:embed="rId2"/>
          <a:stretch>
            <a:fillRect/>
          </a:stretch>
        </p:blipFill>
        <p:spPr>
          <a:xfrm>
            <a:off x="1844422" y="0"/>
            <a:ext cx="5455155" cy="6858000"/>
          </a:xfrm>
          <a:prstGeom prst="rect">
            <a:avLst/>
          </a:prstGeom>
        </p:spPr>
      </p:pic>
    </p:spTree>
    <p:extLst>
      <p:ext uri="{BB962C8B-B14F-4D97-AF65-F5344CB8AC3E}">
        <p14:creationId xmlns:p14="http://schemas.microsoft.com/office/powerpoint/2010/main" val="23676956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9F1F44-B12B-4816-85AB-5F8CCB567942}"/>
              </a:ext>
            </a:extLst>
          </p:cNvPr>
          <p:cNvPicPr>
            <a:picLocks noChangeAspect="1"/>
          </p:cNvPicPr>
          <p:nvPr/>
        </p:nvPicPr>
        <p:blipFill>
          <a:blip r:embed="rId2"/>
          <a:stretch>
            <a:fillRect/>
          </a:stretch>
        </p:blipFill>
        <p:spPr>
          <a:xfrm>
            <a:off x="1821356" y="0"/>
            <a:ext cx="5501287" cy="6858000"/>
          </a:xfrm>
          <a:prstGeom prst="rect">
            <a:avLst/>
          </a:prstGeom>
        </p:spPr>
      </p:pic>
    </p:spTree>
    <p:extLst>
      <p:ext uri="{BB962C8B-B14F-4D97-AF65-F5344CB8AC3E}">
        <p14:creationId xmlns:p14="http://schemas.microsoft.com/office/powerpoint/2010/main" val="26375717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sz="4400">
                <a:latin typeface="Arial" charset="0"/>
              </a:rPr>
              <a:t>MMPI Background</a:t>
            </a:r>
          </a:p>
        </p:txBody>
      </p:sp>
      <p:sp>
        <p:nvSpPr>
          <p:cNvPr id="1514499" name="Rectangle 3"/>
          <p:cNvSpPr>
            <a:spLocks noGrp="1" noChangeArrowheads="1"/>
          </p:cNvSpPr>
          <p:nvPr>
            <p:ph type="body" idx="1"/>
          </p:nvPr>
        </p:nvSpPr>
        <p:spPr>
          <a:xfrm>
            <a:off x="612648" y="1600200"/>
            <a:ext cx="7769352" cy="4495800"/>
          </a:xfrm>
        </p:spPr>
        <p:txBody>
          <a:bodyPr>
            <a:normAutofit/>
          </a:bodyPr>
          <a:lstStyle/>
          <a:p>
            <a:pPr eaLnBrk="1" hangingPunct="1">
              <a:lnSpc>
                <a:spcPct val="90000"/>
              </a:lnSpc>
            </a:pPr>
            <a:r>
              <a:rPr lang="en-US" dirty="0"/>
              <a:t>Appraisals and Thoughts about Revision:</a:t>
            </a:r>
          </a:p>
          <a:p>
            <a:pPr lvl="1">
              <a:lnSpc>
                <a:spcPct val="90000"/>
              </a:lnSpc>
            </a:pPr>
            <a:r>
              <a:rPr lang="en-US" dirty="0"/>
              <a:t>In 1970, </a:t>
            </a:r>
            <a:r>
              <a:rPr lang="en-US" i="1" dirty="0"/>
              <a:t>Fifth Annual MMPI Research Symposium</a:t>
            </a:r>
            <a:r>
              <a:rPr lang="en-US" dirty="0"/>
              <a:t>, convened in honor of Hathaway, devoted to discussion of whether and, if so, how to revised the MMPI</a:t>
            </a:r>
          </a:p>
          <a:p>
            <a:pPr lvl="2">
              <a:lnSpc>
                <a:spcPct val="90000"/>
              </a:lnSpc>
            </a:pPr>
            <a:r>
              <a:rPr lang="en-US" dirty="0"/>
              <a:t>Produces book: </a:t>
            </a:r>
            <a:r>
              <a:rPr lang="en-US" i="1" dirty="0"/>
              <a:t>Objective Personality Assessment: Changing Perspectives </a:t>
            </a:r>
            <a:r>
              <a:rPr lang="en-US" dirty="0"/>
              <a:t>(Butcher, 1972)</a:t>
            </a:r>
            <a:endParaRPr lang="en-US" i="1" dirty="0"/>
          </a:p>
          <a:p>
            <a:pPr lvl="2">
              <a:lnSpc>
                <a:spcPct val="90000"/>
              </a:lnSpc>
            </a:pPr>
            <a:r>
              <a:rPr lang="en-US" dirty="0"/>
              <a:t>Includes chapters by conference attendees </a:t>
            </a:r>
          </a:p>
          <a:p>
            <a:pPr lvl="2">
              <a:lnSpc>
                <a:spcPct val="90000"/>
              </a:lnSpc>
            </a:pPr>
            <a:r>
              <a:rPr lang="en-US" dirty="0"/>
              <a:t>Jackson (1971) also weighs in</a:t>
            </a:r>
          </a:p>
          <a:p>
            <a:pPr lvl="2">
              <a:lnSpc>
                <a:spcPct val="90000"/>
              </a:lnSpc>
            </a:pPr>
            <a:r>
              <a:rPr lang="en-US" dirty="0" err="1"/>
              <a:t>Meehl</a:t>
            </a:r>
            <a:r>
              <a:rPr lang="en-US" dirty="0"/>
              <a:t> responds in final chapter (his last word on the MMPI)</a:t>
            </a:r>
          </a:p>
          <a:p>
            <a:pPr lvl="1">
              <a:lnSpc>
                <a:spcPct val="90000"/>
              </a:lnSpc>
            </a:pPr>
            <a:endParaRPr lang="en-US" dirty="0"/>
          </a:p>
          <a:p>
            <a:pPr eaLnBrk="1" hangingPunct="1">
              <a:lnSpc>
                <a:spcPct val="90000"/>
              </a:lnSpc>
            </a:pPr>
            <a:endParaRPr lang="en-US" dirty="0"/>
          </a:p>
        </p:txBody>
      </p:sp>
    </p:spTree>
    <p:extLst>
      <p:ext uri="{BB962C8B-B14F-4D97-AF65-F5344CB8AC3E}">
        <p14:creationId xmlns:p14="http://schemas.microsoft.com/office/powerpoint/2010/main" val="9371702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144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144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1449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1449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1449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1449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4499" grpId="0" uiExpand="1" build="p"/>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BB85B7-8B1E-404E-A51C-5067B0FA6166}"/>
              </a:ext>
            </a:extLst>
          </p:cNvPr>
          <p:cNvPicPr>
            <a:picLocks noChangeAspect="1"/>
          </p:cNvPicPr>
          <p:nvPr/>
        </p:nvPicPr>
        <p:blipFill>
          <a:blip r:embed="rId2"/>
          <a:stretch>
            <a:fillRect/>
          </a:stretch>
        </p:blipFill>
        <p:spPr>
          <a:xfrm>
            <a:off x="1760429" y="0"/>
            <a:ext cx="5623142" cy="6858000"/>
          </a:xfrm>
          <a:prstGeom prst="rect">
            <a:avLst/>
          </a:prstGeom>
        </p:spPr>
      </p:pic>
    </p:spTree>
    <p:extLst>
      <p:ext uri="{BB962C8B-B14F-4D97-AF65-F5344CB8AC3E}">
        <p14:creationId xmlns:p14="http://schemas.microsoft.com/office/powerpoint/2010/main" val="40255527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BCD24-AC03-4D85-AD38-93858151AFCB}"/>
              </a:ext>
            </a:extLst>
          </p:cNvPr>
          <p:cNvSpPr>
            <a:spLocks noGrp="1"/>
          </p:cNvSpPr>
          <p:nvPr>
            <p:ph type="title"/>
          </p:nvPr>
        </p:nvSpPr>
        <p:spPr>
          <a:xfrm>
            <a:off x="628650" y="154266"/>
            <a:ext cx="7886700" cy="642411"/>
          </a:xfrm>
        </p:spPr>
        <p:txBody>
          <a:bodyPr/>
          <a:lstStyle/>
          <a:p>
            <a:r>
              <a:rPr lang="en-US" sz="2800" dirty="0"/>
              <a:t>User’s Guide for the Score and </a:t>
            </a:r>
            <a:br>
              <a:rPr lang="en-US" sz="2800" dirty="0"/>
            </a:br>
            <a:r>
              <a:rPr lang="en-US" sz="2800" dirty="0"/>
              <a:t>Clinical Interpretive Reports</a:t>
            </a:r>
          </a:p>
        </p:txBody>
      </p:sp>
      <p:sp>
        <p:nvSpPr>
          <p:cNvPr id="3" name="Content Placeholder 2">
            <a:extLst>
              <a:ext uri="{FF2B5EF4-FFF2-40B4-BE49-F238E27FC236}">
                <a16:creationId xmlns:a16="http://schemas.microsoft.com/office/drawing/2014/main" id="{8A0805F8-DF26-4D8B-96D3-6AC3D7F24EB2}"/>
              </a:ext>
            </a:extLst>
          </p:cNvPr>
          <p:cNvSpPr>
            <a:spLocks noGrp="1"/>
          </p:cNvSpPr>
          <p:nvPr>
            <p:ph idx="1"/>
          </p:nvPr>
        </p:nvSpPr>
        <p:spPr/>
        <p:txBody>
          <a:bodyPr/>
          <a:lstStyle/>
          <a:p>
            <a:r>
              <a:rPr lang="en-US" sz="2800" dirty="0">
                <a:solidFill>
                  <a:schemeClr val="tx2">
                    <a:lumMod val="50000"/>
                    <a:lumOff val="50000"/>
                  </a:schemeClr>
                </a:solidFill>
              </a:rPr>
              <a:t>Score Report</a:t>
            </a:r>
          </a:p>
          <a:p>
            <a:r>
              <a:rPr lang="en-US" sz="2800" dirty="0"/>
              <a:t>Clinical Interpretive Report</a:t>
            </a:r>
          </a:p>
          <a:p>
            <a:pPr lvl="1"/>
            <a:r>
              <a:rPr lang="en-US" sz="2400" dirty="0"/>
              <a:t>Includes annotation and references</a:t>
            </a:r>
          </a:p>
        </p:txBody>
      </p:sp>
    </p:spTree>
    <p:extLst>
      <p:ext uri="{BB962C8B-B14F-4D97-AF65-F5344CB8AC3E}">
        <p14:creationId xmlns:p14="http://schemas.microsoft.com/office/powerpoint/2010/main" val="497214159"/>
      </p:ext>
    </p:extLst>
  </p:cSld>
  <p:clrMapOvr>
    <a:masterClrMapping/>
  </p:clrMapOvr>
  <p:transition spd="slow">
    <p:fade/>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1E93B7-43D1-420A-A2F8-8A09A31BECCD}"/>
              </a:ext>
            </a:extLst>
          </p:cNvPr>
          <p:cNvPicPr>
            <a:picLocks noChangeAspect="1"/>
          </p:cNvPicPr>
          <p:nvPr/>
        </p:nvPicPr>
        <p:blipFill>
          <a:blip r:embed="rId2"/>
          <a:stretch>
            <a:fillRect/>
          </a:stretch>
        </p:blipFill>
        <p:spPr>
          <a:xfrm>
            <a:off x="1850129" y="0"/>
            <a:ext cx="5443742" cy="6858000"/>
          </a:xfrm>
          <a:prstGeom prst="rect">
            <a:avLst/>
          </a:prstGeom>
        </p:spPr>
      </p:pic>
    </p:spTree>
    <p:extLst>
      <p:ext uri="{BB962C8B-B14F-4D97-AF65-F5344CB8AC3E}">
        <p14:creationId xmlns:p14="http://schemas.microsoft.com/office/powerpoint/2010/main" val="22407567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50D110-4FCD-4DCC-BA8D-EAE8160BD162}"/>
              </a:ext>
            </a:extLst>
          </p:cNvPr>
          <p:cNvPicPr>
            <a:picLocks noChangeAspect="1"/>
          </p:cNvPicPr>
          <p:nvPr/>
        </p:nvPicPr>
        <p:blipFill>
          <a:blip r:embed="rId2"/>
          <a:stretch>
            <a:fillRect/>
          </a:stretch>
        </p:blipFill>
        <p:spPr>
          <a:xfrm>
            <a:off x="1821356" y="0"/>
            <a:ext cx="5501287" cy="6858000"/>
          </a:xfrm>
          <a:prstGeom prst="rect">
            <a:avLst/>
          </a:prstGeom>
        </p:spPr>
      </p:pic>
    </p:spTree>
    <p:extLst>
      <p:ext uri="{BB962C8B-B14F-4D97-AF65-F5344CB8AC3E}">
        <p14:creationId xmlns:p14="http://schemas.microsoft.com/office/powerpoint/2010/main" val="3404682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E6785B-BE09-45E0-B47C-1A0E8AD4A068}"/>
              </a:ext>
            </a:extLst>
          </p:cNvPr>
          <p:cNvPicPr>
            <a:picLocks noChangeAspect="1"/>
          </p:cNvPicPr>
          <p:nvPr/>
        </p:nvPicPr>
        <p:blipFill>
          <a:blip r:embed="rId2"/>
          <a:stretch>
            <a:fillRect/>
          </a:stretch>
        </p:blipFill>
        <p:spPr>
          <a:xfrm>
            <a:off x="1844422" y="0"/>
            <a:ext cx="5455155" cy="6858000"/>
          </a:xfrm>
          <a:prstGeom prst="rect">
            <a:avLst/>
          </a:prstGeom>
        </p:spPr>
      </p:pic>
    </p:spTree>
    <p:extLst>
      <p:ext uri="{BB962C8B-B14F-4D97-AF65-F5344CB8AC3E}">
        <p14:creationId xmlns:p14="http://schemas.microsoft.com/office/powerpoint/2010/main" val="32128524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A6D8E7-771C-4ED4-96DF-57F27A811381}"/>
              </a:ext>
            </a:extLst>
          </p:cNvPr>
          <p:cNvPicPr>
            <a:picLocks noChangeAspect="1"/>
          </p:cNvPicPr>
          <p:nvPr/>
        </p:nvPicPr>
        <p:blipFill>
          <a:blip r:embed="rId2"/>
          <a:stretch>
            <a:fillRect/>
          </a:stretch>
        </p:blipFill>
        <p:spPr>
          <a:xfrm>
            <a:off x="1809676" y="0"/>
            <a:ext cx="5524647" cy="6858000"/>
          </a:xfrm>
          <a:prstGeom prst="rect">
            <a:avLst/>
          </a:prstGeom>
        </p:spPr>
      </p:pic>
    </p:spTree>
    <p:extLst>
      <p:ext uri="{BB962C8B-B14F-4D97-AF65-F5344CB8AC3E}">
        <p14:creationId xmlns:p14="http://schemas.microsoft.com/office/powerpoint/2010/main" val="34382666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F34D39-6C2B-4FA3-8518-398D8B081B2C}"/>
              </a:ext>
            </a:extLst>
          </p:cNvPr>
          <p:cNvPicPr>
            <a:picLocks noChangeAspect="1"/>
          </p:cNvPicPr>
          <p:nvPr/>
        </p:nvPicPr>
        <p:blipFill>
          <a:blip r:embed="rId2"/>
          <a:stretch>
            <a:fillRect/>
          </a:stretch>
        </p:blipFill>
        <p:spPr>
          <a:xfrm>
            <a:off x="744582" y="3020761"/>
            <a:ext cx="7794171" cy="695951"/>
          </a:xfrm>
          <a:prstGeom prst="rect">
            <a:avLst/>
          </a:prstGeom>
        </p:spPr>
      </p:pic>
    </p:spTree>
    <p:extLst>
      <p:ext uri="{BB962C8B-B14F-4D97-AF65-F5344CB8AC3E}">
        <p14:creationId xmlns:p14="http://schemas.microsoft.com/office/powerpoint/2010/main" val="2873058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2FB0D3-62A0-47F4-A735-4A4A2BAF84F8}"/>
              </a:ext>
            </a:extLst>
          </p:cNvPr>
          <p:cNvPicPr>
            <a:picLocks noChangeAspect="1"/>
          </p:cNvPicPr>
          <p:nvPr/>
        </p:nvPicPr>
        <p:blipFill>
          <a:blip r:embed="rId2"/>
          <a:stretch>
            <a:fillRect/>
          </a:stretch>
        </p:blipFill>
        <p:spPr>
          <a:xfrm>
            <a:off x="1819902" y="0"/>
            <a:ext cx="5504196" cy="6858000"/>
          </a:xfrm>
          <a:prstGeom prst="rect">
            <a:avLst/>
          </a:prstGeom>
        </p:spPr>
      </p:pic>
    </p:spTree>
    <p:extLst>
      <p:ext uri="{BB962C8B-B14F-4D97-AF65-F5344CB8AC3E}">
        <p14:creationId xmlns:p14="http://schemas.microsoft.com/office/powerpoint/2010/main" val="2587692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5EF315-B00F-4099-BBBC-F3DF3EA31E94}"/>
              </a:ext>
            </a:extLst>
          </p:cNvPr>
          <p:cNvPicPr>
            <a:picLocks noChangeAspect="1"/>
          </p:cNvPicPr>
          <p:nvPr/>
        </p:nvPicPr>
        <p:blipFill>
          <a:blip r:embed="rId2"/>
          <a:stretch>
            <a:fillRect/>
          </a:stretch>
        </p:blipFill>
        <p:spPr>
          <a:xfrm>
            <a:off x="1837256" y="0"/>
            <a:ext cx="5469488" cy="6858000"/>
          </a:xfrm>
          <a:prstGeom prst="rect">
            <a:avLst/>
          </a:prstGeom>
        </p:spPr>
      </p:pic>
    </p:spTree>
    <p:extLst>
      <p:ext uri="{BB962C8B-B14F-4D97-AF65-F5344CB8AC3E}">
        <p14:creationId xmlns:p14="http://schemas.microsoft.com/office/powerpoint/2010/main" val="23400778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5D7917-335F-40DC-9C56-21F21D35C4CA}"/>
              </a:ext>
            </a:extLst>
          </p:cNvPr>
          <p:cNvPicPr>
            <a:picLocks noChangeAspect="1"/>
          </p:cNvPicPr>
          <p:nvPr/>
        </p:nvPicPr>
        <p:blipFill>
          <a:blip r:embed="rId2"/>
          <a:stretch>
            <a:fillRect/>
          </a:stretch>
        </p:blipFill>
        <p:spPr>
          <a:xfrm>
            <a:off x="1821356" y="0"/>
            <a:ext cx="5501287" cy="6858000"/>
          </a:xfrm>
          <a:prstGeom prst="rect">
            <a:avLst/>
          </a:prstGeom>
        </p:spPr>
      </p:pic>
    </p:spTree>
    <p:extLst>
      <p:ext uri="{BB962C8B-B14F-4D97-AF65-F5344CB8AC3E}">
        <p14:creationId xmlns:p14="http://schemas.microsoft.com/office/powerpoint/2010/main" val="18764062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normAutofit fontScale="90000"/>
          </a:bodyPr>
          <a:lstStyle/>
          <a:p>
            <a:pPr eaLnBrk="1" hangingPunct="1"/>
            <a:br>
              <a:rPr lang="en-US" sz="4000" dirty="0">
                <a:solidFill>
                  <a:schemeClr val="bg1"/>
                </a:solidFill>
                <a:latin typeface="Arial" charset="0"/>
              </a:rPr>
            </a:br>
            <a:endParaRPr lang="en-US" sz="4000" dirty="0">
              <a:solidFill>
                <a:schemeClr val="bg1"/>
              </a:solidFill>
              <a:latin typeface="Arial" charset="0"/>
            </a:endParaRPr>
          </a:p>
        </p:txBody>
      </p:sp>
      <p:pic>
        <p:nvPicPr>
          <p:cNvPr id="1026" name="Picture 2"/>
          <p:cNvPicPr>
            <a:picLocks noChangeAspect="1" noChangeArrowheads="1"/>
          </p:cNvPicPr>
          <p:nvPr/>
        </p:nvPicPr>
        <p:blipFill>
          <a:blip r:embed="rId3" cstate="print"/>
          <a:srcRect/>
          <a:stretch>
            <a:fillRect/>
          </a:stretch>
        </p:blipFill>
        <p:spPr bwMode="auto">
          <a:xfrm>
            <a:off x="986893" y="1752600"/>
            <a:ext cx="7090307" cy="2895600"/>
          </a:xfrm>
          <a:prstGeom prst="rect">
            <a:avLst/>
          </a:prstGeom>
          <a:noFill/>
          <a:ln w="9525">
            <a:noFill/>
            <a:miter lim="800000"/>
            <a:headEnd/>
            <a:tailEnd/>
          </a:ln>
        </p:spPr>
      </p:pic>
      <p:sp>
        <p:nvSpPr>
          <p:cNvPr id="2" name="TextBox 1">
            <a:extLst>
              <a:ext uri="{FF2B5EF4-FFF2-40B4-BE49-F238E27FC236}">
                <a16:creationId xmlns:a16="http://schemas.microsoft.com/office/drawing/2014/main" id="{9E30338B-BCC8-DBE2-2E6F-94D6DDE78D74}"/>
              </a:ext>
            </a:extLst>
          </p:cNvPr>
          <p:cNvSpPr txBox="1"/>
          <p:nvPr/>
        </p:nvSpPr>
        <p:spPr>
          <a:xfrm>
            <a:off x="388883" y="210207"/>
            <a:ext cx="6295696" cy="707886"/>
          </a:xfrm>
          <a:prstGeom prst="rect">
            <a:avLst/>
          </a:prstGeom>
          <a:noFill/>
        </p:spPr>
        <p:txBody>
          <a:bodyPr wrap="square" rtlCol="0">
            <a:spAutoFit/>
          </a:bodyPr>
          <a:lstStyle/>
          <a:p>
            <a:r>
              <a:rPr lang="en-US" sz="4000" dirty="0">
                <a:solidFill>
                  <a:schemeClr val="bg1"/>
                </a:solidFill>
                <a:latin typeface="Arial" charset="0"/>
              </a:rPr>
              <a:t>Jackson (1971, p. 232)</a:t>
            </a:r>
            <a:endParaRPr lang="en-US" sz="4000" dirty="0"/>
          </a:p>
        </p:txBody>
      </p:sp>
    </p:spTree>
    <p:custDataLst>
      <p:tags r:id="rId1"/>
    </p:custData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30ED30-C6A3-4B5B-8E98-6F728F204EE7}"/>
              </a:ext>
            </a:extLst>
          </p:cNvPr>
          <p:cNvPicPr>
            <a:picLocks noChangeAspect="1"/>
          </p:cNvPicPr>
          <p:nvPr/>
        </p:nvPicPr>
        <p:blipFill>
          <a:blip r:embed="rId2"/>
          <a:stretch>
            <a:fillRect/>
          </a:stretch>
        </p:blipFill>
        <p:spPr>
          <a:xfrm>
            <a:off x="1844422" y="0"/>
            <a:ext cx="5455155" cy="6858000"/>
          </a:xfrm>
          <a:prstGeom prst="rect">
            <a:avLst/>
          </a:prstGeom>
        </p:spPr>
      </p:pic>
    </p:spTree>
    <p:extLst>
      <p:ext uri="{BB962C8B-B14F-4D97-AF65-F5344CB8AC3E}">
        <p14:creationId xmlns:p14="http://schemas.microsoft.com/office/powerpoint/2010/main" val="137541081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DCA09A-6F81-455A-ACBE-7FC492F6D056}"/>
              </a:ext>
            </a:extLst>
          </p:cNvPr>
          <p:cNvPicPr>
            <a:picLocks noChangeAspect="1"/>
          </p:cNvPicPr>
          <p:nvPr/>
        </p:nvPicPr>
        <p:blipFill>
          <a:blip r:embed="rId2"/>
          <a:stretch>
            <a:fillRect/>
          </a:stretch>
        </p:blipFill>
        <p:spPr>
          <a:xfrm>
            <a:off x="1821356" y="0"/>
            <a:ext cx="5501287" cy="6858000"/>
          </a:xfrm>
          <a:prstGeom prst="rect">
            <a:avLst/>
          </a:prstGeom>
        </p:spPr>
      </p:pic>
    </p:spTree>
    <p:extLst>
      <p:ext uri="{BB962C8B-B14F-4D97-AF65-F5344CB8AC3E}">
        <p14:creationId xmlns:p14="http://schemas.microsoft.com/office/powerpoint/2010/main" val="183187655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D05AE0-5396-4E94-8432-AEC9FA8A7BBE}"/>
              </a:ext>
            </a:extLst>
          </p:cNvPr>
          <p:cNvPicPr>
            <a:picLocks noChangeAspect="1"/>
          </p:cNvPicPr>
          <p:nvPr/>
        </p:nvPicPr>
        <p:blipFill>
          <a:blip r:embed="rId2"/>
          <a:stretch>
            <a:fillRect/>
          </a:stretch>
        </p:blipFill>
        <p:spPr>
          <a:xfrm>
            <a:off x="1850129" y="0"/>
            <a:ext cx="5443742" cy="6858000"/>
          </a:xfrm>
          <a:prstGeom prst="rect">
            <a:avLst/>
          </a:prstGeom>
        </p:spPr>
      </p:pic>
    </p:spTree>
    <p:extLst>
      <p:ext uri="{BB962C8B-B14F-4D97-AF65-F5344CB8AC3E}">
        <p14:creationId xmlns:p14="http://schemas.microsoft.com/office/powerpoint/2010/main" val="232118394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BCD24-AC03-4D85-AD38-93858151AFCB}"/>
              </a:ext>
            </a:extLst>
          </p:cNvPr>
          <p:cNvSpPr>
            <a:spLocks noGrp="1"/>
          </p:cNvSpPr>
          <p:nvPr>
            <p:ph type="title"/>
          </p:nvPr>
        </p:nvSpPr>
        <p:spPr>
          <a:xfrm>
            <a:off x="628650" y="154266"/>
            <a:ext cx="7886700" cy="642411"/>
          </a:xfrm>
        </p:spPr>
        <p:txBody>
          <a:bodyPr/>
          <a:lstStyle/>
          <a:p>
            <a:r>
              <a:rPr lang="en-US" sz="2800" dirty="0"/>
              <a:t>User’s Guide for the Score and </a:t>
            </a:r>
            <a:br>
              <a:rPr lang="en-US" sz="2800" dirty="0"/>
            </a:br>
            <a:r>
              <a:rPr lang="en-US" sz="2800" dirty="0"/>
              <a:t>Clinical Interpretive Reports</a:t>
            </a:r>
          </a:p>
        </p:txBody>
      </p:sp>
      <p:sp>
        <p:nvSpPr>
          <p:cNvPr id="3" name="Content Placeholder 2">
            <a:extLst>
              <a:ext uri="{FF2B5EF4-FFF2-40B4-BE49-F238E27FC236}">
                <a16:creationId xmlns:a16="http://schemas.microsoft.com/office/drawing/2014/main" id="{8A0805F8-DF26-4D8B-96D3-6AC3D7F24EB2}"/>
              </a:ext>
            </a:extLst>
          </p:cNvPr>
          <p:cNvSpPr>
            <a:spLocks noGrp="1"/>
          </p:cNvSpPr>
          <p:nvPr>
            <p:ph idx="1"/>
          </p:nvPr>
        </p:nvSpPr>
        <p:spPr/>
        <p:txBody>
          <a:bodyPr/>
          <a:lstStyle/>
          <a:p>
            <a:r>
              <a:rPr lang="en-US" sz="2800" dirty="0">
                <a:solidFill>
                  <a:schemeClr val="tx2">
                    <a:lumMod val="50000"/>
                    <a:lumOff val="50000"/>
                  </a:schemeClr>
                </a:solidFill>
              </a:rPr>
              <a:t>Score Report</a:t>
            </a:r>
          </a:p>
          <a:p>
            <a:r>
              <a:rPr lang="en-US" sz="2800" dirty="0">
                <a:solidFill>
                  <a:schemeClr val="tx2">
                    <a:lumMod val="50000"/>
                    <a:lumOff val="50000"/>
                  </a:schemeClr>
                </a:solidFill>
              </a:rPr>
              <a:t>Clinical Interpretive Report</a:t>
            </a:r>
          </a:p>
          <a:p>
            <a:pPr lvl="1"/>
            <a:r>
              <a:rPr lang="en-US" sz="2400" dirty="0">
                <a:solidFill>
                  <a:schemeClr val="tx2">
                    <a:lumMod val="50000"/>
                    <a:lumOff val="50000"/>
                  </a:schemeClr>
                </a:solidFill>
              </a:rPr>
              <a:t>Includes annotation and references</a:t>
            </a:r>
          </a:p>
          <a:p>
            <a:r>
              <a:rPr lang="en-US" sz="2800" dirty="0"/>
              <a:t>Customization options</a:t>
            </a:r>
          </a:p>
          <a:p>
            <a:pPr lvl="1"/>
            <a:r>
              <a:rPr lang="en-US" sz="2400" dirty="0"/>
              <a:t>Comparison groups</a:t>
            </a:r>
          </a:p>
          <a:p>
            <a:pPr lvl="1"/>
            <a:r>
              <a:rPr lang="en-US" sz="2400" dirty="0"/>
              <a:t>Item-level information</a:t>
            </a:r>
          </a:p>
        </p:txBody>
      </p:sp>
    </p:spTree>
    <p:extLst>
      <p:ext uri="{BB962C8B-B14F-4D97-AF65-F5344CB8AC3E}">
        <p14:creationId xmlns:p14="http://schemas.microsoft.com/office/powerpoint/2010/main" val="685002951"/>
      </p:ext>
    </p:extLst>
  </p:cSld>
  <p:clrMapOvr>
    <a:masterClrMapping/>
  </p:clrMapOvr>
  <p:transition spd="slow">
    <p:fade/>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EA7D5E-12E7-473F-A5D5-67592F8C0199}"/>
              </a:ext>
            </a:extLst>
          </p:cNvPr>
          <p:cNvPicPr>
            <a:picLocks noChangeAspect="1"/>
          </p:cNvPicPr>
          <p:nvPr/>
        </p:nvPicPr>
        <p:blipFill>
          <a:blip r:embed="rId2"/>
          <a:stretch>
            <a:fillRect/>
          </a:stretch>
        </p:blipFill>
        <p:spPr>
          <a:xfrm>
            <a:off x="1845851" y="0"/>
            <a:ext cx="5452297" cy="6858000"/>
          </a:xfrm>
          <a:prstGeom prst="rect">
            <a:avLst/>
          </a:prstGeom>
        </p:spPr>
      </p:pic>
    </p:spTree>
    <p:extLst>
      <p:ext uri="{BB962C8B-B14F-4D97-AF65-F5344CB8AC3E}">
        <p14:creationId xmlns:p14="http://schemas.microsoft.com/office/powerpoint/2010/main" val="19490523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C50EB4-1A91-4033-904F-163A6E97577B}"/>
              </a:ext>
            </a:extLst>
          </p:cNvPr>
          <p:cNvPicPr>
            <a:picLocks noChangeAspect="1"/>
          </p:cNvPicPr>
          <p:nvPr/>
        </p:nvPicPr>
        <p:blipFill>
          <a:blip r:embed="rId2"/>
          <a:stretch>
            <a:fillRect/>
          </a:stretch>
        </p:blipFill>
        <p:spPr>
          <a:xfrm>
            <a:off x="1825711" y="0"/>
            <a:ext cx="5492578" cy="6858000"/>
          </a:xfrm>
          <a:prstGeom prst="rect">
            <a:avLst/>
          </a:prstGeom>
        </p:spPr>
      </p:pic>
    </p:spTree>
    <p:extLst>
      <p:ext uri="{BB962C8B-B14F-4D97-AF65-F5344CB8AC3E}">
        <p14:creationId xmlns:p14="http://schemas.microsoft.com/office/powerpoint/2010/main" val="25852095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F248FF-4249-4644-A022-5875863A6DF6}"/>
              </a:ext>
            </a:extLst>
          </p:cNvPr>
          <p:cNvPicPr>
            <a:picLocks noChangeAspect="1"/>
          </p:cNvPicPr>
          <p:nvPr/>
        </p:nvPicPr>
        <p:blipFill>
          <a:blip r:embed="rId2"/>
          <a:stretch>
            <a:fillRect/>
          </a:stretch>
        </p:blipFill>
        <p:spPr>
          <a:xfrm>
            <a:off x="1840127" y="0"/>
            <a:ext cx="5463746" cy="6858000"/>
          </a:xfrm>
          <a:prstGeom prst="rect">
            <a:avLst/>
          </a:prstGeom>
        </p:spPr>
      </p:pic>
    </p:spTree>
    <p:extLst>
      <p:ext uri="{BB962C8B-B14F-4D97-AF65-F5344CB8AC3E}">
        <p14:creationId xmlns:p14="http://schemas.microsoft.com/office/powerpoint/2010/main" val="42304061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BA8C44-D33C-4D21-A307-4C1F4F884CAD}"/>
              </a:ext>
            </a:extLst>
          </p:cNvPr>
          <p:cNvPicPr>
            <a:picLocks noChangeAspect="1"/>
          </p:cNvPicPr>
          <p:nvPr/>
        </p:nvPicPr>
        <p:blipFill>
          <a:blip r:embed="rId2"/>
          <a:stretch>
            <a:fillRect/>
          </a:stretch>
        </p:blipFill>
        <p:spPr>
          <a:xfrm>
            <a:off x="1844422" y="0"/>
            <a:ext cx="5455155" cy="6858000"/>
          </a:xfrm>
          <a:prstGeom prst="rect">
            <a:avLst/>
          </a:prstGeom>
        </p:spPr>
      </p:pic>
    </p:spTree>
    <p:extLst>
      <p:ext uri="{BB962C8B-B14F-4D97-AF65-F5344CB8AC3E}">
        <p14:creationId xmlns:p14="http://schemas.microsoft.com/office/powerpoint/2010/main" val="17027635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BCD24-AC03-4D85-AD38-93858151AFCB}"/>
              </a:ext>
            </a:extLst>
          </p:cNvPr>
          <p:cNvSpPr>
            <a:spLocks noGrp="1"/>
          </p:cNvSpPr>
          <p:nvPr>
            <p:ph type="title"/>
          </p:nvPr>
        </p:nvSpPr>
        <p:spPr>
          <a:xfrm>
            <a:off x="628650" y="154266"/>
            <a:ext cx="7886700" cy="642411"/>
          </a:xfrm>
        </p:spPr>
        <p:txBody>
          <a:bodyPr/>
          <a:lstStyle/>
          <a:p>
            <a:r>
              <a:rPr lang="en-US" sz="2800" dirty="0"/>
              <a:t>User’s Guide for the Score and </a:t>
            </a:r>
            <a:br>
              <a:rPr lang="en-US" sz="2800" dirty="0"/>
            </a:br>
            <a:r>
              <a:rPr lang="en-US" sz="2800" dirty="0"/>
              <a:t>Clinical Interpretive Reports</a:t>
            </a:r>
          </a:p>
        </p:txBody>
      </p:sp>
      <p:sp>
        <p:nvSpPr>
          <p:cNvPr id="3" name="Content Placeholder 2">
            <a:extLst>
              <a:ext uri="{FF2B5EF4-FFF2-40B4-BE49-F238E27FC236}">
                <a16:creationId xmlns:a16="http://schemas.microsoft.com/office/drawing/2014/main" id="{8A0805F8-DF26-4D8B-96D3-6AC3D7F24EB2}"/>
              </a:ext>
            </a:extLst>
          </p:cNvPr>
          <p:cNvSpPr>
            <a:spLocks noGrp="1"/>
          </p:cNvSpPr>
          <p:nvPr>
            <p:ph idx="1"/>
          </p:nvPr>
        </p:nvSpPr>
        <p:spPr/>
        <p:txBody>
          <a:bodyPr/>
          <a:lstStyle/>
          <a:p>
            <a:r>
              <a:rPr lang="en-US" sz="2800" dirty="0">
                <a:solidFill>
                  <a:schemeClr val="tx2">
                    <a:lumMod val="50000"/>
                    <a:lumOff val="50000"/>
                  </a:schemeClr>
                </a:solidFill>
              </a:rPr>
              <a:t>Score Report</a:t>
            </a:r>
          </a:p>
          <a:p>
            <a:r>
              <a:rPr lang="en-US" sz="2800" dirty="0">
                <a:solidFill>
                  <a:schemeClr val="tx2">
                    <a:lumMod val="50000"/>
                    <a:lumOff val="50000"/>
                  </a:schemeClr>
                </a:solidFill>
              </a:rPr>
              <a:t>Clinical Interpretive Report</a:t>
            </a:r>
          </a:p>
          <a:p>
            <a:pPr lvl="1"/>
            <a:r>
              <a:rPr lang="en-US" sz="2400" dirty="0">
                <a:solidFill>
                  <a:schemeClr val="tx2">
                    <a:lumMod val="50000"/>
                    <a:lumOff val="50000"/>
                  </a:schemeClr>
                </a:solidFill>
              </a:rPr>
              <a:t>Includes annotation and references</a:t>
            </a:r>
          </a:p>
          <a:p>
            <a:r>
              <a:rPr lang="en-US" sz="2800" dirty="0">
                <a:solidFill>
                  <a:schemeClr val="tx2">
                    <a:lumMod val="50000"/>
                    <a:lumOff val="50000"/>
                  </a:schemeClr>
                </a:solidFill>
              </a:rPr>
              <a:t>Customization options</a:t>
            </a:r>
          </a:p>
          <a:p>
            <a:pPr lvl="1"/>
            <a:r>
              <a:rPr lang="en-US" sz="2400" dirty="0">
                <a:solidFill>
                  <a:schemeClr val="tx2">
                    <a:lumMod val="50000"/>
                    <a:lumOff val="50000"/>
                  </a:schemeClr>
                </a:solidFill>
              </a:rPr>
              <a:t>Comparison groups</a:t>
            </a:r>
          </a:p>
          <a:p>
            <a:pPr lvl="1"/>
            <a:r>
              <a:rPr lang="en-US" sz="2400" dirty="0">
                <a:solidFill>
                  <a:schemeClr val="tx2">
                    <a:lumMod val="50000"/>
                    <a:lumOff val="50000"/>
                  </a:schemeClr>
                </a:solidFill>
              </a:rPr>
              <a:t>Item-level information</a:t>
            </a:r>
          </a:p>
          <a:p>
            <a:r>
              <a:rPr lang="en-US" sz="2800" dirty="0"/>
              <a:t>Interface with Pearson software</a:t>
            </a:r>
            <a:endParaRPr lang="en-US" dirty="0"/>
          </a:p>
        </p:txBody>
      </p:sp>
    </p:spTree>
    <p:extLst>
      <p:ext uri="{BB962C8B-B14F-4D97-AF65-F5344CB8AC3E}">
        <p14:creationId xmlns:p14="http://schemas.microsoft.com/office/powerpoint/2010/main" val="3552666233"/>
      </p:ext>
    </p:extLst>
  </p:cSld>
  <p:clrMapOvr>
    <a:masterClrMapping/>
  </p:clrMapOvr>
  <p:transition spd="slow">
    <p:fade/>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BCD24-AC03-4D85-AD38-93858151AFCB}"/>
              </a:ext>
            </a:extLst>
          </p:cNvPr>
          <p:cNvSpPr>
            <a:spLocks noGrp="1"/>
          </p:cNvSpPr>
          <p:nvPr>
            <p:ph type="title"/>
          </p:nvPr>
        </p:nvSpPr>
        <p:spPr>
          <a:xfrm>
            <a:off x="341121" y="286064"/>
            <a:ext cx="7886700" cy="642411"/>
          </a:xfrm>
        </p:spPr>
        <p:txBody>
          <a:bodyPr/>
          <a:lstStyle/>
          <a:p>
            <a:r>
              <a:rPr lang="en-US" dirty="0"/>
              <a:t>MMPI-3 User’s Guide</a:t>
            </a:r>
          </a:p>
        </p:txBody>
      </p:sp>
      <p:sp>
        <p:nvSpPr>
          <p:cNvPr id="4" name="Content Placeholder 3"/>
          <p:cNvSpPr>
            <a:spLocks noGrp="1"/>
          </p:cNvSpPr>
          <p:nvPr>
            <p:ph idx="1"/>
          </p:nvPr>
        </p:nvSpPr>
        <p:spPr>
          <a:xfrm>
            <a:off x="157656" y="1439333"/>
            <a:ext cx="3735958" cy="4737630"/>
          </a:xfrm>
        </p:spPr>
        <p:txBody>
          <a:bodyPr/>
          <a:lstStyle/>
          <a:p>
            <a:pPr lvl="1"/>
            <a:r>
              <a:rPr lang="en-US" dirty="0"/>
              <a:t>MMPI-3 Public Safety Candidate Interpretive </a:t>
            </a:r>
            <a:br>
              <a:rPr lang="en-US" dirty="0"/>
            </a:br>
            <a:r>
              <a:rPr lang="en-US" dirty="0"/>
              <a:t>Reports (PSCIRs):</a:t>
            </a:r>
          </a:p>
          <a:p>
            <a:pPr lvl="2"/>
            <a:r>
              <a:rPr lang="en-US" sz="1800" dirty="0"/>
              <a:t>Police Candidate Interpretive Report (PCIR)</a:t>
            </a:r>
          </a:p>
          <a:p>
            <a:pPr lvl="2"/>
            <a:r>
              <a:rPr lang="en-US" sz="1800" dirty="0"/>
              <a:t>Correctional Candidate Interpretive Report (CCIR)</a:t>
            </a:r>
          </a:p>
          <a:p>
            <a:pPr lvl="2"/>
            <a:r>
              <a:rPr lang="en-US" sz="1800" dirty="0"/>
              <a:t>Dispatcher Candidate Interpretive Report (DCIR)</a:t>
            </a:r>
          </a:p>
          <a:p>
            <a:pPr lvl="2"/>
            <a:r>
              <a:rPr lang="en-US" sz="1800" dirty="0"/>
              <a:t>Firefighter Candidate Interpretive Report (FCIR)</a:t>
            </a:r>
          </a:p>
          <a:p>
            <a:endParaRPr lang="en-US" dirty="0"/>
          </a:p>
        </p:txBody>
      </p:sp>
      <p:pic>
        <p:nvPicPr>
          <p:cNvPr id="6" name="Picture 5" descr="A picture containing calendar&#10;&#10;Description automatically generated">
            <a:extLst>
              <a:ext uri="{FF2B5EF4-FFF2-40B4-BE49-F238E27FC236}">
                <a16:creationId xmlns:a16="http://schemas.microsoft.com/office/drawing/2014/main" id="{E6730D4C-BDFA-F9DC-DB40-C2FA441F7E86}"/>
              </a:ext>
            </a:extLst>
          </p:cNvPr>
          <p:cNvPicPr>
            <a:picLocks noChangeAspect="1"/>
          </p:cNvPicPr>
          <p:nvPr/>
        </p:nvPicPr>
        <p:blipFill>
          <a:blip r:embed="rId2"/>
          <a:stretch>
            <a:fillRect/>
          </a:stretch>
        </p:blipFill>
        <p:spPr>
          <a:xfrm>
            <a:off x="4167374" y="1219200"/>
            <a:ext cx="4347976" cy="55442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75848018"/>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normAutofit fontScale="90000"/>
          </a:bodyPr>
          <a:lstStyle/>
          <a:p>
            <a:pPr eaLnBrk="1" hangingPunct="1"/>
            <a:br>
              <a:rPr lang="en-US" sz="4000" dirty="0">
                <a:solidFill>
                  <a:schemeClr val="bg1"/>
                </a:solidFill>
                <a:latin typeface="Arial" charset="0"/>
              </a:rPr>
            </a:br>
            <a:endParaRPr lang="en-US" sz="4000" dirty="0">
              <a:solidFill>
                <a:schemeClr val="bg1"/>
              </a:solidFill>
              <a:latin typeface="Arial" charset="0"/>
            </a:endParaRPr>
          </a:p>
        </p:txBody>
      </p:sp>
      <p:pic>
        <p:nvPicPr>
          <p:cNvPr id="3074" name="Picture 2"/>
          <p:cNvPicPr>
            <a:picLocks noChangeAspect="1" noChangeArrowheads="1"/>
          </p:cNvPicPr>
          <p:nvPr/>
        </p:nvPicPr>
        <p:blipFill>
          <a:blip r:embed="rId3" cstate="print"/>
          <a:srcRect/>
          <a:stretch>
            <a:fillRect/>
          </a:stretch>
        </p:blipFill>
        <p:spPr bwMode="auto">
          <a:xfrm>
            <a:off x="1064712" y="1574801"/>
            <a:ext cx="6555288" cy="3987800"/>
          </a:xfrm>
          <a:prstGeom prst="rect">
            <a:avLst/>
          </a:prstGeom>
          <a:noFill/>
          <a:ln w="9525">
            <a:noFill/>
            <a:miter lim="800000"/>
            <a:headEnd/>
            <a:tailEnd/>
          </a:ln>
        </p:spPr>
      </p:pic>
      <p:sp>
        <p:nvSpPr>
          <p:cNvPr id="4" name="TextBox 3">
            <a:extLst>
              <a:ext uri="{FF2B5EF4-FFF2-40B4-BE49-F238E27FC236}">
                <a16:creationId xmlns:a16="http://schemas.microsoft.com/office/drawing/2014/main" id="{4859F6DF-E682-BB0F-4AFC-5D969FDFD66D}"/>
              </a:ext>
            </a:extLst>
          </p:cNvPr>
          <p:cNvSpPr txBox="1"/>
          <p:nvPr/>
        </p:nvSpPr>
        <p:spPr>
          <a:xfrm>
            <a:off x="388883" y="210207"/>
            <a:ext cx="6295696" cy="707886"/>
          </a:xfrm>
          <a:prstGeom prst="rect">
            <a:avLst/>
          </a:prstGeom>
          <a:noFill/>
        </p:spPr>
        <p:txBody>
          <a:bodyPr wrap="square" rtlCol="0">
            <a:spAutoFit/>
          </a:bodyPr>
          <a:lstStyle/>
          <a:p>
            <a:r>
              <a:rPr lang="en-US" sz="4000" dirty="0">
                <a:solidFill>
                  <a:schemeClr val="bg1"/>
                </a:solidFill>
                <a:latin typeface="Arial" charset="0"/>
              </a:rPr>
              <a:t>Jackson (1971, p. 232)</a:t>
            </a:r>
            <a:endParaRPr lang="en-US" sz="4000" dirty="0"/>
          </a:p>
        </p:txBody>
      </p:sp>
    </p:spTree>
    <p:custDataLst>
      <p:tags r:id="rId1"/>
    </p:custDataLst>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EBCB2-18CC-4D0B-A7C5-A29DA902B500}"/>
              </a:ext>
            </a:extLst>
          </p:cNvPr>
          <p:cNvSpPr>
            <a:spLocks noGrp="1"/>
          </p:cNvSpPr>
          <p:nvPr>
            <p:ph type="title"/>
          </p:nvPr>
        </p:nvSpPr>
        <p:spPr/>
        <p:txBody>
          <a:bodyPr/>
          <a:lstStyle/>
          <a:p>
            <a:r>
              <a:rPr lang="en-US" dirty="0"/>
              <a:t>MMPI-3 PSCIR User’s Guide</a:t>
            </a:r>
          </a:p>
        </p:txBody>
      </p:sp>
      <p:sp>
        <p:nvSpPr>
          <p:cNvPr id="3" name="Content Placeholder 2">
            <a:extLst>
              <a:ext uri="{FF2B5EF4-FFF2-40B4-BE49-F238E27FC236}">
                <a16:creationId xmlns:a16="http://schemas.microsoft.com/office/drawing/2014/main" id="{97547982-B509-45C9-B8CF-33BF09005F92}"/>
              </a:ext>
            </a:extLst>
          </p:cNvPr>
          <p:cNvSpPr>
            <a:spLocks noGrp="1"/>
          </p:cNvSpPr>
          <p:nvPr>
            <p:ph idx="1"/>
          </p:nvPr>
        </p:nvSpPr>
        <p:spPr/>
        <p:txBody>
          <a:bodyPr/>
          <a:lstStyle/>
          <a:p>
            <a:r>
              <a:rPr lang="en-US" sz="2800" dirty="0"/>
              <a:t>Overview of preemployment psychological evaluation (PEPE)</a:t>
            </a:r>
          </a:p>
          <a:p>
            <a:r>
              <a:rPr lang="en-US" sz="2800" dirty="0"/>
              <a:t>History of using the MMPI instruments in PEPE</a:t>
            </a:r>
          </a:p>
          <a:p>
            <a:r>
              <a:rPr lang="en-US" sz="2800" dirty="0"/>
              <a:t>Empirical foundations of the PSCIRs</a:t>
            </a:r>
          </a:p>
          <a:p>
            <a:r>
              <a:rPr lang="en-US" sz="2800" dirty="0"/>
              <a:t>Structure and content of PSCIRs</a:t>
            </a:r>
          </a:p>
          <a:p>
            <a:r>
              <a:rPr lang="en-US" sz="2800" dirty="0"/>
              <a:t>Using Pearson software to generate and customize PSCIRs</a:t>
            </a:r>
          </a:p>
          <a:p>
            <a:endParaRPr lang="en-US" sz="2800" dirty="0"/>
          </a:p>
        </p:txBody>
      </p:sp>
    </p:spTree>
    <p:extLst>
      <p:ext uri="{BB962C8B-B14F-4D97-AF65-F5344CB8AC3E}">
        <p14:creationId xmlns:p14="http://schemas.microsoft.com/office/powerpoint/2010/main" val="2003066984"/>
      </p:ext>
    </p:extLst>
  </p:cSld>
  <p:clrMapOvr>
    <a:masterClrMapping/>
  </p:clrMapOvr>
  <p:transition spd="slow">
    <p:fade/>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CDE826-9A1D-4F2E-B790-238F58E8ED1D}"/>
              </a:ext>
            </a:extLst>
          </p:cNvPr>
          <p:cNvSpPr>
            <a:spLocks noGrp="1"/>
          </p:cNvSpPr>
          <p:nvPr>
            <p:ph type="title"/>
          </p:nvPr>
        </p:nvSpPr>
        <p:spPr>
          <a:xfrm>
            <a:off x="1371600" y="1565934"/>
            <a:ext cx="7620000" cy="990600"/>
          </a:xfrm>
        </p:spPr>
        <p:txBody>
          <a:bodyPr/>
          <a:lstStyle/>
          <a:p>
            <a:r>
              <a:rPr lang="en-US" sz="3600" dirty="0"/>
              <a:t>Unit 5: Administration, Scoring, </a:t>
            </a:r>
            <a:br>
              <a:rPr lang="en-US" sz="3600" dirty="0"/>
            </a:br>
            <a:r>
              <a:rPr lang="en-US" sz="3600" dirty="0"/>
              <a:t>and Reporting</a:t>
            </a:r>
          </a:p>
        </p:txBody>
      </p:sp>
    </p:spTree>
    <p:extLst>
      <p:ext uri="{BB962C8B-B14F-4D97-AF65-F5344CB8AC3E}">
        <p14:creationId xmlns:p14="http://schemas.microsoft.com/office/powerpoint/2010/main" val="2113452203"/>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3BC53-F25D-495E-A028-6FBAEFEB47F9}"/>
              </a:ext>
            </a:extLst>
          </p:cNvPr>
          <p:cNvSpPr>
            <a:spLocks noGrp="1"/>
          </p:cNvSpPr>
          <p:nvPr>
            <p:ph type="title"/>
          </p:nvPr>
        </p:nvSpPr>
        <p:spPr>
          <a:xfrm>
            <a:off x="229858" y="245946"/>
            <a:ext cx="8763942" cy="642411"/>
          </a:xfrm>
        </p:spPr>
        <p:txBody>
          <a:bodyPr>
            <a:noAutofit/>
          </a:bodyPr>
          <a:lstStyle/>
          <a:p>
            <a:r>
              <a:rPr lang="en-US" sz="3200" dirty="0"/>
              <a:t>Administration, Scoring &amp; Reporting Options</a:t>
            </a:r>
          </a:p>
        </p:txBody>
      </p:sp>
      <p:sp>
        <p:nvSpPr>
          <p:cNvPr id="5" name="Rounded Rectangle 4"/>
          <p:cNvSpPr/>
          <p:nvPr/>
        </p:nvSpPr>
        <p:spPr>
          <a:xfrm>
            <a:off x="464927" y="1521950"/>
            <a:ext cx="7979434" cy="4483054"/>
          </a:xfrm>
          <a:prstGeom prst="roundRect">
            <a:avLst/>
          </a:prstGeom>
          <a:no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 name="TextBox 5"/>
          <p:cNvSpPr txBox="1"/>
          <p:nvPr/>
        </p:nvSpPr>
        <p:spPr>
          <a:xfrm>
            <a:off x="395347" y="4733933"/>
            <a:ext cx="1848345" cy="369332"/>
          </a:xfrm>
          <a:prstGeom prst="rect">
            <a:avLst/>
          </a:prstGeom>
          <a:noFill/>
        </p:spPr>
        <p:txBody>
          <a:bodyPr wrap="square" rtlCol="0">
            <a:spAutoFit/>
          </a:bodyPr>
          <a:lstStyle/>
          <a:p>
            <a:pPr algn="r"/>
            <a:r>
              <a:rPr lang="en-US" b="1" dirty="0">
                <a:solidFill>
                  <a:srgbClr val="002060"/>
                </a:solidFill>
              </a:rPr>
              <a:t>Reporting</a:t>
            </a:r>
            <a:endParaRPr lang="en-US" dirty="0">
              <a:solidFill>
                <a:srgbClr val="002060"/>
              </a:solidFill>
            </a:endParaRPr>
          </a:p>
        </p:txBody>
      </p:sp>
      <p:sp>
        <p:nvSpPr>
          <p:cNvPr id="7" name="TextBox 6"/>
          <p:cNvSpPr txBox="1"/>
          <p:nvPr/>
        </p:nvSpPr>
        <p:spPr>
          <a:xfrm>
            <a:off x="390726" y="2697614"/>
            <a:ext cx="1848345" cy="369332"/>
          </a:xfrm>
          <a:prstGeom prst="rect">
            <a:avLst/>
          </a:prstGeom>
          <a:noFill/>
        </p:spPr>
        <p:txBody>
          <a:bodyPr wrap="square" rtlCol="0">
            <a:spAutoFit/>
          </a:bodyPr>
          <a:lstStyle/>
          <a:p>
            <a:pPr algn="r"/>
            <a:r>
              <a:rPr lang="en-US" b="1" dirty="0">
                <a:solidFill>
                  <a:srgbClr val="002060"/>
                </a:solidFill>
              </a:rPr>
              <a:t>Administration</a:t>
            </a:r>
            <a:endParaRPr lang="en-US" dirty="0">
              <a:solidFill>
                <a:srgbClr val="002060"/>
              </a:solidFill>
            </a:endParaRPr>
          </a:p>
        </p:txBody>
      </p:sp>
      <p:sp>
        <p:nvSpPr>
          <p:cNvPr id="8" name="TextBox 7"/>
          <p:cNvSpPr txBox="1"/>
          <p:nvPr/>
        </p:nvSpPr>
        <p:spPr>
          <a:xfrm>
            <a:off x="2409639" y="4814558"/>
            <a:ext cx="312906" cy="369332"/>
          </a:xfrm>
          <a:prstGeom prst="rect">
            <a:avLst/>
          </a:prstGeom>
          <a:noFill/>
        </p:spPr>
        <p:txBody>
          <a:bodyPr wrap="none" rtlCol="0">
            <a:spAutoFit/>
          </a:bodyPr>
          <a:lstStyle/>
          <a:p>
            <a:r>
              <a:rPr lang="en-US" dirty="0">
                <a:solidFill>
                  <a:prstClr val="black"/>
                </a:solidFill>
              </a:rPr>
              <a:t>  </a:t>
            </a:r>
          </a:p>
        </p:txBody>
      </p:sp>
      <p:sp>
        <p:nvSpPr>
          <p:cNvPr id="9" name="TextBox 8"/>
          <p:cNvSpPr txBox="1"/>
          <p:nvPr/>
        </p:nvSpPr>
        <p:spPr>
          <a:xfrm>
            <a:off x="395347" y="3724457"/>
            <a:ext cx="1848345" cy="369332"/>
          </a:xfrm>
          <a:prstGeom prst="rect">
            <a:avLst/>
          </a:prstGeom>
          <a:noFill/>
        </p:spPr>
        <p:txBody>
          <a:bodyPr wrap="square" rtlCol="0">
            <a:spAutoFit/>
          </a:bodyPr>
          <a:lstStyle/>
          <a:p>
            <a:pPr algn="r"/>
            <a:r>
              <a:rPr lang="en-US" b="1" dirty="0">
                <a:solidFill>
                  <a:srgbClr val="002060"/>
                </a:solidFill>
              </a:rPr>
              <a:t>Scoring</a:t>
            </a:r>
            <a:endParaRPr lang="en-US" dirty="0">
              <a:solidFill>
                <a:srgbClr val="002060"/>
              </a:solidFill>
            </a:endParaRPr>
          </a:p>
        </p:txBody>
      </p:sp>
      <p:sp>
        <p:nvSpPr>
          <p:cNvPr id="11" name="TextBox 10"/>
          <p:cNvSpPr txBox="1"/>
          <p:nvPr/>
        </p:nvSpPr>
        <p:spPr>
          <a:xfrm>
            <a:off x="2921131" y="1907612"/>
            <a:ext cx="977419" cy="400110"/>
          </a:xfrm>
          <a:prstGeom prst="rect">
            <a:avLst/>
          </a:prstGeom>
          <a:noFill/>
        </p:spPr>
        <p:txBody>
          <a:bodyPr wrap="square" rtlCol="0">
            <a:spAutoFit/>
          </a:bodyPr>
          <a:lstStyle/>
          <a:p>
            <a:r>
              <a:rPr lang="en-US" sz="2000" b="1" dirty="0">
                <a:solidFill>
                  <a:srgbClr val="0070C0"/>
                </a:solidFill>
              </a:rPr>
              <a:t>Digital</a:t>
            </a:r>
          </a:p>
        </p:txBody>
      </p:sp>
      <p:sp>
        <p:nvSpPr>
          <p:cNvPr id="12" name="TextBox 11"/>
          <p:cNvSpPr txBox="1"/>
          <p:nvPr/>
        </p:nvSpPr>
        <p:spPr>
          <a:xfrm>
            <a:off x="6745144" y="1904256"/>
            <a:ext cx="1080066" cy="400110"/>
          </a:xfrm>
          <a:prstGeom prst="rect">
            <a:avLst/>
          </a:prstGeom>
          <a:noFill/>
        </p:spPr>
        <p:txBody>
          <a:bodyPr wrap="square" rtlCol="0">
            <a:spAutoFit/>
          </a:bodyPr>
          <a:lstStyle/>
          <a:p>
            <a:r>
              <a:rPr lang="en-US" sz="2000" b="1" dirty="0">
                <a:solidFill>
                  <a:srgbClr val="0070C0"/>
                </a:solidFill>
              </a:rPr>
              <a:t>Hybrid</a:t>
            </a:r>
          </a:p>
        </p:txBody>
      </p:sp>
      <p:sp>
        <p:nvSpPr>
          <p:cNvPr id="13" name="TextBox 12"/>
          <p:cNvSpPr txBox="1"/>
          <p:nvPr/>
        </p:nvSpPr>
        <p:spPr>
          <a:xfrm>
            <a:off x="4895587" y="1904256"/>
            <a:ext cx="1080066" cy="400110"/>
          </a:xfrm>
          <a:prstGeom prst="rect">
            <a:avLst/>
          </a:prstGeom>
          <a:noFill/>
        </p:spPr>
        <p:txBody>
          <a:bodyPr wrap="square" rtlCol="0">
            <a:spAutoFit/>
          </a:bodyPr>
          <a:lstStyle/>
          <a:p>
            <a:r>
              <a:rPr lang="en-US" sz="2000" b="1" dirty="0">
                <a:solidFill>
                  <a:srgbClr val="0070C0"/>
                </a:solidFill>
              </a:rPr>
              <a:t>Paper</a:t>
            </a:r>
          </a:p>
        </p:txBody>
      </p:sp>
      <p:cxnSp>
        <p:nvCxnSpPr>
          <p:cNvPr id="14" name="Straight Connector 13"/>
          <p:cNvCxnSpPr>
            <a:cxnSpLocks/>
          </p:cNvCxnSpPr>
          <p:nvPr/>
        </p:nvCxnSpPr>
        <p:spPr>
          <a:xfrm>
            <a:off x="2409639" y="2474278"/>
            <a:ext cx="0" cy="3049708"/>
          </a:xfrm>
          <a:prstGeom prst="line">
            <a:avLst/>
          </a:prstGeom>
          <a:ln>
            <a:solidFill>
              <a:srgbClr val="4472C4"/>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a:cxnSpLocks/>
          </p:cNvCxnSpPr>
          <p:nvPr/>
        </p:nvCxnSpPr>
        <p:spPr>
          <a:xfrm>
            <a:off x="4423644" y="2474278"/>
            <a:ext cx="0" cy="3107656"/>
          </a:xfrm>
          <a:prstGeom prst="line">
            <a:avLst/>
          </a:prstGeom>
          <a:ln>
            <a:solidFill>
              <a:srgbClr val="4472C4"/>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a:cxnSpLocks/>
          </p:cNvCxnSpPr>
          <p:nvPr/>
        </p:nvCxnSpPr>
        <p:spPr>
          <a:xfrm>
            <a:off x="6347607" y="2474278"/>
            <a:ext cx="0" cy="3107656"/>
          </a:xfrm>
          <a:prstGeom prst="line">
            <a:avLst/>
          </a:prstGeom>
          <a:ln>
            <a:solidFill>
              <a:srgbClr val="4472C4"/>
            </a:solidFill>
          </a:ln>
        </p:spPr>
        <p:style>
          <a:lnRef idx="2">
            <a:schemeClr val="accent1"/>
          </a:lnRef>
          <a:fillRef idx="0">
            <a:schemeClr val="accent1"/>
          </a:fillRef>
          <a:effectRef idx="1">
            <a:schemeClr val="accent1"/>
          </a:effectRef>
          <a:fontRef idx="minor">
            <a:schemeClr val="tx1"/>
          </a:fontRef>
        </p:style>
      </p:cxnSp>
      <p:pic>
        <p:nvPicPr>
          <p:cNvPr id="17" name="Picture 2" descr="http://www.helloq.com/content/dam/ped/ani/us/helloq/landing/qglobal.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26479" y="3593364"/>
            <a:ext cx="637330" cy="543501"/>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2" descr="http://www.helloq.com/content/dam/ped/ani/us/helloq/landing/qglobal.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63210" y="4660200"/>
            <a:ext cx="637330" cy="543501"/>
          </a:xfrm>
          <a:prstGeom prst="rect">
            <a:avLst/>
          </a:prstGeom>
          <a:noFill/>
          <a:extLst>
            <a:ext uri="{909E8E84-426E-40dd-AFC4-6F175D3DCCD1}">
              <a14:hiddenFill xmlns="" xmlns:a14="http://schemas.microsoft.com/office/drawing/2010/main">
                <a:solidFill>
                  <a:srgbClr val="FFFFFF"/>
                </a:solidFill>
              </a14:hiddenFill>
            </a:ext>
          </a:extLst>
        </p:spPr>
      </p:pic>
      <p:sp>
        <p:nvSpPr>
          <p:cNvPr id="20" name="Down Arrow 19"/>
          <p:cNvSpPr/>
          <p:nvPr/>
        </p:nvSpPr>
        <p:spPr>
          <a:xfrm>
            <a:off x="1626215" y="3189847"/>
            <a:ext cx="253697" cy="471816"/>
          </a:xfrm>
          <a:prstGeom prst="downArrow">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 name="Down Arrow 20"/>
          <p:cNvSpPr/>
          <p:nvPr/>
        </p:nvSpPr>
        <p:spPr>
          <a:xfrm>
            <a:off x="1643256" y="4186950"/>
            <a:ext cx="253697" cy="471816"/>
          </a:xfrm>
          <a:prstGeom prst="downArrow">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8527" y="3596922"/>
            <a:ext cx="968650" cy="566763"/>
          </a:xfrm>
          <a:prstGeom prst="rect">
            <a:avLst/>
          </a:prstGeom>
        </p:spPr>
      </p:pic>
      <p:pic>
        <p:nvPicPr>
          <p:cNvPr id="24" name="Picture 23"/>
          <p:cNvPicPr>
            <a:picLocks noChangeAspect="1"/>
          </p:cNvPicPr>
          <p:nvPr/>
        </p:nvPicPr>
        <p:blipFill>
          <a:blip r:embed="rId4"/>
          <a:stretch>
            <a:fillRect/>
          </a:stretch>
        </p:blipFill>
        <p:spPr>
          <a:xfrm>
            <a:off x="7184560" y="4695512"/>
            <a:ext cx="969348" cy="566977"/>
          </a:xfrm>
          <a:prstGeom prst="rect">
            <a:avLst/>
          </a:prstGeom>
        </p:spPr>
      </p:pic>
      <p:pic>
        <p:nvPicPr>
          <p:cNvPr id="28" name="Picture 2" descr="http://www.helloq.com/content/dam/ped/ani/us/helloq/landing/qglobal.gif">
            <a:extLst>
              <a:ext uri="{FF2B5EF4-FFF2-40B4-BE49-F238E27FC236}">
                <a16:creationId xmlns:a16="http://schemas.microsoft.com/office/drawing/2014/main" id="{A7037E41-B9FD-48BE-9CE7-0D4F54A452E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32844" y="2596264"/>
            <a:ext cx="637330" cy="543501"/>
          </a:xfrm>
          <a:prstGeom prst="rect">
            <a:avLst/>
          </a:prstGeom>
          <a:noFill/>
          <a:extLst>
            <a:ext uri="{909E8E84-426E-40dd-AFC4-6F175D3DCCD1}">
              <a14:hiddenFill xmlns=""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CC158160-09BF-4727-9637-3E7B984DC1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4892" y="2599822"/>
            <a:ext cx="968650" cy="566763"/>
          </a:xfrm>
          <a:prstGeom prst="rect">
            <a:avLst/>
          </a:prstGeom>
        </p:spPr>
      </p:pic>
      <p:pic>
        <p:nvPicPr>
          <p:cNvPr id="30" name="Picture 2" descr="http://www.helloq.com/content/dam/ped/ani/us/helloq/landing/qglobal.gif">
            <a:extLst>
              <a:ext uri="{FF2B5EF4-FFF2-40B4-BE49-F238E27FC236}">
                <a16:creationId xmlns:a16="http://schemas.microsoft.com/office/drawing/2014/main" id="{34EB2915-06D5-4790-BCD7-E2083A5B583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74940" y="3566544"/>
            <a:ext cx="637330" cy="543501"/>
          </a:xfrm>
          <a:prstGeom prst="rect">
            <a:avLst/>
          </a:prstGeom>
          <a:noFill/>
          <a:extLst>
            <a:ext uri="{909E8E84-426E-40dd-AFC4-6F175D3DCCD1}">
              <a14:hiddenFill xmlns=""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5B60F4F4-91CC-4F82-867B-CB5FCFA1F4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6988" y="3570102"/>
            <a:ext cx="968650" cy="566763"/>
          </a:xfrm>
          <a:prstGeom prst="rect">
            <a:avLst/>
          </a:prstGeom>
        </p:spPr>
      </p:pic>
      <p:pic>
        <p:nvPicPr>
          <p:cNvPr id="32" name="Picture 2" descr="http://www.helloq.com/content/dam/ped/ani/us/helloq/landing/qglobal.gif">
            <a:extLst>
              <a:ext uri="{FF2B5EF4-FFF2-40B4-BE49-F238E27FC236}">
                <a16:creationId xmlns:a16="http://schemas.microsoft.com/office/drawing/2014/main" id="{D66F8C55-A151-44B0-8979-688658FDD19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8412" y="4637300"/>
            <a:ext cx="637330" cy="543501"/>
          </a:xfrm>
          <a:prstGeom prst="rect">
            <a:avLst/>
          </a:prstGeom>
          <a:noFill/>
          <a:extLst>
            <a:ext uri="{909E8E84-426E-40dd-AFC4-6F175D3DCCD1}">
              <a14:hiddenFill xmlns=""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83EEB485-3E2F-48E3-8189-03895D4DC2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0460" y="4640858"/>
            <a:ext cx="968650" cy="566763"/>
          </a:xfrm>
          <a:prstGeom prst="rect">
            <a:avLst/>
          </a:prstGeom>
        </p:spPr>
      </p:pic>
      <p:pic>
        <p:nvPicPr>
          <p:cNvPr id="36" name="Picture 35">
            <a:extLst>
              <a:ext uri="{FF2B5EF4-FFF2-40B4-BE49-F238E27FC236}">
                <a16:creationId xmlns:a16="http://schemas.microsoft.com/office/drawing/2014/main" id="{28920722-459B-4B88-8602-507FAE29BF74}"/>
              </a:ext>
            </a:extLst>
          </p:cNvPr>
          <p:cNvPicPr>
            <a:picLocks noChangeAspect="1"/>
          </p:cNvPicPr>
          <p:nvPr/>
        </p:nvPicPr>
        <p:blipFill>
          <a:blip r:embed="rId5"/>
          <a:stretch>
            <a:fillRect/>
          </a:stretch>
        </p:blipFill>
        <p:spPr>
          <a:xfrm>
            <a:off x="6809957" y="2457418"/>
            <a:ext cx="800100" cy="819150"/>
          </a:xfrm>
          <a:prstGeom prst="rect">
            <a:avLst/>
          </a:prstGeom>
        </p:spPr>
      </p:pic>
      <p:pic>
        <p:nvPicPr>
          <p:cNvPr id="42" name="Picture 41">
            <a:extLst>
              <a:ext uri="{FF2B5EF4-FFF2-40B4-BE49-F238E27FC236}">
                <a16:creationId xmlns:a16="http://schemas.microsoft.com/office/drawing/2014/main" id="{3EFABA5B-705A-4FB0-9022-D13BD8661B3C}"/>
              </a:ext>
            </a:extLst>
          </p:cNvPr>
          <p:cNvPicPr>
            <a:picLocks noChangeAspect="1"/>
          </p:cNvPicPr>
          <p:nvPr/>
        </p:nvPicPr>
        <p:blipFill>
          <a:blip r:embed="rId5"/>
          <a:stretch>
            <a:fillRect/>
          </a:stretch>
        </p:blipFill>
        <p:spPr>
          <a:xfrm>
            <a:off x="4971868" y="2474278"/>
            <a:ext cx="800100" cy="819150"/>
          </a:xfrm>
          <a:prstGeom prst="rect">
            <a:avLst/>
          </a:prstGeom>
        </p:spPr>
      </p:pic>
      <p:pic>
        <p:nvPicPr>
          <p:cNvPr id="46" name="Picture 45">
            <a:extLst>
              <a:ext uri="{FF2B5EF4-FFF2-40B4-BE49-F238E27FC236}">
                <a16:creationId xmlns:a16="http://schemas.microsoft.com/office/drawing/2014/main" id="{7C862AC8-9D4F-4471-BB24-3B0243C4E517}"/>
              </a:ext>
            </a:extLst>
          </p:cNvPr>
          <p:cNvPicPr>
            <a:picLocks noChangeAspect="1"/>
          </p:cNvPicPr>
          <p:nvPr/>
        </p:nvPicPr>
        <p:blipFill>
          <a:blip r:embed="rId5"/>
          <a:stretch>
            <a:fillRect/>
          </a:stretch>
        </p:blipFill>
        <p:spPr>
          <a:xfrm>
            <a:off x="4979234" y="3470728"/>
            <a:ext cx="800100" cy="819150"/>
          </a:xfrm>
          <a:prstGeom prst="rect">
            <a:avLst/>
          </a:prstGeom>
        </p:spPr>
      </p:pic>
      <p:pic>
        <p:nvPicPr>
          <p:cNvPr id="71" name="Graphic 70" descr="Clipboard">
            <a:extLst>
              <a:ext uri="{FF2B5EF4-FFF2-40B4-BE49-F238E27FC236}">
                <a16:creationId xmlns:a16="http://schemas.microsoft.com/office/drawing/2014/main" id="{83A5634E-4E79-47FF-94AF-36D20DBA836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92546" y="4429957"/>
            <a:ext cx="914400" cy="914400"/>
          </a:xfrm>
          <a:prstGeom prst="rect">
            <a:avLst/>
          </a:prstGeom>
        </p:spPr>
      </p:pic>
      <p:pic>
        <p:nvPicPr>
          <p:cNvPr id="74" name="Picture 73">
            <a:extLst>
              <a:ext uri="{FF2B5EF4-FFF2-40B4-BE49-F238E27FC236}">
                <a16:creationId xmlns:a16="http://schemas.microsoft.com/office/drawing/2014/main" id="{C5BA96EC-A7F7-4A4B-97EE-EC5F7E9E85D5}"/>
              </a:ext>
            </a:extLst>
          </p:cNvPr>
          <p:cNvPicPr>
            <a:picLocks noChangeAspect="1"/>
          </p:cNvPicPr>
          <p:nvPr/>
        </p:nvPicPr>
        <p:blipFill>
          <a:blip r:embed="rId5"/>
          <a:stretch>
            <a:fillRect/>
          </a:stretch>
        </p:blipFill>
        <p:spPr>
          <a:xfrm>
            <a:off x="5100434" y="4693079"/>
            <a:ext cx="800100" cy="819150"/>
          </a:xfrm>
          <a:prstGeom prst="rect">
            <a:avLst/>
          </a:prstGeom>
        </p:spPr>
      </p:pic>
    </p:spTree>
    <p:extLst>
      <p:ext uri="{BB962C8B-B14F-4D97-AF65-F5344CB8AC3E}">
        <p14:creationId xmlns:p14="http://schemas.microsoft.com/office/powerpoint/2010/main" val="1181536852"/>
      </p:ext>
    </p:extLst>
  </p:cSld>
  <p:clrMapOvr>
    <a:masterClrMapping/>
  </p:clrMapOvr>
  <p:transition spd="slow">
    <p:fade/>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3BC53-F25D-495E-A028-6FBAEFEB47F9}"/>
              </a:ext>
            </a:extLst>
          </p:cNvPr>
          <p:cNvSpPr>
            <a:spLocks noGrp="1"/>
          </p:cNvSpPr>
          <p:nvPr>
            <p:ph type="title"/>
          </p:nvPr>
        </p:nvSpPr>
        <p:spPr>
          <a:xfrm>
            <a:off x="628650" y="126131"/>
            <a:ext cx="7886700" cy="642411"/>
          </a:xfrm>
        </p:spPr>
        <p:txBody>
          <a:bodyPr/>
          <a:lstStyle/>
          <a:p>
            <a:r>
              <a:rPr lang="en-US" dirty="0"/>
              <a:t>Digital options</a:t>
            </a:r>
          </a:p>
        </p:txBody>
      </p:sp>
      <p:sp>
        <p:nvSpPr>
          <p:cNvPr id="3" name="Content Placeholder 2">
            <a:extLst>
              <a:ext uri="{FF2B5EF4-FFF2-40B4-BE49-F238E27FC236}">
                <a16:creationId xmlns:a16="http://schemas.microsoft.com/office/drawing/2014/main" id="{B293E8E0-3593-483F-8AB4-34373E0BABC0}"/>
              </a:ext>
            </a:extLst>
          </p:cNvPr>
          <p:cNvSpPr>
            <a:spLocks noGrp="1"/>
          </p:cNvSpPr>
          <p:nvPr>
            <p:ph idx="1"/>
          </p:nvPr>
        </p:nvSpPr>
        <p:spPr>
          <a:xfrm>
            <a:off x="628650" y="1439333"/>
            <a:ext cx="7283087" cy="4737630"/>
          </a:xfrm>
        </p:spPr>
        <p:txBody>
          <a:bodyPr/>
          <a:lstStyle/>
          <a:p>
            <a:endParaRPr lang="en-US" sz="2800" dirty="0"/>
          </a:p>
          <a:p>
            <a:pPr lvl="1"/>
            <a:endParaRPr lang="en-US" dirty="0"/>
          </a:p>
          <a:p>
            <a:pPr marL="0" indent="0">
              <a:buNone/>
            </a:pPr>
            <a:endParaRPr lang="en-US" dirty="0"/>
          </a:p>
        </p:txBody>
      </p:sp>
      <p:pic>
        <p:nvPicPr>
          <p:cNvPr id="6" name="Picture 5">
            <a:extLst>
              <a:ext uri="{FF2B5EF4-FFF2-40B4-BE49-F238E27FC236}">
                <a16:creationId xmlns:a16="http://schemas.microsoft.com/office/drawing/2014/main" id="{B9D6F7D1-3035-4FE5-B52A-9DC89A64A1CC}"/>
              </a:ext>
            </a:extLst>
          </p:cNvPr>
          <p:cNvPicPr>
            <a:picLocks noChangeAspect="1"/>
          </p:cNvPicPr>
          <p:nvPr/>
        </p:nvPicPr>
        <p:blipFill>
          <a:blip r:embed="rId2"/>
          <a:stretch>
            <a:fillRect/>
          </a:stretch>
        </p:blipFill>
        <p:spPr>
          <a:xfrm>
            <a:off x="247650" y="1242225"/>
            <a:ext cx="8648700" cy="5295900"/>
          </a:xfrm>
          <a:prstGeom prst="rect">
            <a:avLst/>
          </a:prstGeom>
        </p:spPr>
      </p:pic>
    </p:spTree>
    <p:extLst>
      <p:ext uri="{BB962C8B-B14F-4D97-AF65-F5344CB8AC3E}">
        <p14:creationId xmlns:p14="http://schemas.microsoft.com/office/powerpoint/2010/main" val="2949990121"/>
      </p:ext>
    </p:extLst>
  </p:cSld>
  <p:clrMapOvr>
    <a:masterClrMapping/>
  </p:clrMapOvr>
  <p:transition spd="slow">
    <p:fade/>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3BC53-F25D-495E-A028-6FBAEFEB47F9}"/>
              </a:ext>
            </a:extLst>
          </p:cNvPr>
          <p:cNvSpPr>
            <a:spLocks noGrp="1"/>
          </p:cNvSpPr>
          <p:nvPr>
            <p:ph type="title"/>
          </p:nvPr>
        </p:nvSpPr>
        <p:spPr>
          <a:xfrm>
            <a:off x="436964" y="138113"/>
            <a:ext cx="7886700" cy="642411"/>
          </a:xfrm>
        </p:spPr>
        <p:txBody>
          <a:bodyPr/>
          <a:lstStyle/>
          <a:p>
            <a:r>
              <a:rPr lang="en-US" dirty="0"/>
              <a:t>Test Booklets</a:t>
            </a:r>
          </a:p>
        </p:txBody>
      </p:sp>
      <p:pic>
        <p:nvPicPr>
          <p:cNvPr id="7" name="Picture 6" descr="MMPI3_Covers_Final_5_22_20_front_Page_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217" y="1475455"/>
            <a:ext cx="2898397" cy="3888963"/>
          </a:xfrm>
          <a:prstGeom prst="rect">
            <a:avLst/>
          </a:prstGeom>
          <a:ln>
            <a:noFill/>
          </a:ln>
          <a:effectLst>
            <a:outerShdw blurRad="292100" dist="139700" dir="2700000" algn="tl" rotWithShape="0">
              <a:srgbClr val="333333">
                <a:alpha val="65000"/>
              </a:srgbClr>
            </a:outerShdw>
          </a:effectLst>
        </p:spPr>
      </p:pic>
      <p:pic>
        <p:nvPicPr>
          <p:cNvPr id="6" name="Picture 5" descr="MMPI3_Covers_Final_5_22_20_front_Page_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6274" y="1862775"/>
            <a:ext cx="2898397" cy="3888963"/>
          </a:xfrm>
          <a:prstGeom prst="rect">
            <a:avLst/>
          </a:prstGeom>
          <a:ln>
            <a:noFill/>
          </a:ln>
          <a:effectLst>
            <a:outerShdw blurRad="292100" dist="139700" dir="2700000" algn="tl" rotWithShape="0">
              <a:srgbClr val="333333">
                <a:alpha val="65000"/>
              </a:srgbClr>
            </a:outerShdw>
          </a:effectLst>
        </p:spPr>
      </p:pic>
      <p:pic>
        <p:nvPicPr>
          <p:cNvPr id="5" name="Picture 4" descr="MMPI3_Covers_Final_5_22_20_front_Page_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0933" y="2250095"/>
            <a:ext cx="2898397" cy="3888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95650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3BC53-F25D-495E-A028-6FBAEFEB47F9}"/>
              </a:ext>
            </a:extLst>
          </p:cNvPr>
          <p:cNvSpPr>
            <a:spLocks noGrp="1"/>
          </p:cNvSpPr>
          <p:nvPr>
            <p:ph type="title"/>
          </p:nvPr>
        </p:nvSpPr>
        <p:spPr/>
        <p:txBody>
          <a:bodyPr/>
          <a:lstStyle/>
          <a:p>
            <a:r>
              <a:rPr lang="en-US" dirty="0"/>
              <a:t>Q Answer Sheets</a:t>
            </a:r>
          </a:p>
        </p:txBody>
      </p:sp>
      <p:sp>
        <p:nvSpPr>
          <p:cNvPr id="3" name="Content Placeholder 2">
            <a:extLst>
              <a:ext uri="{FF2B5EF4-FFF2-40B4-BE49-F238E27FC236}">
                <a16:creationId xmlns:a16="http://schemas.microsoft.com/office/drawing/2014/main" id="{B293E8E0-3593-483F-8AB4-34373E0BABC0}"/>
              </a:ext>
            </a:extLst>
          </p:cNvPr>
          <p:cNvSpPr>
            <a:spLocks noGrp="1"/>
          </p:cNvSpPr>
          <p:nvPr>
            <p:ph idx="1"/>
          </p:nvPr>
        </p:nvSpPr>
        <p:spPr>
          <a:xfrm>
            <a:off x="628651" y="1439333"/>
            <a:ext cx="7148104" cy="4737630"/>
          </a:xfrm>
        </p:spPr>
        <p:txBody>
          <a:bodyPr/>
          <a:lstStyle/>
          <a:p>
            <a:pPr marL="0" indent="0">
              <a:buNone/>
            </a:pPr>
            <a:endParaRPr lang="en-US" sz="2800"/>
          </a:p>
          <a:p>
            <a:pPr marL="0" indent="0">
              <a:buNone/>
            </a:pPr>
            <a:endParaRPr lang="en-US" dirty="0"/>
          </a:p>
        </p:txBody>
      </p:sp>
      <p:pic>
        <p:nvPicPr>
          <p:cNvPr id="7" name="Picture 6">
            <a:extLst>
              <a:ext uri="{FF2B5EF4-FFF2-40B4-BE49-F238E27FC236}">
                <a16:creationId xmlns:a16="http://schemas.microsoft.com/office/drawing/2014/main" id="{0DD886E2-8A9D-462B-8906-420A2D109711}"/>
              </a:ext>
            </a:extLst>
          </p:cNvPr>
          <p:cNvPicPr>
            <a:picLocks noChangeAspect="1"/>
          </p:cNvPicPr>
          <p:nvPr/>
        </p:nvPicPr>
        <p:blipFill>
          <a:blip r:embed="rId2"/>
          <a:stretch>
            <a:fillRect/>
          </a:stretch>
        </p:blipFill>
        <p:spPr>
          <a:xfrm>
            <a:off x="222149" y="1213650"/>
            <a:ext cx="6884595" cy="4963313"/>
          </a:xfrm>
          <a:prstGeom prst="rect">
            <a:avLst/>
          </a:prstGeom>
        </p:spPr>
      </p:pic>
      <p:pic>
        <p:nvPicPr>
          <p:cNvPr id="5" name="Picture 4">
            <a:extLst>
              <a:ext uri="{FF2B5EF4-FFF2-40B4-BE49-F238E27FC236}">
                <a16:creationId xmlns:a16="http://schemas.microsoft.com/office/drawing/2014/main" id="{1EFB3EFD-698D-4D34-B697-55798DEF1AF4}"/>
              </a:ext>
            </a:extLst>
          </p:cNvPr>
          <p:cNvPicPr>
            <a:picLocks noChangeAspect="1"/>
          </p:cNvPicPr>
          <p:nvPr/>
        </p:nvPicPr>
        <p:blipFill>
          <a:blip r:embed="rId3"/>
          <a:stretch>
            <a:fillRect/>
          </a:stretch>
        </p:blipFill>
        <p:spPr>
          <a:xfrm>
            <a:off x="2062022" y="1722571"/>
            <a:ext cx="6859829" cy="4945458"/>
          </a:xfrm>
          <a:prstGeom prst="rect">
            <a:avLst/>
          </a:prstGeom>
        </p:spPr>
      </p:pic>
    </p:spTree>
    <p:extLst>
      <p:ext uri="{BB962C8B-B14F-4D97-AF65-F5344CB8AC3E}">
        <p14:creationId xmlns:p14="http://schemas.microsoft.com/office/powerpoint/2010/main" val="350050716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3BC53-F25D-495E-A028-6FBAEFEB47F9}"/>
              </a:ext>
            </a:extLst>
          </p:cNvPr>
          <p:cNvSpPr>
            <a:spLocks noGrp="1"/>
          </p:cNvSpPr>
          <p:nvPr>
            <p:ph type="title"/>
          </p:nvPr>
        </p:nvSpPr>
        <p:spPr/>
        <p:txBody>
          <a:bodyPr/>
          <a:lstStyle/>
          <a:p>
            <a:r>
              <a:rPr lang="en-US" dirty="0"/>
              <a:t>Hand-Scoring Answer Sheets</a:t>
            </a:r>
          </a:p>
        </p:txBody>
      </p:sp>
      <p:pic>
        <p:nvPicPr>
          <p:cNvPr id="7" name="Picture 6" descr="A screenshot of a cell phone&#10;&#10;Description automatically generated">
            <a:extLst>
              <a:ext uri="{FF2B5EF4-FFF2-40B4-BE49-F238E27FC236}">
                <a16:creationId xmlns:a16="http://schemas.microsoft.com/office/drawing/2014/main" id="{7B6B23A6-9116-4325-89A1-6F3A82E32EE3}"/>
              </a:ext>
            </a:extLst>
          </p:cNvPr>
          <p:cNvPicPr>
            <a:picLocks noChangeAspect="1"/>
          </p:cNvPicPr>
          <p:nvPr/>
        </p:nvPicPr>
        <p:blipFill>
          <a:blip r:embed="rId2"/>
          <a:stretch>
            <a:fillRect/>
          </a:stretch>
        </p:blipFill>
        <p:spPr>
          <a:xfrm>
            <a:off x="372140" y="1321278"/>
            <a:ext cx="6273209" cy="5070033"/>
          </a:xfrm>
          <a:prstGeom prst="rect">
            <a:avLst/>
          </a:prstGeom>
        </p:spPr>
      </p:pic>
      <p:pic>
        <p:nvPicPr>
          <p:cNvPr id="5" name="Content Placeholder 4" descr="A screenshot of a cell phone&#10;&#10;Description automatically generated">
            <a:extLst>
              <a:ext uri="{FF2B5EF4-FFF2-40B4-BE49-F238E27FC236}">
                <a16:creationId xmlns:a16="http://schemas.microsoft.com/office/drawing/2014/main" id="{2AB842B9-EBE5-49EC-8CC3-257912B6C562}"/>
              </a:ext>
            </a:extLst>
          </p:cNvPr>
          <p:cNvPicPr>
            <a:picLocks noGrp="1" noChangeAspect="1"/>
          </p:cNvPicPr>
          <p:nvPr>
            <p:ph idx="1"/>
          </p:nvPr>
        </p:nvPicPr>
        <p:blipFill>
          <a:blip r:embed="rId3"/>
          <a:stretch>
            <a:fillRect/>
          </a:stretch>
        </p:blipFill>
        <p:spPr>
          <a:xfrm>
            <a:off x="2498652" y="1637802"/>
            <a:ext cx="6273208" cy="5070032"/>
          </a:xfrm>
        </p:spPr>
      </p:pic>
    </p:spTree>
    <p:extLst>
      <p:ext uri="{BB962C8B-B14F-4D97-AF65-F5344CB8AC3E}">
        <p14:creationId xmlns:p14="http://schemas.microsoft.com/office/powerpoint/2010/main" val="1003864125"/>
      </p:ext>
    </p:extLst>
  </p:cSld>
  <p:clrMapOvr>
    <a:masterClrMapping/>
  </p:clrMapOvr>
  <p:transition spd="slow">
    <p:fade/>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3BC53-F25D-495E-A028-6FBAEFEB47F9}"/>
              </a:ext>
            </a:extLst>
          </p:cNvPr>
          <p:cNvSpPr>
            <a:spLocks noGrp="1"/>
          </p:cNvSpPr>
          <p:nvPr>
            <p:ph type="title"/>
          </p:nvPr>
        </p:nvSpPr>
        <p:spPr/>
        <p:txBody>
          <a:bodyPr/>
          <a:lstStyle/>
          <a:p>
            <a:r>
              <a:rPr lang="en-US" dirty="0"/>
              <a:t>Hand-Scoring Answer Keys</a:t>
            </a:r>
          </a:p>
        </p:txBody>
      </p:sp>
      <p:pic>
        <p:nvPicPr>
          <p:cNvPr id="5" name="Content Placeholder 4" descr="A screenshot of a cell phone&#10;&#10;Description automatically generated">
            <a:extLst>
              <a:ext uri="{FF2B5EF4-FFF2-40B4-BE49-F238E27FC236}">
                <a16:creationId xmlns:a16="http://schemas.microsoft.com/office/drawing/2014/main" id="{FFFD4307-D3DE-46F5-9F43-E9E0A795A03B}"/>
              </a:ext>
            </a:extLst>
          </p:cNvPr>
          <p:cNvPicPr>
            <a:picLocks noGrp="1" noChangeAspect="1"/>
          </p:cNvPicPr>
          <p:nvPr>
            <p:ph idx="1"/>
          </p:nvPr>
        </p:nvPicPr>
        <p:blipFill>
          <a:blip r:embed="rId2"/>
          <a:stretch>
            <a:fillRect/>
          </a:stretch>
        </p:blipFill>
        <p:spPr>
          <a:xfrm>
            <a:off x="1501214" y="1439863"/>
            <a:ext cx="6079799" cy="5155908"/>
          </a:xfrm>
        </p:spPr>
      </p:pic>
    </p:spTree>
    <p:extLst>
      <p:ext uri="{BB962C8B-B14F-4D97-AF65-F5344CB8AC3E}">
        <p14:creationId xmlns:p14="http://schemas.microsoft.com/office/powerpoint/2010/main" val="1889894889"/>
      </p:ext>
    </p:extLst>
  </p:cSld>
  <p:clrMapOvr>
    <a:masterClrMapping/>
  </p:clrMapOvr>
  <p:transition spd="slow">
    <p:fade/>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3BC53-F25D-495E-A028-6FBAEFEB47F9}"/>
              </a:ext>
            </a:extLst>
          </p:cNvPr>
          <p:cNvSpPr>
            <a:spLocks noGrp="1"/>
          </p:cNvSpPr>
          <p:nvPr>
            <p:ph type="title"/>
          </p:nvPr>
        </p:nvSpPr>
        <p:spPr/>
        <p:txBody>
          <a:bodyPr/>
          <a:lstStyle/>
          <a:p>
            <a:r>
              <a:rPr lang="en-US" dirty="0"/>
              <a:t>Hand-Scoring Profiles</a:t>
            </a:r>
          </a:p>
        </p:txBody>
      </p:sp>
      <p:pic>
        <p:nvPicPr>
          <p:cNvPr id="9" name="Picture 8" descr="A screenshot of a cell phone&#10;&#10;Description automatically generated">
            <a:extLst>
              <a:ext uri="{FF2B5EF4-FFF2-40B4-BE49-F238E27FC236}">
                <a16:creationId xmlns:a16="http://schemas.microsoft.com/office/drawing/2014/main" id="{FC3993AD-4899-4BF8-81EF-1A92DE1D320F}"/>
              </a:ext>
            </a:extLst>
          </p:cNvPr>
          <p:cNvPicPr>
            <a:picLocks noChangeAspect="1"/>
          </p:cNvPicPr>
          <p:nvPr/>
        </p:nvPicPr>
        <p:blipFill>
          <a:blip r:embed="rId2"/>
          <a:stretch>
            <a:fillRect/>
          </a:stretch>
        </p:blipFill>
        <p:spPr>
          <a:xfrm>
            <a:off x="4572000" y="1222735"/>
            <a:ext cx="4222310" cy="5403838"/>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425DC0A6-C4CE-4BA1-93BA-BC0819B7D324}"/>
              </a:ext>
            </a:extLst>
          </p:cNvPr>
          <p:cNvPicPr>
            <a:picLocks noChangeAspect="1"/>
          </p:cNvPicPr>
          <p:nvPr/>
        </p:nvPicPr>
        <p:blipFill>
          <a:blip r:embed="rId3"/>
          <a:stretch>
            <a:fillRect/>
          </a:stretch>
        </p:blipFill>
        <p:spPr>
          <a:xfrm>
            <a:off x="349690" y="1222735"/>
            <a:ext cx="4222310" cy="5403838"/>
          </a:xfrm>
          <a:prstGeom prst="rect">
            <a:avLst/>
          </a:prstGeom>
        </p:spPr>
      </p:pic>
    </p:spTree>
    <p:extLst>
      <p:ext uri="{BB962C8B-B14F-4D97-AF65-F5344CB8AC3E}">
        <p14:creationId xmlns:p14="http://schemas.microsoft.com/office/powerpoint/2010/main" val="3572278210"/>
      </p:ext>
    </p:extLst>
  </p:cSld>
  <p:clrMapOvr>
    <a:masterClrMapping/>
  </p:clrMapOvr>
  <p:transition spd="slow">
    <p:fade/>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9742"/>
            <a:ext cx="8382000" cy="990600"/>
          </a:xfrm>
        </p:spPr>
        <p:txBody>
          <a:bodyPr>
            <a:normAutofit/>
          </a:bodyPr>
          <a:lstStyle/>
          <a:p>
            <a:r>
              <a:rPr lang="en-US" sz="4000" dirty="0"/>
              <a:t>Administering the MMPI-3</a:t>
            </a:r>
          </a:p>
        </p:txBody>
      </p:sp>
      <p:sp>
        <p:nvSpPr>
          <p:cNvPr id="3" name="Content Placeholder 2"/>
          <p:cNvSpPr>
            <a:spLocks noGrp="1"/>
          </p:cNvSpPr>
          <p:nvPr>
            <p:ph sz="quarter" idx="1"/>
          </p:nvPr>
        </p:nvSpPr>
        <p:spPr>
          <a:xfrm>
            <a:off x="612648" y="1424763"/>
            <a:ext cx="8153400" cy="5188687"/>
          </a:xfrm>
        </p:spPr>
        <p:txBody>
          <a:bodyPr>
            <a:normAutofit fontScale="92500" lnSpcReduction="10000"/>
          </a:bodyPr>
          <a:lstStyle/>
          <a:p>
            <a:r>
              <a:rPr lang="en-US" sz="2800" dirty="0"/>
              <a:t>Standard Procedures delineated in the </a:t>
            </a:r>
            <a:r>
              <a:rPr lang="en-US" sz="2800" i="1" dirty="0"/>
              <a:t>MMPI-3</a:t>
            </a:r>
            <a:r>
              <a:rPr lang="en-US" sz="2800" dirty="0"/>
              <a:t> </a:t>
            </a:r>
            <a:r>
              <a:rPr lang="en-US" sz="2800" i="1" dirty="0"/>
              <a:t>Manual for Administration, Scoring, and Interpretation</a:t>
            </a:r>
          </a:p>
          <a:p>
            <a:r>
              <a:rPr lang="en-US" sz="2800" dirty="0"/>
              <a:t>Administration:</a:t>
            </a:r>
          </a:p>
          <a:p>
            <a:pPr lvl="1"/>
            <a:r>
              <a:rPr lang="en-US" sz="2500" dirty="0"/>
              <a:t>Before Testing</a:t>
            </a:r>
          </a:p>
          <a:p>
            <a:pPr lvl="2"/>
            <a:r>
              <a:rPr lang="en-US" sz="2200" dirty="0"/>
              <a:t>Consider age</a:t>
            </a:r>
          </a:p>
          <a:p>
            <a:pPr lvl="2"/>
            <a:r>
              <a:rPr lang="en-US" sz="2200" dirty="0"/>
              <a:t>Inquire about prior testing experience</a:t>
            </a:r>
          </a:p>
          <a:p>
            <a:pPr lvl="2"/>
            <a:r>
              <a:rPr lang="en-US" sz="2200" dirty="0"/>
              <a:t>Assess Testability</a:t>
            </a:r>
          </a:p>
          <a:p>
            <a:pPr lvl="3"/>
            <a:r>
              <a:rPr lang="en-US" sz="1900" dirty="0"/>
              <a:t>Cognitive wherewithal</a:t>
            </a:r>
          </a:p>
          <a:p>
            <a:pPr lvl="3"/>
            <a:r>
              <a:rPr lang="en-US" sz="1900" dirty="0"/>
              <a:t>Vision</a:t>
            </a:r>
          </a:p>
          <a:p>
            <a:pPr lvl="3"/>
            <a:r>
              <a:rPr lang="en-US" sz="1900" dirty="0"/>
              <a:t>Reading Level</a:t>
            </a:r>
          </a:p>
          <a:p>
            <a:pPr lvl="1"/>
            <a:r>
              <a:rPr lang="en-US" sz="2500" dirty="0"/>
              <a:t>Use Standard Administration Modalities</a:t>
            </a:r>
          </a:p>
          <a:p>
            <a:pPr lvl="2"/>
            <a:r>
              <a:rPr lang="en-US" sz="2200" dirty="0"/>
              <a:t>Booklet and answer sheet</a:t>
            </a:r>
          </a:p>
          <a:p>
            <a:pPr lvl="2"/>
            <a:r>
              <a:rPr lang="en-US" sz="2200" dirty="0"/>
              <a:t>Computer</a:t>
            </a:r>
          </a:p>
          <a:p>
            <a:pPr lvl="2"/>
            <a:r>
              <a:rPr lang="en-US" sz="2200" dirty="0"/>
              <a:t>Audio</a:t>
            </a:r>
          </a:p>
          <a:p>
            <a:pPr lvl="2"/>
            <a:r>
              <a:rPr lang="en-US" sz="2200" dirty="0"/>
              <a:t>Remote</a:t>
            </a:r>
          </a:p>
        </p:txBody>
      </p:sp>
    </p:spTree>
    <p:extLst>
      <p:ext uri="{BB962C8B-B14F-4D97-AF65-F5344CB8AC3E}">
        <p14:creationId xmlns:p14="http://schemas.microsoft.com/office/powerpoint/2010/main" val="2847974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
                                            <p:txEl>
                                              <p:pRg st="12" end="12"/>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normAutofit fontScale="90000"/>
          </a:bodyPr>
          <a:lstStyle/>
          <a:p>
            <a:pPr eaLnBrk="1" hangingPunct="1"/>
            <a:br>
              <a:rPr lang="en-US" sz="4000" dirty="0">
                <a:solidFill>
                  <a:schemeClr val="bg1"/>
                </a:solidFill>
                <a:latin typeface="Arial" charset="0"/>
              </a:rPr>
            </a:br>
            <a:endParaRPr lang="en-US" sz="4000" dirty="0">
              <a:solidFill>
                <a:schemeClr val="bg1"/>
              </a:solidFill>
              <a:latin typeface="Arial" charset="0"/>
            </a:endParaRPr>
          </a:p>
        </p:txBody>
      </p:sp>
      <p:pic>
        <p:nvPicPr>
          <p:cNvPr id="9218" name="Picture 2"/>
          <p:cNvPicPr>
            <a:picLocks noChangeAspect="1" noChangeArrowheads="1"/>
          </p:cNvPicPr>
          <p:nvPr/>
        </p:nvPicPr>
        <p:blipFill>
          <a:blip r:embed="rId3" cstate="print"/>
          <a:srcRect/>
          <a:stretch>
            <a:fillRect/>
          </a:stretch>
        </p:blipFill>
        <p:spPr bwMode="auto">
          <a:xfrm>
            <a:off x="168900" y="2362200"/>
            <a:ext cx="8737400" cy="1814513"/>
          </a:xfrm>
          <a:prstGeom prst="rect">
            <a:avLst/>
          </a:prstGeom>
          <a:noFill/>
          <a:ln w="9525">
            <a:noFill/>
            <a:miter lim="800000"/>
            <a:headEnd/>
            <a:tailEnd/>
          </a:ln>
        </p:spPr>
      </p:pic>
      <p:sp>
        <p:nvSpPr>
          <p:cNvPr id="2" name="TextBox 1">
            <a:extLst>
              <a:ext uri="{FF2B5EF4-FFF2-40B4-BE49-F238E27FC236}">
                <a16:creationId xmlns:a16="http://schemas.microsoft.com/office/drawing/2014/main" id="{0E3E9AE1-1A57-2E66-E66B-E4B7B893F392}"/>
              </a:ext>
            </a:extLst>
          </p:cNvPr>
          <p:cNvSpPr txBox="1"/>
          <p:nvPr/>
        </p:nvSpPr>
        <p:spPr>
          <a:xfrm>
            <a:off x="262759" y="252248"/>
            <a:ext cx="5391807" cy="707886"/>
          </a:xfrm>
          <a:prstGeom prst="rect">
            <a:avLst/>
          </a:prstGeom>
          <a:noFill/>
        </p:spPr>
        <p:txBody>
          <a:bodyPr wrap="square" rtlCol="0">
            <a:spAutoFit/>
          </a:bodyPr>
          <a:lstStyle/>
          <a:p>
            <a:r>
              <a:rPr lang="en-US" sz="4000" dirty="0">
                <a:solidFill>
                  <a:schemeClr val="bg1"/>
                </a:solidFill>
                <a:latin typeface="Arial" charset="0"/>
              </a:rPr>
              <a:t>Norman (1972, p. 60)</a:t>
            </a:r>
            <a:endParaRPr lang="en-US" sz="4000" dirty="0"/>
          </a:p>
        </p:txBody>
      </p:sp>
    </p:spTree>
    <p:custDataLst>
      <p:tags r:id="rId1"/>
    </p:custData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70D61F-6786-44EA-B7ED-1998B56A96E8}"/>
              </a:ext>
            </a:extLst>
          </p:cNvPr>
          <p:cNvPicPr>
            <a:picLocks noChangeAspect="1"/>
          </p:cNvPicPr>
          <p:nvPr/>
        </p:nvPicPr>
        <p:blipFill>
          <a:blip r:embed="rId2"/>
          <a:stretch>
            <a:fillRect/>
          </a:stretch>
        </p:blipFill>
        <p:spPr>
          <a:xfrm>
            <a:off x="353520" y="297711"/>
            <a:ext cx="8495045" cy="6220047"/>
          </a:xfrm>
          <a:prstGeom prst="rect">
            <a:avLst/>
          </a:prstGeom>
        </p:spPr>
      </p:pic>
    </p:spTree>
    <p:extLst>
      <p:ext uri="{BB962C8B-B14F-4D97-AF65-F5344CB8AC3E}">
        <p14:creationId xmlns:p14="http://schemas.microsoft.com/office/powerpoint/2010/main" val="188174062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B63B57-6D48-4C84-8661-369C8B3A3F49}"/>
              </a:ext>
            </a:extLst>
          </p:cNvPr>
          <p:cNvPicPr>
            <a:picLocks noChangeAspect="1"/>
          </p:cNvPicPr>
          <p:nvPr/>
        </p:nvPicPr>
        <p:blipFill>
          <a:blip r:embed="rId2"/>
          <a:stretch>
            <a:fillRect/>
          </a:stretch>
        </p:blipFill>
        <p:spPr>
          <a:xfrm>
            <a:off x="297034" y="501216"/>
            <a:ext cx="8549931" cy="5855568"/>
          </a:xfrm>
          <a:prstGeom prst="rect">
            <a:avLst/>
          </a:prstGeom>
        </p:spPr>
      </p:pic>
    </p:spTree>
    <p:extLst>
      <p:ext uri="{BB962C8B-B14F-4D97-AF65-F5344CB8AC3E}">
        <p14:creationId xmlns:p14="http://schemas.microsoft.com/office/powerpoint/2010/main" val="3461461640"/>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p:txBody>
      </p:sp>
      <p:sp>
        <p:nvSpPr>
          <p:cNvPr id="3" name="Title 2"/>
          <p:cNvSpPr>
            <a:spLocks noGrp="1"/>
          </p:cNvSpPr>
          <p:nvPr>
            <p:ph type="title"/>
          </p:nvPr>
        </p:nvSpPr>
        <p:spPr>
          <a:xfrm>
            <a:off x="1371600" y="1600200"/>
            <a:ext cx="7620000" cy="990600"/>
          </a:xfrm>
        </p:spPr>
        <p:txBody>
          <a:bodyPr>
            <a:noAutofit/>
          </a:bodyPr>
          <a:lstStyle/>
          <a:p>
            <a:r>
              <a:rPr lang="en-US" sz="3600" dirty="0"/>
              <a:t>Unit 6: Setting-Specific Applications</a:t>
            </a:r>
          </a:p>
        </p:txBody>
      </p:sp>
    </p:spTree>
    <p:custDataLst>
      <p:tags r:id="rId1"/>
    </p:custDataLst>
    <p:extLst>
      <p:ext uri="{BB962C8B-B14F-4D97-AF65-F5344CB8AC3E}">
        <p14:creationId xmlns:p14="http://schemas.microsoft.com/office/powerpoint/2010/main" val="2549135481"/>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sz="4000" dirty="0"/>
              <a:t>Non-clinical Applications</a:t>
            </a:r>
            <a:endParaRPr lang="en-US" sz="4000" dirty="0">
              <a:solidFill>
                <a:schemeClr val="tx1"/>
              </a:solidFill>
            </a:endParaRPr>
          </a:p>
        </p:txBody>
      </p:sp>
      <p:sp>
        <p:nvSpPr>
          <p:cNvPr id="1513475" name="Rectangle 3"/>
          <p:cNvSpPr>
            <a:spLocks noGrp="1" noChangeArrowheads="1"/>
          </p:cNvSpPr>
          <p:nvPr>
            <p:ph sz="quarter" idx="1"/>
          </p:nvPr>
        </p:nvSpPr>
        <p:spPr>
          <a:xfrm>
            <a:off x="612648" y="1600200"/>
            <a:ext cx="8378952" cy="5181600"/>
          </a:xfrm>
        </p:spPr>
        <p:txBody>
          <a:bodyPr>
            <a:normAutofit/>
          </a:bodyPr>
          <a:lstStyle/>
          <a:p>
            <a:r>
              <a:rPr lang="en-US" sz="3200" dirty="0"/>
              <a:t>Forensic</a:t>
            </a:r>
            <a:endParaRPr lang="en-US" sz="5700" dirty="0"/>
          </a:p>
          <a:p>
            <a:pPr lvl="1"/>
            <a:r>
              <a:rPr lang="en-US" sz="2800" dirty="0"/>
              <a:t>Criminal</a:t>
            </a:r>
          </a:p>
          <a:p>
            <a:pPr lvl="2"/>
            <a:r>
              <a:rPr lang="en-US" sz="2500" dirty="0"/>
              <a:t>Competence to Stand trial</a:t>
            </a:r>
          </a:p>
          <a:p>
            <a:pPr lvl="2"/>
            <a:r>
              <a:rPr lang="en-US" sz="2500" dirty="0"/>
              <a:t>Criminal Responsibility</a:t>
            </a:r>
          </a:p>
          <a:p>
            <a:pPr lvl="2"/>
            <a:r>
              <a:rPr lang="en-US" sz="2500" dirty="0"/>
              <a:t>Pre-sentence</a:t>
            </a:r>
          </a:p>
          <a:p>
            <a:pPr lvl="2"/>
            <a:r>
              <a:rPr lang="en-US" sz="2500" dirty="0"/>
              <a:t>Post-sentence</a:t>
            </a:r>
          </a:p>
          <a:p>
            <a:pPr lvl="2"/>
            <a:r>
              <a:rPr lang="en-US" sz="2500" dirty="0"/>
              <a:t>Conditional Release</a:t>
            </a:r>
          </a:p>
          <a:p>
            <a:pPr lvl="1"/>
            <a:r>
              <a:rPr lang="en-US" sz="2800" dirty="0"/>
              <a:t>Correctional</a:t>
            </a:r>
          </a:p>
          <a:p>
            <a:pPr lvl="2"/>
            <a:r>
              <a:rPr lang="en-US" sz="2500" dirty="0"/>
              <a:t>MH screening</a:t>
            </a:r>
          </a:p>
          <a:p>
            <a:pPr lvl="2"/>
            <a:r>
              <a:rPr lang="en-US" sz="2500" dirty="0"/>
              <a:t>Sex Offender</a:t>
            </a:r>
          </a:p>
          <a:p>
            <a:pPr lvl="2"/>
            <a:r>
              <a:rPr lang="en-US" sz="2500" dirty="0"/>
              <a:t>Pre-release</a:t>
            </a:r>
          </a:p>
          <a:p>
            <a:pPr lvl="1"/>
            <a:endParaRPr lang="en-US" sz="2900" dirty="0"/>
          </a:p>
        </p:txBody>
      </p:sp>
    </p:spTree>
    <p:custDataLst>
      <p:tags r:id="rId1"/>
    </p:custDataLst>
    <p:extLst>
      <p:ext uri="{BB962C8B-B14F-4D97-AF65-F5344CB8AC3E}">
        <p14:creationId xmlns:p14="http://schemas.microsoft.com/office/powerpoint/2010/main" val="42051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134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1347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1347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1347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13475">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13475">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13475">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13475">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13475">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13475">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1347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3475" grpId="0" uiExpand="1" build="p"/>
    </p:bldLst>
  </p:timing>
</p:sld>
</file>

<file path=ppt/slides/slide1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sz="4000" dirty="0"/>
              <a:t>Non-clinical Applications</a:t>
            </a:r>
            <a:endParaRPr lang="en-US" sz="4000" dirty="0">
              <a:solidFill>
                <a:schemeClr val="tx1"/>
              </a:solidFill>
            </a:endParaRPr>
          </a:p>
        </p:txBody>
      </p:sp>
      <p:sp>
        <p:nvSpPr>
          <p:cNvPr id="1513475" name="Rectangle 3"/>
          <p:cNvSpPr>
            <a:spLocks noGrp="1" noChangeArrowheads="1"/>
          </p:cNvSpPr>
          <p:nvPr>
            <p:ph sz="quarter" idx="1"/>
          </p:nvPr>
        </p:nvSpPr>
        <p:spPr>
          <a:xfrm>
            <a:off x="612648" y="1600200"/>
            <a:ext cx="8378952" cy="5181600"/>
          </a:xfrm>
        </p:spPr>
        <p:txBody>
          <a:bodyPr>
            <a:normAutofit/>
          </a:bodyPr>
          <a:lstStyle/>
          <a:p>
            <a:r>
              <a:rPr lang="en-US" sz="3200" dirty="0"/>
              <a:t>Forensic</a:t>
            </a:r>
            <a:endParaRPr lang="en-US" sz="5700" dirty="0"/>
          </a:p>
          <a:p>
            <a:pPr lvl="1"/>
            <a:r>
              <a:rPr lang="en-US" sz="2800" dirty="0"/>
              <a:t>Civil Commitment</a:t>
            </a:r>
          </a:p>
          <a:p>
            <a:pPr lvl="1"/>
            <a:r>
              <a:rPr lang="en-US" sz="2800" dirty="0"/>
              <a:t>Personal Injury</a:t>
            </a:r>
          </a:p>
          <a:p>
            <a:pPr lvl="1"/>
            <a:r>
              <a:rPr lang="en-US" sz="2800" dirty="0"/>
              <a:t>Disability</a:t>
            </a:r>
          </a:p>
          <a:p>
            <a:pPr lvl="1"/>
            <a:r>
              <a:rPr lang="en-US" sz="2800" dirty="0"/>
              <a:t>Family Court</a:t>
            </a:r>
          </a:p>
          <a:p>
            <a:pPr lvl="2"/>
            <a:r>
              <a:rPr lang="en-US" sz="2400" dirty="0"/>
              <a:t>Child Custody</a:t>
            </a:r>
          </a:p>
          <a:p>
            <a:pPr lvl="2"/>
            <a:r>
              <a:rPr lang="en-US" sz="2400" dirty="0"/>
              <a:t>Parental Fitness</a:t>
            </a:r>
          </a:p>
          <a:p>
            <a:pPr lvl="1"/>
            <a:endParaRPr lang="en-US" sz="2900" dirty="0"/>
          </a:p>
          <a:p>
            <a:pPr lvl="1"/>
            <a:endParaRPr lang="en-US" sz="2900" dirty="0"/>
          </a:p>
        </p:txBody>
      </p:sp>
    </p:spTree>
    <p:custDataLst>
      <p:tags r:id="rId1"/>
    </p:custDataLst>
    <p:extLst>
      <p:ext uri="{BB962C8B-B14F-4D97-AF65-F5344CB8AC3E}">
        <p14:creationId xmlns:p14="http://schemas.microsoft.com/office/powerpoint/2010/main" val="3531151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134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134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1347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1347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13475">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13475">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1347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3475" grpId="0" uiExpand="1" build="p"/>
    </p:bldLst>
  </p:timing>
</p:sld>
</file>

<file path=ppt/slides/slide1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sz="4000" dirty="0"/>
              <a:t>Non-clinical Applications</a:t>
            </a:r>
            <a:endParaRPr lang="en-US" sz="4000" dirty="0">
              <a:solidFill>
                <a:schemeClr val="tx1"/>
              </a:solidFill>
            </a:endParaRPr>
          </a:p>
        </p:txBody>
      </p:sp>
      <p:sp>
        <p:nvSpPr>
          <p:cNvPr id="1513475" name="Rectangle 3"/>
          <p:cNvSpPr>
            <a:spLocks noGrp="1" noChangeArrowheads="1"/>
          </p:cNvSpPr>
          <p:nvPr>
            <p:ph sz="quarter" idx="1"/>
          </p:nvPr>
        </p:nvSpPr>
        <p:spPr>
          <a:xfrm>
            <a:off x="612648" y="1600200"/>
            <a:ext cx="8378952" cy="5181600"/>
          </a:xfrm>
        </p:spPr>
        <p:txBody>
          <a:bodyPr>
            <a:normAutofit/>
          </a:bodyPr>
          <a:lstStyle/>
          <a:p>
            <a:r>
              <a:rPr lang="en-US" sz="3200" dirty="0"/>
              <a:t>Pre-surgical</a:t>
            </a:r>
          </a:p>
          <a:p>
            <a:pPr lvl="1"/>
            <a:r>
              <a:rPr lang="en-US" dirty="0"/>
              <a:t>Bariatric</a:t>
            </a:r>
          </a:p>
          <a:p>
            <a:pPr lvl="1"/>
            <a:r>
              <a:rPr lang="en-US" dirty="0"/>
              <a:t>Spine/Spinal cord Stimulator</a:t>
            </a:r>
          </a:p>
          <a:p>
            <a:pPr lvl="1"/>
            <a:r>
              <a:rPr lang="en-US" dirty="0"/>
              <a:t>Organ Transplant</a:t>
            </a:r>
          </a:p>
          <a:p>
            <a:r>
              <a:rPr lang="en-US" dirty="0"/>
              <a:t>Public Safety</a:t>
            </a:r>
          </a:p>
          <a:p>
            <a:pPr lvl="1"/>
            <a:r>
              <a:rPr lang="en-US" dirty="0"/>
              <a:t>Preemployment</a:t>
            </a:r>
          </a:p>
          <a:p>
            <a:pPr lvl="1"/>
            <a:r>
              <a:rPr lang="en-US" dirty="0"/>
              <a:t>Fitness for Duty</a:t>
            </a:r>
          </a:p>
          <a:p>
            <a:pPr lvl="1"/>
            <a:endParaRPr lang="en-US" sz="2900" dirty="0"/>
          </a:p>
        </p:txBody>
      </p:sp>
    </p:spTree>
    <p:custDataLst>
      <p:tags r:id="rId1"/>
    </p:custDataLst>
    <p:extLst>
      <p:ext uri="{BB962C8B-B14F-4D97-AF65-F5344CB8AC3E}">
        <p14:creationId xmlns:p14="http://schemas.microsoft.com/office/powerpoint/2010/main" val="4071968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1347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1347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1347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1347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13475">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13475">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1347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3475" grpId="0" build="p"/>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CDE826-9A1D-4F2E-B790-238F58E8ED1D}"/>
              </a:ext>
            </a:extLst>
          </p:cNvPr>
          <p:cNvSpPr>
            <a:spLocks noGrp="1"/>
          </p:cNvSpPr>
          <p:nvPr>
            <p:ph type="title"/>
          </p:nvPr>
        </p:nvSpPr>
        <p:spPr>
          <a:xfrm>
            <a:off x="1371600" y="1781610"/>
            <a:ext cx="7620000" cy="990600"/>
          </a:xfrm>
        </p:spPr>
        <p:txBody>
          <a:bodyPr/>
          <a:lstStyle/>
          <a:p>
            <a:r>
              <a:rPr lang="en-US" sz="3600" dirty="0"/>
              <a:t>End of Part 1</a:t>
            </a:r>
          </a:p>
        </p:txBody>
      </p:sp>
    </p:spTree>
    <p:extLst>
      <p:ext uri="{BB962C8B-B14F-4D97-AF65-F5344CB8AC3E}">
        <p14:creationId xmlns:p14="http://schemas.microsoft.com/office/powerpoint/2010/main" val="391193327"/>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FEEDBD-649D-6D46-99AA-9EB40863925D}"/>
              </a:ext>
            </a:extLst>
          </p:cNvPr>
          <p:cNvSpPr>
            <a:spLocks noGrp="1"/>
          </p:cNvSpPr>
          <p:nvPr>
            <p:ph type="body" sz="quarter" idx="10"/>
          </p:nvPr>
        </p:nvSpPr>
        <p:spPr>
          <a:xfrm>
            <a:off x="477838" y="2574688"/>
            <a:ext cx="4779962" cy="1193959"/>
          </a:xfrm>
        </p:spPr>
        <p:txBody>
          <a:bodyPr/>
          <a:lstStyle/>
          <a:p>
            <a:r>
              <a:rPr lang="en-US" sz="3200" dirty="0">
                <a:latin typeface="Arial" panose="020B0604020202020204" pitchFamily="34" charset="0"/>
                <a:cs typeface="Arial" panose="020B0604020202020204" pitchFamily="34" charset="0"/>
              </a:rPr>
              <a:t>Part 1:</a:t>
            </a:r>
          </a:p>
          <a:p>
            <a:r>
              <a:rPr lang="en-US" sz="4800" dirty="0">
                <a:latin typeface="Arial" panose="020B0604020202020204" pitchFamily="34" charset="0"/>
                <a:cs typeface="Arial" panose="020B0604020202020204" pitchFamily="34" charset="0"/>
              </a:rPr>
              <a:t>Introduction to the MMPI-3</a:t>
            </a:r>
            <a:endParaRPr lang="en-US" dirty="0"/>
          </a:p>
          <a:p>
            <a:endParaRPr lang="en-US" dirty="0"/>
          </a:p>
        </p:txBody>
      </p:sp>
      <p:sp>
        <p:nvSpPr>
          <p:cNvPr id="3" name="Text Placeholder 2">
            <a:extLst>
              <a:ext uri="{FF2B5EF4-FFF2-40B4-BE49-F238E27FC236}">
                <a16:creationId xmlns:a16="http://schemas.microsoft.com/office/drawing/2014/main" id="{204F49E0-CF1E-EB40-828E-6C671670C4E4}"/>
              </a:ext>
            </a:extLst>
          </p:cNvPr>
          <p:cNvSpPr>
            <a:spLocks noGrp="1"/>
          </p:cNvSpPr>
          <p:nvPr>
            <p:ph type="body" sz="quarter" idx="11"/>
          </p:nvPr>
        </p:nvSpPr>
        <p:spPr>
          <a:xfrm>
            <a:off x="6019800" y="704873"/>
            <a:ext cx="2903538" cy="4483184"/>
          </a:xfrm>
        </p:spPr>
        <p:txBody>
          <a:bodyPr/>
          <a:lstStyle/>
          <a:p>
            <a:r>
              <a:rPr lang="en-US" sz="2400" dirty="0"/>
              <a:t>Part 1:</a:t>
            </a:r>
          </a:p>
          <a:p>
            <a:r>
              <a:rPr lang="en-US" sz="2400" dirty="0">
                <a:latin typeface="Tw Cen MT" panose="020B0602020104020603" pitchFamily="34" charset="0"/>
              </a:rPr>
              <a:t>Unit 1: MMPI History Unit 2: MMPI-3 	Development</a:t>
            </a:r>
          </a:p>
          <a:p>
            <a:r>
              <a:rPr lang="en-US" sz="2400" dirty="0">
                <a:latin typeface="Tw Cen MT" panose="020B0602020104020603" pitchFamily="34" charset="0"/>
              </a:rPr>
              <a:t>Unit 3: New Norms</a:t>
            </a:r>
          </a:p>
          <a:p>
            <a:r>
              <a:rPr lang="en-US" sz="2400" dirty="0">
                <a:latin typeface="Tw Cen MT" panose="020B0602020104020603" pitchFamily="34" charset="0"/>
              </a:rPr>
              <a:t>Unit 4: Documentation</a:t>
            </a:r>
          </a:p>
          <a:p>
            <a:r>
              <a:rPr lang="en-US" sz="2400" dirty="0">
                <a:latin typeface="Tw Cen MT" panose="020B0602020104020603" pitchFamily="34" charset="0"/>
              </a:rPr>
              <a:t>Unit 5: Administration, 	Scoring, and 	Reporting</a:t>
            </a:r>
          </a:p>
          <a:p>
            <a:r>
              <a:rPr lang="en-US" sz="2400" dirty="0">
                <a:latin typeface="Tw Cen MT" panose="020B0602020104020603" pitchFamily="34" charset="0"/>
              </a:rPr>
              <a:t>Unit 6: Setting-	Specific 	Applications</a:t>
            </a:r>
          </a:p>
        </p:txBody>
      </p:sp>
    </p:spTree>
    <p:extLst>
      <p:ext uri="{BB962C8B-B14F-4D97-AF65-F5344CB8AC3E}">
        <p14:creationId xmlns:p14="http://schemas.microsoft.com/office/powerpoint/2010/main" val="2594414038"/>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normAutofit fontScale="90000"/>
          </a:bodyPr>
          <a:lstStyle/>
          <a:p>
            <a:pPr eaLnBrk="1" hangingPunct="1"/>
            <a:br>
              <a:rPr lang="en-US" sz="4000" dirty="0">
                <a:solidFill>
                  <a:schemeClr val="bg1"/>
                </a:solidFill>
                <a:latin typeface="Arial" charset="0"/>
              </a:rPr>
            </a:br>
            <a:endParaRPr lang="en-US" sz="4000" dirty="0">
              <a:solidFill>
                <a:schemeClr val="bg1"/>
              </a:solidFill>
              <a:latin typeface="Arial" charset="0"/>
            </a:endParaRPr>
          </a:p>
        </p:txBody>
      </p:sp>
      <p:pic>
        <p:nvPicPr>
          <p:cNvPr id="10242" name="Picture 2"/>
          <p:cNvPicPr>
            <a:picLocks noChangeAspect="1" noChangeArrowheads="1"/>
          </p:cNvPicPr>
          <p:nvPr/>
        </p:nvPicPr>
        <p:blipFill>
          <a:blip r:embed="rId3" cstate="print"/>
          <a:srcRect/>
          <a:stretch>
            <a:fillRect/>
          </a:stretch>
        </p:blipFill>
        <p:spPr bwMode="auto">
          <a:xfrm>
            <a:off x="228600" y="2076450"/>
            <a:ext cx="8660036" cy="3257550"/>
          </a:xfrm>
          <a:prstGeom prst="rect">
            <a:avLst/>
          </a:prstGeom>
          <a:noFill/>
          <a:ln w="9525">
            <a:noFill/>
            <a:miter lim="800000"/>
            <a:headEnd/>
            <a:tailEnd/>
          </a:ln>
        </p:spPr>
      </p:pic>
      <p:sp>
        <p:nvSpPr>
          <p:cNvPr id="2" name="TextBox 1">
            <a:extLst>
              <a:ext uri="{FF2B5EF4-FFF2-40B4-BE49-F238E27FC236}">
                <a16:creationId xmlns:a16="http://schemas.microsoft.com/office/drawing/2014/main" id="{87A1182A-465A-A0AD-0940-9FA28F9F6AA0}"/>
              </a:ext>
            </a:extLst>
          </p:cNvPr>
          <p:cNvSpPr txBox="1"/>
          <p:nvPr/>
        </p:nvSpPr>
        <p:spPr>
          <a:xfrm>
            <a:off x="620110" y="315310"/>
            <a:ext cx="6264166" cy="707886"/>
          </a:xfrm>
          <a:prstGeom prst="rect">
            <a:avLst/>
          </a:prstGeom>
          <a:noFill/>
        </p:spPr>
        <p:txBody>
          <a:bodyPr wrap="square" rtlCol="0">
            <a:spAutoFit/>
          </a:bodyPr>
          <a:lstStyle/>
          <a:p>
            <a:r>
              <a:rPr lang="en-US" sz="4000" dirty="0">
                <a:solidFill>
                  <a:schemeClr val="bg1"/>
                </a:solidFill>
                <a:latin typeface="Arial" charset="0"/>
              </a:rPr>
              <a:t>Norman (1972, p. 64)</a:t>
            </a:r>
            <a:endParaRPr lang="en-US" sz="4000" dirty="0"/>
          </a:p>
        </p:txBody>
      </p:sp>
    </p:spTree>
    <p:custDataLst>
      <p:tags r:id="rId1"/>
    </p:custData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normAutofit fontScale="90000"/>
          </a:bodyPr>
          <a:lstStyle/>
          <a:p>
            <a:pPr eaLnBrk="1" hangingPunct="1"/>
            <a:br>
              <a:rPr lang="en-US" sz="4000" dirty="0">
                <a:solidFill>
                  <a:schemeClr val="bg1"/>
                </a:solidFill>
                <a:latin typeface="Arial" charset="0"/>
              </a:rPr>
            </a:br>
            <a:endParaRPr lang="en-US" sz="4000" dirty="0">
              <a:solidFill>
                <a:schemeClr val="bg1"/>
              </a:solidFill>
              <a:latin typeface="Arial" charset="0"/>
            </a:endParaRPr>
          </a:p>
        </p:txBody>
      </p:sp>
      <p:pic>
        <p:nvPicPr>
          <p:cNvPr id="13314" name="Picture 2"/>
          <p:cNvPicPr>
            <a:picLocks noChangeAspect="1" noChangeArrowheads="1"/>
          </p:cNvPicPr>
          <p:nvPr/>
        </p:nvPicPr>
        <p:blipFill>
          <a:blip r:embed="rId3" cstate="print"/>
          <a:srcRect/>
          <a:stretch>
            <a:fillRect/>
          </a:stretch>
        </p:blipFill>
        <p:spPr bwMode="auto">
          <a:xfrm>
            <a:off x="285950" y="1828800"/>
            <a:ext cx="8367995" cy="3124199"/>
          </a:xfrm>
          <a:prstGeom prst="rect">
            <a:avLst/>
          </a:prstGeom>
          <a:noFill/>
          <a:ln w="9525">
            <a:noFill/>
            <a:miter lim="800000"/>
            <a:headEnd/>
            <a:tailEnd/>
          </a:ln>
        </p:spPr>
      </p:pic>
      <p:sp>
        <p:nvSpPr>
          <p:cNvPr id="2" name="TextBox 1">
            <a:extLst>
              <a:ext uri="{FF2B5EF4-FFF2-40B4-BE49-F238E27FC236}">
                <a16:creationId xmlns:a16="http://schemas.microsoft.com/office/drawing/2014/main" id="{3D8D84FC-9053-AFFA-CBD6-10D635E93158}"/>
              </a:ext>
            </a:extLst>
          </p:cNvPr>
          <p:cNvSpPr txBox="1"/>
          <p:nvPr/>
        </p:nvSpPr>
        <p:spPr>
          <a:xfrm>
            <a:off x="199697" y="241738"/>
            <a:ext cx="5559972" cy="707886"/>
          </a:xfrm>
          <a:prstGeom prst="rect">
            <a:avLst/>
          </a:prstGeom>
          <a:noFill/>
        </p:spPr>
        <p:txBody>
          <a:bodyPr wrap="square" rtlCol="0">
            <a:spAutoFit/>
          </a:bodyPr>
          <a:lstStyle/>
          <a:p>
            <a:r>
              <a:rPr lang="en-US" sz="4000" dirty="0">
                <a:solidFill>
                  <a:schemeClr val="bg1"/>
                </a:solidFill>
                <a:latin typeface="Arial" charset="0"/>
              </a:rPr>
              <a:t>Norman (1972, p. 82)</a:t>
            </a:r>
            <a:endParaRPr lang="en-US" sz="4000" dirty="0"/>
          </a:p>
        </p:txBody>
      </p:sp>
    </p:spTree>
    <p:custDataLst>
      <p:tags r:id="rId1"/>
    </p:custData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normAutofit fontScale="90000"/>
          </a:bodyPr>
          <a:lstStyle/>
          <a:p>
            <a:pPr eaLnBrk="1" hangingPunct="1"/>
            <a:br>
              <a:rPr lang="en-US" sz="4000" dirty="0">
                <a:solidFill>
                  <a:schemeClr val="bg1"/>
                </a:solidFill>
                <a:latin typeface="Arial" charset="0"/>
              </a:rPr>
            </a:br>
            <a:endParaRPr lang="en-US" sz="4000" dirty="0">
              <a:solidFill>
                <a:schemeClr val="bg1"/>
              </a:solidFill>
              <a:latin typeface="Arial" charset="0"/>
            </a:endParaRPr>
          </a:p>
        </p:txBody>
      </p:sp>
      <p:pic>
        <p:nvPicPr>
          <p:cNvPr id="2" name="Picture 2"/>
          <p:cNvPicPr>
            <a:picLocks noChangeAspect="1" noChangeArrowheads="1"/>
          </p:cNvPicPr>
          <p:nvPr/>
        </p:nvPicPr>
        <p:blipFill>
          <a:blip r:embed="rId3" cstate="print"/>
          <a:srcRect/>
          <a:stretch>
            <a:fillRect/>
          </a:stretch>
        </p:blipFill>
        <p:spPr bwMode="auto">
          <a:xfrm>
            <a:off x="245241" y="2286000"/>
            <a:ext cx="8611914" cy="1971675"/>
          </a:xfrm>
          <a:prstGeom prst="rect">
            <a:avLst/>
          </a:prstGeom>
          <a:noFill/>
          <a:ln w="9525">
            <a:noFill/>
            <a:miter lim="800000"/>
            <a:headEnd/>
            <a:tailEnd/>
          </a:ln>
        </p:spPr>
      </p:pic>
      <p:sp>
        <p:nvSpPr>
          <p:cNvPr id="3" name="TextBox 2">
            <a:extLst>
              <a:ext uri="{FF2B5EF4-FFF2-40B4-BE49-F238E27FC236}">
                <a16:creationId xmlns:a16="http://schemas.microsoft.com/office/drawing/2014/main" id="{5FCFF888-B778-0F28-B615-3CA3AA3C9AD7}"/>
              </a:ext>
            </a:extLst>
          </p:cNvPr>
          <p:cNvSpPr txBox="1"/>
          <p:nvPr/>
        </p:nvSpPr>
        <p:spPr>
          <a:xfrm>
            <a:off x="557048" y="262759"/>
            <a:ext cx="5360276" cy="707886"/>
          </a:xfrm>
          <a:prstGeom prst="rect">
            <a:avLst/>
          </a:prstGeom>
          <a:noFill/>
        </p:spPr>
        <p:txBody>
          <a:bodyPr wrap="square" rtlCol="0">
            <a:spAutoFit/>
          </a:bodyPr>
          <a:lstStyle/>
          <a:p>
            <a:r>
              <a:rPr lang="en-US" sz="4000" dirty="0" err="1">
                <a:solidFill>
                  <a:schemeClr val="bg1"/>
                </a:solidFill>
                <a:latin typeface="Arial" charset="0"/>
              </a:rPr>
              <a:t>Meehl</a:t>
            </a:r>
            <a:r>
              <a:rPr lang="en-US" sz="4000" dirty="0">
                <a:solidFill>
                  <a:schemeClr val="bg1"/>
                </a:solidFill>
                <a:latin typeface="Arial" charset="0"/>
              </a:rPr>
              <a:t> (1972, p. 150)</a:t>
            </a:r>
            <a:endParaRPr lang="en-US" sz="4000" dirty="0"/>
          </a:p>
        </p:txBody>
      </p:sp>
    </p:spTree>
    <p:custDataLst>
      <p:tags r:id="rId1"/>
    </p:custData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normAutofit fontScale="90000"/>
          </a:bodyPr>
          <a:lstStyle/>
          <a:p>
            <a:pPr eaLnBrk="1" hangingPunct="1"/>
            <a:br>
              <a:rPr lang="en-US" sz="4000" dirty="0">
                <a:solidFill>
                  <a:schemeClr val="bg1"/>
                </a:solidFill>
                <a:latin typeface="Arial" charset="0"/>
              </a:rPr>
            </a:br>
            <a:endParaRPr lang="en-US" sz="4000" dirty="0">
              <a:solidFill>
                <a:schemeClr val="bg1"/>
              </a:solidFill>
              <a:latin typeface="Arial" charset="0"/>
            </a:endParaRPr>
          </a:p>
        </p:txBody>
      </p:sp>
      <p:pic>
        <p:nvPicPr>
          <p:cNvPr id="15362" name="Picture 2"/>
          <p:cNvPicPr>
            <a:picLocks noChangeAspect="1" noChangeArrowheads="1"/>
          </p:cNvPicPr>
          <p:nvPr/>
        </p:nvPicPr>
        <p:blipFill>
          <a:blip r:embed="rId3" cstate="print"/>
          <a:srcRect/>
          <a:stretch>
            <a:fillRect/>
          </a:stretch>
        </p:blipFill>
        <p:spPr bwMode="auto">
          <a:xfrm>
            <a:off x="123727" y="2133600"/>
            <a:ext cx="8637064" cy="2219325"/>
          </a:xfrm>
          <a:prstGeom prst="rect">
            <a:avLst/>
          </a:prstGeom>
          <a:noFill/>
          <a:ln w="9525">
            <a:noFill/>
            <a:miter lim="800000"/>
            <a:headEnd/>
            <a:tailEnd/>
          </a:ln>
        </p:spPr>
      </p:pic>
      <p:sp>
        <p:nvSpPr>
          <p:cNvPr id="2" name="TextBox 1">
            <a:extLst>
              <a:ext uri="{FF2B5EF4-FFF2-40B4-BE49-F238E27FC236}">
                <a16:creationId xmlns:a16="http://schemas.microsoft.com/office/drawing/2014/main" id="{8F9B0AF2-CC54-9E5D-33FD-21487B87A8A8}"/>
              </a:ext>
            </a:extLst>
          </p:cNvPr>
          <p:cNvSpPr txBox="1"/>
          <p:nvPr/>
        </p:nvSpPr>
        <p:spPr>
          <a:xfrm>
            <a:off x="472966" y="273269"/>
            <a:ext cx="5454868" cy="707886"/>
          </a:xfrm>
          <a:prstGeom prst="rect">
            <a:avLst/>
          </a:prstGeom>
          <a:noFill/>
        </p:spPr>
        <p:txBody>
          <a:bodyPr wrap="square" rtlCol="0">
            <a:spAutoFit/>
          </a:bodyPr>
          <a:lstStyle/>
          <a:p>
            <a:r>
              <a:rPr lang="en-US" sz="4000" dirty="0" err="1">
                <a:solidFill>
                  <a:schemeClr val="bg1"/>
                </a:solidFill>
                <a:latin typeface="Arial" charset="0"/>
              </a:rPr>
              <a:t>Meehl</a:t>
            </a:r>
            <a:r>
              <a:rPr lang="en-US" sz="4000" dirty="0">
                <a:solidFill>
                  <a:schemeClr val="bg1"/>
                </a:solidFill>
                <a:latin typeface="Arial" charset="0"/>
              </a:rPr>
              <a:t> (1972, p. 155)</a:t>
            </a:r>
            <a:endParaRPr lang="en-US" sz="4000" dirty="0"/>
          </a:p>
        </p:txBody>
      </p:sp>
    </p:spTree>
    <p:custDataLst>
      <p:tags r:id="rId1"/>
    </p:custData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normAutofit fontScale="90000"/>
          </a:bodyPr>
          <a:lstStyle/>
          <a:p>
            <a:pPr eaLnBrk="1" hangingPunct="1"/>
            <a:br>
              <a:rPr lang="en-US" sz="4000" dirty="0">
                <a:solidFill>
                  <a:schemeClr val="bg1"/>
                </a:solidFill>
                <a:latin typeface="Arial" charset="0"/>
              </a:rPr>
            </a:br>
            <a:endParaRPr lang="en-US" sz="4000" dirty="0">
              <a:solidFill>
                <a:schemeClr val="bg1"/>
              </a:solidFill>
              <a:latin typeface="Arial" charset="0"/>
            </a:endParaRPr>
          </a:p>
        </p:txBody>
      </p:sp>
      <p:pic>
        <p:nvPicPr>
          <p:cNvPr id="16386" name="Picture 2"/>
          <p:cNvPicPr>
            <a:picLocks noChangeAspect="1" noChangeArrowheads="1"/>
          </p:cNvPicPr>
          <p:nvPr/>
        </p:nvPicPr>
        <p:blipFill>
          <a:blip r:embed="rId3" cstate="print"/>
          <a:srcRect/>
          <a:stretch>
            <a:fillRect/>
          </a:stretch>
        </p:blipFill>
        <p:spPr bwMode="auto">
          <a:xfrm>
            <a:off x="182720" y="1828800"/>
            <a:ext cx="8778561" cy="3200400"/>
          </a:xfrm>
          <a:prstGeom prst="rect">
            <a:avLst/>
          </a:prstGeom>
          <a:noFill/>
          <a:ln w="9525">
            <a:noFill/>
            <a:miter lim="800000"/>
            <a:headEnd/>
            <a:tailEnd/>
          </a:ln>
        </p:spPr>
      </p:pic>
      <p:sp>
        <p:nvSpPr>
          <p:cNvPr id="2" name="TextBox 1">
            <a:extLst>
              <a:ext uri="{FF2B5EF4-FFF2-40B4-BE49-F238E27FC236}">
                <a16:creationId xmlns:a16="http://schemas.microsoft.com/office/drawing/2014/main" id="{620EE25C-949E-CC86-4648-64C05D3280E5}"/>
              </a:ext>
            </a:extLst>
          </p:cNvPr>
          <p:cNvSpPr txBox="1"/>
          <p:nvPr/>
        </p:nvSpPr>
        <p:spPr>
          <a:xfrm>
            <a:off x="441434" y="283779"/>
            <a:ext cx="5528442" cy="707886"/>
          </a:xfrm>
          <a:prstGeom prst="rect">
            <a:avLst/>
          </a:prstGeom>
          <a:noFill/>
        </p:spPr>
        <p:txBody>
          <a:bodyPr wrap="square" rtlCol="0">
            <a:spAutoFit/>
          </a:bodyPr>
          <a:lstStyle/>
          <a:p>
            <a:r>
              <a:rPr lang="en-US" sz="4000" dirty="0" err="1">
                <a:solidFill>
                  <a:schemeClr val="bg1"/>
                </a:solidFill>
                <a:latin typeface="Arial" charset="0"/>
              </a:rPr>
              <a:t>Meehl</a:t>
            </a:r>
            <a:r>
              <a:rPr lang="en-US" sz="4000" dirty="0">
                <a:solidFill>
                  <a:schemeClr val="bg1"/>
                </a:solidFill>
                <a:latin typeface="Arial" charset="0"/>
              </a:rPr>
              <a:t> (1972, p. 157)</a:t>
            </a:r>
            <a:endParaRPr lang="en-US" sz="4000" dirty="0"/>
          </a:p>
        </p:txBody>
      </p:sp>
    </p:spTree>
    <p:custDataLst>
      <p:tags r:id="rId1"/>
    </p:custData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normAutofit fontScale="90000"/>
          </a:bodyPr>
          <a:lstStyle/>
          <a:p>
            <a:pPr eaLnBrk="1" hangingPunct="1"/>
            <a:br>
              <a:rPr lang="en-US" sz="4000" dirty="0">
                <a:solidFill>
                  <a:schemeClr val="bg1"/>
                </a:solidFill>
                <a:latin typeface="Arial" charset="0"/>
              </a:rPr>
            </a:br>
            <a:endParaRPr lang="en-US" sz="4000" dirty="0">
              <a:solidFill>
                <a:schemeClr val="bg1"/>
              </a:solidFill>
              <a:latin typeface="Arial" charset="0"/>
            </a:endParaRPr>
          </a:p>
        </p:txBody>
      </p:sp>
      <p:pic>
        <p:nvPicPr>
          <p:cNvPr id="18434" name="Picture 2"/>
          <p:cNvPicPr>
            <a:picLocks noChangeAspect="1" noChangeArrowheads="1"/>
          </p:cNvPicPr>
          <p:nvPr/>
        </p:nvPicPr>
        <p:blipFill>
          <a:blip r:embed="rId3" cstate="print"/>
          <a:srcRect/>
          <a:stretch>
            <a:fillRect/>
          </a:stretch>
        </p:blipFill>
        <p:spPr bwMode="auto">
          <a:xfrm>
            <a:off x="402657" y="1600200"/>
            <a:ext cx="8264892" cy="1066800"/>
          </a:xfrm>
          <a:prstGeom prst="rect">
            <a:avLst/>
          </a:prstGeom>
          <a:noFill/>
          <a:ln w="9525">
            <a:noFill/>
            <a:miter lim="800000"/>
            <a:headEnd/>
            <a:tailEnd/>
          </a:ln>
        </p:spPr>
      </p:pic>
      <p:pic>
        <p:nvPicPr>
          <p:cNvPr id="18435" name="Picture 3"/>
          <p:cNvPicPr>
            <a:picLocks noChangeAspect="1" noChangeArrowheads="1"/>
          </p:cNvPicPr>
          <p:nvPr/>
        </p:nvPicPr>
        <p:blipFill>
          <a:blip r:embed="rId4" cstate="print"/>
          <a:srcRect/>
          <a:stretch>
            <a:fillRect/>
          </a:stretch>
        </p:blipFill>
        <p:spPr bwMode="auto">
          <a:xfrm>
            <a:off x="509824" y="2743200"/>
            <a:ext cx="8253176" cy="1981200"/>
          </a:xfrm>
          <a:prstGeom prst="rect">
            <a:avLst/>
          </a:prstGeom>
          <a:noFill/>
          <a:ln w="9525">
            <a:noFill/>
            <a:miter lim="800000"/>
            <a:headEnd/>
            <a:tailEnd/>
          </a:ln>
        </p:spPr>
      </p:pic>
      <p:pic>
        <p:nvPicPr>
          <p:cNvPr id="18436" name="Picture 4"/>
          <p:cNvPicPr>
            <a:picLocks noChangeAspect="1" noChangeArrowheads="1"/>
          </p:cNvPicPr>
          <p:nvPr/>
        </p:nvPicPr>
        <p:blipFill>
          <a:blip r:embed="rId5" cstate="print"/>
          <a:srcRect/>
          <a:stretch>
            <a:fillRect/>
          </a:stretch>
        </p:blipFill>
        <p:spPr bwMode="auto">
          <a:xfrm>
            <a:off x="311295" y="4724400"/>
            <a:ext cx="8193665" cy="1905000"/>
          </a:xfrm>
          <a:prstGeom prst="rect">
            <a:avLst/>
          </a:prstGeom>
          <a:noFill/>
          <a:ln w="9525">
            <a:noFill/>
            <a:miter lim="800000"/>
            <a:headEnd/>
            <a:tailEnd/>
          </a:ln>
        </p:spPr>
      </p:pic>
      <p:sp>
        <p:nvSpPr>
          <p:cNvPr id="2" name="TextBox 1">
            <a:extLst>
              <a:ext uri="{FF2B5EF4-FFF2-40B4-BE49-F238E27FC236}">
                <a16:creationId xmlns:a16="http://schemas.microsoft.com/office/drawing/2014/main" id="{E06E6BC9-8E72-CF9F-5120-536EFEB986AC}"/>
              </a:ext>
            </a:extLst>
          </p:cNvPr>
          <p:cNvSpPr txBox="1"/>
          <p:nvPr/>
        </p:nvSpPr>
        <p:spPr>
          <a:xfrm>
            <a:off x="609600" y="273269"/>
            <a:ext cx="6579476" cy="707886"/>
          </a:xfrm>
          <a:prstGeom prst="rect">
            <a:avLst/>
          </a:prstGeom>
          <a:noFill/>
        </p:spPr>
        <p:txBody>
          <a:bodyPr wrap="square" rtlCol="0">
            <a:spAutoFit/>
          </a:bodyPr>
          <a:lstStyle/>
          <a:p>
            <a:r>
              <a:rPr lang="en-US" sz="4000" dirty="0" err="1">
                <a:solidFill>
                  <a:schemeClr val="bg1"/>
                </a:solidFill>
                <a:latin typeface="Arial" charset="0"/>
              </a:rPr>
              <a:t>Meehl</a:t>
            </a:r>
            <a:r>
              <a:rPr lang="en-US" sz="4000" dirty="0">
                <a:solidFill>
                  <a:schemeClr val="bg1"/>
                </a:solidFill>
                <a:latin typeface="Arial" charset="0"/>
              </a:rPr>
              <a:t> (1972, pp. 170-171)</a:t>
            </a:r>
            <a:endParaRPr lang="en-US" sz="4000" dirty="0"/>
          </a:p>
        </p:txBody>
      </p:sp>
    </p:spTree>
    <p:custDataLst>
      <p:tags r:id="rId1"/>
    </p:custData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sz="4400" dirty="0">
                <a:latin typeface="Arial" charset="0"/>
              </a:rPr>
              <a:t>MMPI-2 (1989)</a:t>
            </a:r>
          </a:p>
        </p:txBody>
      </p:sp>
      <p:sp>
        <p:nvSpPr>
          <p:cNvPr id="1518595" name="Rectangle 3"/>
          <p:cNvSpPr>
            <a:spLocks noGrp="1" noChangeArrowheads="1"/>
          </p:cNvSpPr>
          <p:nvPr>
            <p:ph type="body" idx="1"/>
          </p:nvPr>
        </p:nvSpPr>
        <p:spPr/>
        <p:txBody>
          <a:bodyPr/>
          <a:lstStyle/>
          <a:p>
            <a:r>
              <a:rPr lang="en-US" sz="2800" dirty="0"/>
              <a:t>New Norms </a:t>
            </a:r>
            <a:r>
              <a:rPr lang="en-US" altLang="en-US" sz="2800" dirty="0"/>
              <a:t>(collected in mid-1980s)</a:t>
            </a:r>
            <a:endParaRPr lang="en-US" sz="2800" dirty="0"/>
          </a:p>
          <a:p>
            <a:pPr eaLnBrk="1" hangingPunct="1"/>
            <a:r>
              <a:rPr lang="en-US" sz="2800" dirty="0"/>
              <a:t>Clinical Scales left intact</a:t>
            </a:r>
          </a:p>
          <a:p>
            <a:pPr eaLnBrk="1" hangingPunct="1"/>
            <a:r>
              <a:rPr lang="en-US" sz="2800" dirty="0"/>
              <a:t>New items introduced via Content Scales</a:t>
            </a:r>
          </a:p>
          <a:p>
            <a:r>
              <a:rPr lang="en-US" sz="2800" dirty="0"/>
              <a:t>New Validity Scales </a:t>
            </a:r>
            <a:r>
              <a:rPr lang="en-US" altLang="en-US" sz="2800" dirty="0"/>
              <a:t>(VRIN, TRIN, F</a:t>
            </a:r>
            <a:r>
              <a:rPr lang="en-US" altLang="en-US" sz="2800" baseline="-25000" dirty="0"/>
              <a:t>b</a:t>
            </a:r>
            <a:r>
              <a:rPr lang="en-US" altLang="en-US" sz="2800" dirty="0"/>
              <a:t>)</a:t>
            </a:r>
            <a:endParaRPr lang="en-US" sz="2800" dirty="0"/>
          </a:p>
          <a:p>
            <a:pPr eaLnBrk="1" hangingPunct="1"/>
            <a:r>
              <a:rPr lang="en-US" sz="2800" dirty="0"/>
              <a:t>Initial Skepticism</a:t>
            </a:r>
          </a:p>
          <a:p>
            <a:pPr eaLnBrk="1" hangingPunct="1"/>
            <a:r>
              <a:rPr lang="en-US" sz="2800" dirty="0"/>
              <a:t>Relatively quick acceptance by clinicians</a:t>
            </a:r>
          </a:p>
          <a:p>
            <a:pPr eaLnBrk="1" hangingPunct="1"/>
            <a:r>
              <a:rPr lang="en-US" sz="2800" dirty="0"/>
              <a:t>Disappointment by (some of) the scholarly community </a:t>
            </a:r>
          </a:p>
          <a:p>
            <a:pPr eaLnBrk="1" hangingPunct="1"/>
            <a:endParaRPr lang="en-US" dirty="0"/>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185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185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185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1859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1859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1859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1859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859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RC Book Cover"/>
          <p:cNvPicPr>
            <a:picLocks noChangeAspect="1" noChangeArrowheads="1"/>
          </p:cNvPicPr>
          <p:nvPr/>
        </p:nvPicPr>
        <p:blipFill>
          <a:blip r:embed="rId4" cstate="print"/>
          <a:srcRect/>
          <a:stretch>
            <a:fillRect/>
          </a:stretch>
        </p:blipFill>
        <p:spPr bwMode="auto">
          <a:xfrm>
            <a:off x="2020531" y="130872"/>
            <a:ext cx="5102937" cy="6596256"/>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Why Restructure the Clinical Scales?</a:t>
            </a:r>
          </a:p>
        </p:txBody>
      </p:sp>
      <p:sp>
        <p:nvSpPr>
          <p:cNvPr id="3" name="Content Placeholder 2"/>
          <p:cNvSpPr>
            <a:spLocks noGrp="1"/>
          </p:cNvSpPr>
          <p:nvPr>
            <p:ph sz="quarter" idx="1"/>
          </p:nvPr>
        </p:nvSpPr>
        <p:spPr/>
        <p:txBody>
          <a:bodyPr>
            <a:normAutofit/>
          </a:bodyPr>
          <a:lstStyle/>
          <a:p>
            <a:r>
              <a:rPr lang="en-US" sz="2800" dirty="0"/>
              <a:t>While they contain compelling informative </a:t>
            </a:r>
            <a:r>
              <a:rPr lang="en-US" sz="2800" i="1" dirty="0"/>
              <a:t>items</a:t>
            </a:r>
            <a:r>
              <a:rPr lang="en-US" sz="2800" dirty="0"/>
              <a:t>, it was long recognized that as </a:t>
            </a:r>
            <a:r>
              <a:rPr lang="en-US" sz="2800" i="1" dirty="0"/>
              <a:t>aggregate measures</a:t>
            </a:r>
            <a:r>
              <a:rPr lang="en-US" sz="2800" dirty="0"/>
              <a:t> the Clinical Scales were not psychometrically optimal:</a:t>
            </a:r>
          </a:p>
          <a:p>
            <a:pPr lvl="1"/>
            <a:r>
              <a:rPr lang="en-US" dirty="0"/>
              <a:t>Excessive </a:t>
            </a:r>
            <a:r>
              <a:rPr lang="en-US" dirty="0" err="1"/>
              <a:t>intercorrelations</a:t>
            </a:r>
            <a:endParaRPr lang="en-US" dirty="0"/>
          </a:p>
          <a:p>
            <a:pPr lvl="1"/>
            <a:r>
              <a:rPr lang="en-US" dirty="0"/>
              <a:t>Item overlap</a:t>
            </a:r>
          </a:p>
          <a:p>
            <a:pPr lvl="1"/>
            <a:r>
              <a:rPr lang="en-US" dirty="0"/>
              <a:t>Over-inclusive content (including “subtle” items)</a:t>
            </a:r>
          </a:p>
          <a:p>
            <a:r>
              <a:rPr lang="en-US" sz="2800" dirty="0"/>
              <a:t>Pre-RC Scale Solutions:</a:t>
            </a:r>
          </a:p>
          <a:p>
            <a:pPr lvl="1"/>
            <a:r>
              <a:rPr lang="en-US" sz="2500" dirty="0"/>
              <a:t>Code types</a:t>
            </a:r>
          </a:p>
          <a:p>
            <a:pPr lvl="1"/>
            <a:r>
              <a:rPr lang="en-US" sz="2500" dirty="0"/>
              <a:t>Subscales</a:t>
            </a:r>
          </a:p>
          <a:p>
            <a:pPr lvl="1"/>
            <a:r>
              <a:rPr lang="en-US" sz="2500" dirty="0"/>
              <a:t>Supplementary Scales</a:t>
            </a:r>
          </a:p>
        </p:txBody>
      </p:sp>
    </p:spTree>
    <p:extLst>
      <p:ext uri="{BB962C8B-B14F-4D97-AF65-F5344CB8AC3E}">
        <p14:creationId xmlns:p14="http://schemas.microsoft.com/office/powerpoint/2010/main" val="279092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Developing the RC Scales</a:t>
            </a:r>
          </a:p>
        </p:txBody>
      </p:sp>
      <p:sp>
        <p:nvSpPr>
          <p:cNvPr id="3" name="Content Placeholder 2"/>
          <p:cNvSpPr>
            <a:spLocks noGrp="1"/>
          </p:cNvSpPr>
          <p:nvPr>
            <p:ph sz="quarter" idx="1"/>
          </p:nvPr>
        </p:nvSpPr>
        <p:spPr/>
        <p:txBody>
          <a:bodyPr>
            <a:normAutofit/>
          </a:bodyPr>
          <a:lstStyle/>
          <a:p>
            <a:r>
              <a:rPr lang="en-US" sz="2800" dirty="0"/>
              <a:t>Step 1: Defining and Capturing Demoralization</a:t>
            </a:r>
          </a:p>
          <a:p>
            <a:pPr marL="640080" lvl="2" indent="0">
              <a:buNone/>
            </a:pPr>
            <a:r>
              <a:rPr lang="en-US" sz="2400" dirty="0"/>
              <a:t>it is generally the case that correlations between measures of adjustment tend to be substantial, giving rise to a large—sometimes very large—general demoralization or subjective discomfort factor in such inventories as the MMPI. . . . One challenge in developing new self-report scales is to find ways of </a:t>
            </a:r>
            <a:r>
              <a:rPr lang="en-US" sz="2400" i="1" dirty="0"/>
              <a:t>not </a:t>
            </a:r>
            <a:r>
              <a:rPr lang="en-US" sz="2400" dirty="0"/>
              <a:t>measuring this general factor. (Tellegen, 1985, p. 692)</a:t>
            </a:r>
          </a:p>
          <a:p>
            <a:pPr lvl="1"/>
            <a:endParaRPr lang="en-US" sz="2400" dirty="0"/>
          </a:p>
        </p:txBody>
      </p:sp>
    </p:spTree>
    <p:extLst>
      <p:ext uri="{BB962C8B-B14F-4D97-AF65-F5344CB8AC3E}">
        <p14:creationId xmlns:p14="http://schemas.microsoft.com/office/powerpoint/2010/main" val="2222953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7C18A-F2A6-154D-AB0D-E1B79DA03506}"/>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Unit 1: MMPI History</a:t>
            </a:r>
          </a:p>
        </p:txBody>
      </p:sp>
    </p:spTree>
    <p:extLst>
      <p:ext uri="{BB962C8B-B14F-4D97-AF65-F5344CB8AC3E}">
        <p14:creationId xmlns:p14="http://schemas.microsoft.com/office/powerpoint/2010/main" val="3140797305"/>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Developing the RC Scales</a:t>
            </a:r>
          </a:p>
        </p:txBody>
      </p:sp>
      <p:sp>
        <p:nvSpPr>
          <p:cNvPr id="3" name="Content Placeholder 2"/>
          <p:cNvSpPr>
            <a:spLocks noGrp="1"/>
          </p:cNvSpPr>
          <p:nvPr>
            <p:ph sz="quarter" idx="1"/>
          </p:nvPr>
        </p:nvSpPr>
        <p:spPr>
          <a:xfrm>
            <a:off x="612648" y="1600200"/>
            <a:ext cx="8153400" cy="4953000"/>
          </a:xfrm>
        </p:spPr>
        <p:txBody>
          <a:bodyPr>
            <a:normAutofit lnSpcReduction="10000"/>
          </a:bodyPr>
          <a:lstStyle/>
          <a:p>
            <a:r>
              <a:rPr lang="en-US" sz="2800" dirty="0"/>
              <a:t>Step 1: Defining and Capturing Demoralization</a:t>
            </a:r>
          </a:p>
          <a:p>
            <a:pPr lvl="1">
              <a:lnSpc>
                <a:spcPct val="110000"/>
              </a:lnSpc>
            </a:pPr>
            <a:r>
              <a:rPr lang="en-US" sz="2500" dirty="0" err="1"/>
              <a:t>Tellegen’s</a:t>
            </a:r>
            <a:r>
              <a:rPr lang="en-US" sz="2500" dirty="0"/>
              <a:t> concept of Demoralization similar to that of Jerome Frank:</a:t>
            </a:r>
          </a:p>
          <a:p>
            <a:pPr lvl="2">
              <a:lnSpc>
                <a:spcPct val="110000"/>
              </a:lnSpc>
            </a:pPr>
            <a:r>
              <a:rPr lang="en-US" sz="2100" dirty="0"/>
              <a:t>only a small proportion of persons with psychopathology come to therapy; apparently something else must be added that interacts with their symptoms. This state of mind, which may be termed “demoralization,” results from persistent failure to cope with internally or externally induced stresses. . . . Its characteristic features, not all of which need to be present in any one person, are feelings of impotence, isolation,  and despair. ( Frank, 1974 p. 271)</a:t>
            </a:r>
          </a:p>
          <a:p>
            <a:pPr lvl="1">
              <a:lnSpc>
                <a:spcPct val="110000"/>
              </a:lnSpc>
            </a:pPr>
            <a:r>
              <a:rPr lang="en-US" sz="2400" dirty="0"/>
              <a:t>Capturing Demoralization guided by </a:t>
            </a:r>
            <a:r>
              <a:rPr lang="en-US" sz="2400" dirty="0" err="1"/>
              <a:t>Tellegen’s</a:t>
            </a:r>
            <a:r>
              <a:rPr lang="en-US" sz="2400" dirty="0"/>
              <a:t> research on Mood  </a:t>
            </a:r>
          </a:p>
          <a:p>
            <a:pPr lvl="1"/>
            <a:endParaRPr lang="en-US" sz="2400" dirty="0"/>
          </a:p>
        </p:txBody>
      </p:sp>
    </p:spTree>
    <p:extLst>
      <p:ext uri="{BB962C8B-B14F-4D97-AF65-F5344CB8AC3E}">
        <p14:creationId xmlns:p14="http://schemas.microsoft.com/office/powerpoint/2010/main" val="828400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2DMap"/>
          <p:cNvPicPr>
            <a:picLocks noChangeAspect="1" noChangeArrowheads="1"/>
          </p:cNvPicPr>
          <p:nvPr/>
        </p:nvPicPr>
        <p:blipFill>
          <a:blip r:embed="rId2" cstate="print"/>
          <a:srcRect/>
          <a:stretch>
            <a:fillRect/>
          </a:stretch>
        </p:blipFill>
        <p:spPr bwMode="auto">
          <a:xfrm>
            <a:off x="1371600" y="304800"/>
            <a:ext cx="6400800" cy="6553200"/>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na-pa2"/>
          <p:cNvPicPr>
            <a:picLocks noChangeAspect="1" noChangeArrowheads="1"/>
          </p:cNvPicPr>
          <p:nvPr/>
        </p:nvPicPr>
        <p:blipFill>
          <a:blip r:embed="rId3" cstate="print"/>
          <a:srcRect/>
          <a:stretch>
            <a:fillRect/>
          </a:stretch>
        </p:blipFill>
        <p:spPr bwMode="auto">
          <a:xfrm>
            <a:off x="1447800" y="304800"/>
            <a:ext cx="6297613" cy="6477000"/>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Developing the RC Scales</a:t>
            </a:r>
          </a:p>
        </p:txBody>
      </p:sp>
      <p:sp>
        <p:nvSpPr>
          <p:cNvPr id="3" name="Content Placeholder 2"/>
          <p:cNvSpPr>
            <a:spLocks noGrp="1"/>
          </p:cNvSpPr>
          <p:nvPr>
            <p:ph sz="quarter" idx="1"/>
          </p:nvPr>
        </p:nvSpPr>
        <p:spPr/>
        <p:txBody>
          <a:bodyPr>
            <a:normAutofit/>
          </a:bodyPr>
          <a:lstStyle/>
          <a:p>
            <a:r>
              <a:rPr lang="en-US" sz="2800" dirty="0"/>
              <a:t>Step 1: Defining and Capturing Demoralization</a:t>
            </a:r>
          </a:p>
          <a:p>
            <a:pPr lvl="1"/>
            <a:r>
              <a:rPr lang="en-US" sz="2500" dirty="0"/>
              <a:t>Factor analysis of items of Clinical Scales 2 and 7 (measures of depression and anxiety) leads to identification of a set of items that load on a common factor</a:t>
            </a:r>
          </a:p>
          <a:p>
            <a:pPr lvl="1"/>
            <a:r>
              <a:rPr lang="en-US" sz="2500" dirty="0"/>
              <a:t>Identified items denote features of demoralization:</a:t>
            </a:r>
          </a:p>
          <a:p>
            <a:pPr lvl="2"/>
            <a:r>
              <a:rPr lang="en-US" sz="2100" dirty="0"/>
              <a:t>Unhappiness</a:t>
            </a:r>
          </a:p>
          <a:p>
            <a:pPr lvl="2"/>
            <a:r>
              <a:rPr lang="en-US" sz="2100" dirty="0"/>
              <a:t>Poor self-concept</a:t>
            </a:r>
          </a:p>
          <a:p>
            <a:pPr lvl="2"/>
            <a:r>
              <a:rPr lang="en-US" sz="2100" dirty="0"/>
              <a:t>Feeling overwhelmed</a:t>
            </a:r>
          </a:p>
          <a:p>
            <a:pPr lvl="2"/>
            <a:r>
              <a:rPr lang="en-US" sz="2100" dirty="0"/>
              <a:t>Desire to give up</a:t>
            </a:r>
          </a:p>
          <a:p>
            <a:pPr lvl="1"/>
            <a:r>
              <a:rPr lang="en-US" sz="2400" dirty="0"/>
              <a:t>Consistent with </a:t>
            </a:r>
            <a:r>
              <a:rPr lang="en-US" sz="2400" dirty="0" err="1"/>
              <a:t>Tellegen’s</a:t>
            </a:r>
            <a:r>
              <a:rPr lang="en-US" sz="2400" dirty="0"/>
              <a:t> and Frank’s conceptualizations</a:t>
            </a:r>
          </a:p>
          <a:p>
            <a:pPr lvl="1"/>
            <a:endParaRPr lang="en-US" sz="2400" dirty="0"/>
          </a:p>
        </p:txBody>
      </p:sp>
    </p:spTree>
    <p:custDataLst>
      <p:tags r:id="rId1"/>
    </p:custDataLst>
    <p:extLst>
      <p:ext uri="{BB962C8B-B14F-4D97-AF65-F5344CB8AC3E}">
        <p14:creationId xmlns:p14="http://schemas.microsoft.com/office/powerpoint/2010/main" val="2423602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Developing the RC Scales</a:t>
            </a:r>
          </a:p>
        </p:txBody>
      </p:sp>
      <p:sp>
        <p:nvSpPr>
          <p:cNvPr id="3" name="Content Placeholder 2"/>
          <p:cNvSpPr>
            <a:spLocks noGrp="1"/>
          </p:cNvSpPr>
          <p:nvPr>
            <p:ph sz="quarter" idx="1"/>
          </p:nvPr>
        </p:nvSpPr>
        <p:spPr/>
        <p:txBody>
          <a:bodyPr>
            <a:normAutofit/>
          </a:bodyPr>
          <a:lstStyle/>
          <a:p>
            <a:r>
              <a:rPr lang="en-US" sz="2800" dirty="0"/>
              <a:t>Step 2: Identifying Clinical Scale Core Components</a:t>
            </a:r>
          </a:p>
          <a:p>
            <a:pPr lvl="1"/>
            <a:r>
              <a:rPr lang="en-US" sz="2500" dirty="0"/>
              <a:t>Assumption: Each clinical scale includes at least one major distinctive core component</a:t>
            </a:r>
          </a:p>
          <a:p>
            <a:pPr lvl="1"/>
            <a:r>
              <a:rPr lang="en-US" sz="2500" dirty="0"/>
              <a:t>Method: Factor analyses of the items of each of the ten Clinical Scales along with the Demoralization markers identified in Step 1</a:t>
            </a:r>
          </a:p>
          <a:p>
            <a:pPr lvl="1"/>
            <a:r>
              <a:rPr lang="en-US" sz="2500" dirty="0"/>
              <a:t>Outcome: Subset of Clinical Scale items marking a major distinctive core component of each scale of the ten scales (2 sets for Scale 5)</a:t>
            </a:r>
          </a:p>
          <a:p>
            <a:pPr lvl="1"/>
            <a:endParaRPr lang="en-US" sz="2400" dirty="0"/>
          </a:p>
        </p:txBody>
      </p:sp>
    </p:spTree>
    <p:custDataLst>
      <p:tags r:id="rId1"/>
    </p:custDataLst>
    <p:extLst>
      <p:ext uri="{BB962C8B-B14F-4D97-AF65-F5344CB8AC3E}">
        <p14:creationId xmlns:p14="http://schemas.microsoft.com/office/powerpoint/2010/main" val="1382809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Developing the RC Scales</a:t>
            </a:r>
          </a:p>
        </p:txBody>
      </p:sp>
      <p:sp>
        <p:nvSpPr>
          <p:cNvPr id="3" name="Content Placeholder 2"/>
          <p:cNvSpPr>
            <a:spLocks noGrp="1"/>
          </p:cNvSpPr>
          <p:nvPr>
            <p:ph sz="quarter" idx="1"/>
          </p:nvPr>
        </p:nvSpPr>
        <p:spPr>
          <a:xfrm>
            <a:off x="533400" y="1600200"/>
            <a:ext cx="8153400" cy="4953000"/>
          </a:xfrm>
        </p:spPr>
        <p:txBody>
          <a:bodyPr>
            <a:normAutofit fontScale="92500" lnSpcReduction="10000"/>
          </a:bodyPr>
          <a:lstStyle/>
          <a:p>
            <a:pPr>
              <a:lnSpc>
                <a:spcPct val="110000"/>
              </a:lnSpc>
            </a:pPr>
            <a:r>
              <a:rPr lang="en-US" sz="2800" dirty="0"/>
              <a:t>Step 3: Deriving Seed Scales</a:t>
            </a:r>
          </a:p>
          <a:p>
            <a:pPr lvl="1">
              <a:lnSpc>
                <a:spcPct val="110000"/>
              </a:lnSpc>
            </a:pPr>
            <a:r>
              <a:rPr lang="en-US" sz="2500" dirty="0"/>
              <a:t>Goal: Optimize internal coherence and mutual distinctiveness of eventual RC Scales</a:t>
            </a:r>
          </a:p>
          <a:p>
            <a:pPr lvl="1">
              <a:lnSpc>
                <a:spcPct val="110000"/>
              </a:lnSpc>
            </a:pPr>
            <a:r>
              <a:rPr lang="en-US" sz="2500" dirty="0"/>
              <a:t>Method: </a:t>
            </a:r>
          </a:p>
          <a:p>
            <a:pPr lvl="2">
              <a:lnSpc>
                <a:spcPct val="110000"/>
              </a:lnSpc>
            </a:pPr>
            <a:r>
              <a:rPr lang="en-US" sz="2200" dirty="0"/>
              <a:t>Only items with highest loading on the component marker for which they were designated are retained (yields 11 non-overlapping provisional seed scales)</a:t>
            </a:r>
          </a:p>
          <a:p>
            <a:pPr lvl="2">
              <a:lnSpc>
                <a:spcPct val="110000"/>
              </a:lnSpc>
            </a:pPr>
            <a:r>
              <a:rPr lang="en-US" sz="2200" dirty="0"/>
              <a:t>Deletion of items that did not correlate sufficiently, or consistently highest with designated provisional seed scale</a:t>
            </a:r>
          </a:p>
          <a:p>
            <a:pPr lvl="2">
              <a:lnSpc>
                <a:spcPct val="110000"/>
              </a:lnSpc>
            </a:pPr>
            <a:r>
              <a:rPr lang="en-US" sz="2200" dirty="0"/>
              <a:t>Addition of 12</a:t>
            </a:r>
            <a:r>
              <a:rPr lang="en-US" sz="2200" baseline="30000" dirty="0"/>
              <a:t>th</a:t>
            </a:r>
            <a:r>
              <a:rPr lang="en-US" sz="2200" dirty="0"/>
              <a:t> seed scale representing Demoralization (deleting 4 weakest items from demoralization markers used in Step 2)</a:t>
            </a:r>
          </a:p>
          <a:p>
            <a:pPr lvl="1">
              <a:lnSpc>
                <a:spcPct val="110000"/>
              </a:lnSpc>
            </a:pPr>
            <a:r>
              <a:rPr lang="en-US" sz="2500" dirty="0"/>
              <a:t>Outcome: 12 Seed Scales made up of relatively small, mutually exclusive subsets of original Clinical Scale items</a:t>
            </a:r>
          </a:p>
          <a:p>
            <a:pPr lvl="2">
              <a:lnSpc>
                <a:spcPct val="110000"/>
              </a:lnSpc>
            </a:pPr>
            <a:endParaRPr lang="en-US" sz="2200" dirty="0"/>
          </a:p>
        </p:txBody>
      </p:sp>
    </p:spTree>
    <p:custDataLst>
      <p:tags r:id="rId1"/>
    </p:custDataLst>
    <p:extLst>
      <p:ext uri="{BB962C8B-B14F-4D97-AF65-F5344CB8AC3E}">
        <p14:creationId xmlns:p14="http://schemas.microsoft.com/office/powerpoint/2010/main" val="1921741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Developing the RC Scales</a:t>
            </a:r>
          </a:p>
        </p:txBody>
      </p:sp>
      <p:sp>
        <p:nvSpPr>
          <p:cNvPr id="3" name="Content Placeholder 2"/>
          <p:cNvSpPr>
            <a:spLocks noGrp="1"/>
          </p:cNvSpPr>
          <p:nvPr>
            <p:ph sz="quarter" idx="1"/>
          </p:nvPr>
        </p:nvSpPr>
        <p:spPr>
          <a:xfrm>
            <a:off x="457200" y="1600200"/>
            <a:ext cx="8153400" cy="5029200"/>
          </a:xfrm>
        </p:spPr>
        <p:txBody>
          <a:bodyPr>
            <a:normAutofit fontScale="92500" lnSpcReduction="20000"/>
          </a:bodyPr>
          <a:lstStyle/>
          <a:p>
            <a:pPr>
              <a:lnSpc>
                <a:spcPct val="110000"/>
              </a:lnSpc>
            </a:pPr>
            <a:r>
              <a:rPr lang="en-US" sz="2800" dirty="0"/>
              <a:t>Step 4: Deriving the Final RC Scales</a:t>
            </a:r>
          </a:p>
          <a:p>
            <a:pPr lvl="1">
              <a:lnSpc>
                <a:spcPct val="110000"/>
              </a:lnSpc>
            </a:pPr>
            <a:r>
              <a:rPr lang="en-US" sz="2300" dirty="0"/>
              <a:t>Goal: Build on structural changes attained in Steps 1-3 by recruiting additional items from the entire MMPI-2 pool (including new MMPI-2 items)</a:t>
            </a:r>
          </a:p>
          <a:p>
            <a:pPr lvl="1">
              <a:lnSpc>
                <a:spcPct val="110000"/>
              </a:lnSpc>
            </a:pPr>
            <a:r>
              <a:rPr lang="en-US" sz="2300" dirty="0"/>
              <a:t>Method: </a:t>
            </a:r>
          </a:p>
          <a:p>
            <a:pPr lvl="2">
              <a:lnSpc>
                <a:spcPct val="110000"/>
              </a:lnSpc>
            </a:pPr>
            <a:r>
              <a:rPr lang="en-US" sz="2000" dirty="0"/>
              <a:t>Calculate correlations between the 12 Seed Scales and 567 MMPI-2 items in </a:t>
            </a:r>
            <a:r>
              <a:rPr lang="en-US" sz="2000" u="sng" dirty="0"/>
              <a:t>four samples</a:t>
            </a:r>
          </a:p>
          <a:p>
            <a:pPr lvl="2">
              <a:lnSpc>
                <a:spcPct val="110000"/>
              </a:lnSpc>
            </a:pPr>
            <a:r>
              <a:rPr lang="en-US" sz="2000" dirty="0"/>
              <a:t>Add item to Seed Scale if:</a:t>
            </a:r>
          </a:p>
          <a:p>
            <a:pPr lvl="3">
              <a:lnSpc>
                <a:spcPct val="110000"/>
              </a:lnSpc>
            </a:pPr>
            <a:r>
              <a:rPr lang="en-US" sz="1700" dirty="0"/>
              <a:t>Correlation with that seed higher than the 11 others</a:t>
            </a:r>
          </a:p>
          <a:p>
            <a:pPr lvl="3">
              <a:lnSpc>
                <a:spcPct val="110000"/>
              </a:lnSpc>
            </a:pPr>
            <a:r>
              <a:rPr lang="en-US" sz="1700" dirty="0"/>
              <a:t>Correlation with that seed was “high enough”</a:t>
            </a:r>
          </a:p>
          <a:p>
            <a:pPr lvl="3">
              <a:lnSpc>
                <a:spcPct val="110000"/>
              </a:lnSpc>
            </a:pPr>
            <a:r>
              <a:rPr lang="en-US" sz="1700" dirty="0"/>
              <a:t>Correlations with the remaining seeds were “low enough”</a:t>
            </a:r>
          </a:p>
          <a:p>
            <a:pPr lvl="2">
              <a:lnSpc>
                <a:spcPct val="110000"/>
              </a:lnSpc>
            </a:pPr>
            <a:r>
              <a:rPr lang="en-US" sz="2000" dirty="0"/>
              <a:t>Calculate correlations between resulting items and available external criteria for some scales (small number deleted at this point)</a:t>
            </a:r>
          </a:p>
          <a:p>
            <a:pPr lvl="1">
              <a:lnSpc>
                <a:spcPct val="110000"/>
              </a:lnSpc>
            </a:pPr>
            <a:r>
              <a:rPr lang="en-US" sz="2300" dirty="0"/>
              <a:t>Outcome: 9 RC Scales (Seeds for Clinical Scales 5 and 0 not used to derive final RC Scales)</a:t>
            </a:r>
          </a:p>
        </p:txBody>
      </p:sp>
    </p:spTree>
    <p:custDataLst>
      <p:tags r:id="rId1"/>
    </p:custDataLst>
    <p:extLst>
      <p:ext uri="{BB962C8B-B14F-4D97-AF65-F5344CB8AC3E}">
        <p14:creationId xmlns:p14="http://schemas.microsoft.com/office/powerpoint/2010/main" val="561249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Delineating the RC Scale Constructs</a:t>
            </a:r>
          </a:p>
        </p:txBody>
      </p:sp>
      <p:sp>
        <p:nvSpPr>
          <p:cNvPr id="3" name="Content Placeholder 2"/>
          <p:cNvSpPr>
            <a:spLocks noGrp="1"/>
          </p:cNvSpPr>
          <p:nvPr>
            <p:ph sz="quarter" idx="1"/>
          </p:nvPr>
        </p:nvSpPr>
        <p:spPr>
          <a:xfrm>
            <a:off x="533400" y="1600200"/>
            <a:ext cx="8153400" cy="4724400"/>
          </a:xfrm>
        </p:spPr>
        <p:txBody>
          <a:bodyPr>
            <a:normAutofit/>
          </a:bodyPr>
          <a:lstStyle/>
          <a:p>
            <a:r>
              <a:rPr lang="en-US" sz="2800" dirty="0" err="1"/>
              <a:t>RCd</a:t>
            </a:r>
            <a:r>
              <a:rPr lang="en-US" sz="2800" dirty="0"/>
              <a:t> – Demoralization</a:t>
            </a:r>
          </a:p>
          <a:p>
            <a:pPr lvl="1"/>
            <a:r>
              <a:rPr lang="en-US" sz="2400" dirty="0"/>
              <a:t>Happy/Unhappy Pleasant/Unpleasant dimension of mood</a:t>
            </a:r>
          </a:p>
          <a:p>
            <a:pPr lvl="1"/>
            <a:r>
              <a:rPr lang="en-US" sz="2400" dirty="0" err="1"/>
              <a:t>Dohrendwend</a:t>
            </a:r>
            <a:r>
              <a:rPr lang="en-US" sz="2400" dirty="0"/>
              <a:t>: Analogous to taking patient’s temperature in medicine (i.e., indicates a problem and its severity, but not etiology)</a:t>
            </a:r>
          </a:p>
          <a:p>
            <a:pPr lvl="1"/>
            <a:r>
              <a:rPr lang="en-US" sz="2400" dirty="0"/>
              <a:t>Items reflect </a:t>
            </a:r>
            <a:r>
              <a:rPr lang="en-US" sz="2400" dirty="0" err="1"/>
              <a:t>dysphoric</a:t>
            </a:r>
            <a:r>
              <a:rPr lang="en-US" sz="2400" dirty="0"/>
              <a:t> affect, distress, self-attributed inefficacy, low self esteem, and a sense of having given up</a:t>
            </a:r>
          </a:p>
          <a:p>
            <a:pPr lvl="1"/>
            <a:r>
              <a:rPr lang="en-US" sz="2400" dirty="0"/>
              <a:t>Associated with increased risk for suicidal ideation and recent suicide attempt</a:t>
            </a:r>
          </a:p>
          <a:p>
            <a:pPr marL="685800" lvl="2" indent="0">
              <a:buNone/>
            </a:pPr>
            <a:endParaRPr lang="en-US" sz="2400" dirty="0"/>
          </a:p>
        </p:txBody>
      </p:sp>
    </p:spTree>
    <p:custDataLst>
      <p:tags r:id="rId1"/>
    </p:custDataLst>
    <p:extLst>
      <p:ext uri="{BB962C8B-B14F-4D97-AF65-F5344CB8AC3E}">
        <p14:creationId xmlns:p14="http://schemas.microsoft.com/office/powerpoint/2010/main" val="4154401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Delineating the RC Scale Constructs</a:t>
            </a:r>
          </a:p>
        </p:txBody>
      </p:sp>
      <p:sp>
        <p:nvSpPr>
          <p:cNvPr id="3" name="Content Placeholder 2"/>
          <p:cNvSpPr>
            <a:spLocks noGrp="1"/>
          </p:cNvSpPr>
          <p:nvPr>
            <p:ph sz="quarter" idx="1"/>
          </p:nvPr>
        </p:nvSpPr>
        <p:spPr>
          <a:xfrm>
            <a:off x="533400" y="1600200"/>
            <a:ext cx="8153400" cy="4724400"/>
          </a:xfrm>
        </p:spPr>
        <p:txBody>
          <a:bodyPr>
            <a:normAutofit/>
          </a:bodyPr>
          <a:lstStyle/>
          <a:p>
            <a:r>
              <a:rPr lang="en-US" sz="2800" dirty="0" err="1"/>
              <a:t>RCd</a:t>
            </a:r>
            <a:r>
              <a:rPr lang="en-US" sz="2800" dirty="0"/>
              <a:t> – Demoralization</a:t>
            </a:r>
          </a:p>
          <a:p>
            <a:pPr lvl="1"/>
            <a:r>
              <a:rPr lang="en-US" sz="2400" dirty="0"/>
              <a:t>Considerable phenotypic overlap with depression, however</a:t>
            </a:r>
          </a:p>
          <a:p>
            <a:pPr lvl="2"/>
            <a:r>
              <a:rPr lang="en-US" sz="2000" dirty="0"/>
              <a:t>Vegetative symptoms such as poor sleep, low appetite, and </a:t>
            </a:r>
            <a:r>
              <a:rPr lang="en-US" sz="2000" dirty="0" err="1"/>
              <a:t>anhedonia</a:t>
            </a:r>
            <a:r>
              <a:rPr lang="en-US" sz="2000" dirty="0"/>
              <a:t> are more specific to depression </a:t>
            </a:r>
          </a:p>
          <a:p>
            <a:pPr lvl="2"/>
            <a:r>
              <a:rPr lang="en-US" sz="2000" dirty="0" err="1"/>
              <a:t>Dysphoric</a:t>
            </a:r>
            <a:r>
              <a:rPr lang="en-US" sz="2000" dirty="0"/>
              <a:t> affect found in medical patients more likely to be a product of demoralization, than depression</a:t>
            </a:r>
          </a:p>
          <a:p>
            <a:pPr lvl="2"/>
            <a:r>
              <a:rPr lang="en-US" sz="2000" dirty="0"/>
              <a:t>When asked about their mood, patients/clients who are demoralized are more likely to complain about depression and anxiety</a:t>
            </a:r>
          </a:p>
        </p:txBody>
      </p:sp>
    </p:spTree>
    <p:custDataLst>
      <p:tags r:id="rId1"/>
    </p:custDataLst>
    <p:extLst>
      <p:ext uri="{BB962C8B-B14F-4D97-AF65-F5344CB8AC3E}">
        <p14:creationId xmlns:p14="http://schemas.microsoft.com/office/powerpoint/2010/main" val="723860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Delineating the RC Scale Constructs</a:t>
            </a:r>
          </a:p>
        </p:txBody>
      </p:sp>
      <p:sp>
        <p:nvSpPr>
          <p:cNvPr id="3" name="Content Placeholder 2"/>
          <p:cNvSpPr>
            <a:spLocks noGrp="1"/>
          </p:cNvSpPr>
          <p:nvPr>
            <p:ph sz="quarter" idx="1"/>
          </p:nvPr>
        </p:nvSpPr>
        <p:spPr>
          <a:xfrm>
            <a:off x="612648" y="1600200"/>
            <a:ext cx="8153400" cy="4724400"/>
          </a:xfrm>
        </p:spPr>
        <p:txBody>
          <a:bodyPr>
            <a:normAutofit/>
          </a:bodyPr>
          <a:lstStyle/>
          <a:p>
            <a:r>
              <a:rPr lang="en-US" sz="2800" dirty="0"/>
              <a:t>RC1 – Somatic Complaints</a:t>
            </a:r>
          </a:p>
          <a:p>
            <a:pPr lvl="1"/>
            <a:r>
              <a:rPr lang="en-US" sz="2300" dirty="0"/>
              <a:t>Unexplained somatic complaints long a focus of medicine (e.g., </a:t>
            </a:r>
            <a:r>
              <a:rPr lang="en-US" sz="2300" i="1" dirty="0"/>
              <a:t>Hysteria</a:t>
            </a:r>
            <a:r>
              <a:rPr lang="en-US" sz="2300" dirty="0"/>
              <a:t>=wandering uterus in ancient Egypt)</a:t>
            </a:r>
          </a:p>
          <a:p>
            <a:pPr lvl="1"/>
            <a:r>
              <a:rPr lang="en-US" sz="2300" dirty="0"/>
              <a:t>19</a:t>
            </a:r>
            <a:r>
              <a:rPr lang="en-US" sz="2300" baseline="30000" dirty="0"/>
              <a:t>th</a:t>
            </a:r>
            <a:r>
              <a:rPr lang="en-US" sz="2300" dirty="0"/>
              <a:t> century French psychiatrist </a:t>
            </a:r>
            <a:r>
              <a:rPr lang="en-US" sz="2300" dirty="0" err="1"/>
              <a:t>Briquet</a:t>
            </a:r>
            <a:r>
              <a:rPr lang="en-US" sz="2300" dirty="0"/>
              <a:t> attributes symptoms to nervous system</a:t>
            </a:r>
          </a:p>
          <a:p>
            <a:pPr lvl="1"/>
            <a:r>
              <a:rPr lang="en-US" sz="2300" dirty="0"/>
              <a:t>Charcot and Janet, after collaborating with Freud conceptualize as a </a:t>
            </a:r>
            <a:r>
              <a:rPr lang="en-US" sz="2300" i="1" dirty="0"/>
              <a:t>disease of the mind</a:t>
            </a:r>
            <a:r>
              <a:rPr lang="en-US" sz="2300" dirty="0"/>
              <a:t>, adopting his notion of </a:t>
            </a:r>
            <a:r>
              <a:rPr lang="en-US" sz="2300" i="1" dirty="0"/>
              <a:t>conversion</a:t>
            </a:r>
            <a:r>
              <a:rPr lang="en-US" sz="2300" dirty="0"/>
              <a:t> – psychological trauma converted into physical symptoms</a:t>
            </a:r>
          </a:p>
          <a:p>
            <a:pPr lvl="1"/>
            <a:r>
              <a:rPr lang="en-US" sz="2300" dirty="0"/>
              <a:t>In DSM-IV conditions labeled </a:t>
            </a:r>
            <a:r>
              <a:rPr lang="en-US" sz="2300" i="1" dirty="0"/>
              <a:t>Somatoform Disorders</a:t>
            </a:r>
            <a:endParaRPr lang="en-US" sz="2300" dirty="0"/>
          </a:p>
          <a:p>
            <a:pPr lvl="1"/>
            <a:r>
              <a:rPr lang="en-US" sz="2300" dirty="0"/>
              <a:t>DSM-5 rebranded </a:t>
            </a:r>
            <a:r>
              <a:rPr lang="en-US" sz="2300" i="1" dirty="0"/>
              <a:t>Somatic Symptom Disorders</a:t>
            </a:r>
          </a:p>
          <a:p>
            <a:pPr lvl="1"/>
            <a:endParaRPr lang="en-US" sz="2500" dirty="0"/>
          </a:p>
          <a:p>
            <a:pPr lvl="1"/>
            <a:endParaRPr lang="en-US" sz="2500" i="1" dirty="0"/>
          </a:p>
          <a:p>
            <a:pPr lvl="1"/>
            <a:endParaRPr lang="en-US" sz="2500" dirty="0"/>
          </a:p>
        </p:txBody>
      </p:sp>
    </p:spTree>
    <p:custDataLst>
      <p:tags r:id="rId1"/>
    </p:custDataLst>
    <p:extLst>
      <p:ext uri="{BB962C8B-B14F-4D97-AF65-F5344CB8AC3E}">
        <p14:creationId xmlns:p14="http://schemas.microsoft.com/office/powerpoint/2010/main" val="2229995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sz="4400">
                <a:latin typeface="Arial" charset="0"/>
              </a:rPr>
              <a:t>MMPI Background</a:t>
            </a:r>
          </a:p>
        </p:txBody>
      </p:sp>
      <p:sp>
        <p:nvSpPr>
          <p:cNvPr id="1513475" name="Rectangle 3"/>
          <p:cNvSpPr>
            <a:spLocks noGrp="1" noChangeArrowheads="1"/>
          </p:cNvSpPr>
          <p:nvPr>
            <p:ph type="body" idx="1"/>
          </p:nvPr>
        </p:nvSpPr>
        <p:spPr/>
        <p:txBody>
          <a:bodyPr>
            <a:normAutofit fontScale="92500" lnSpcReduction="20000"/>
          </a:bodyPr>
          <a:lstStyle/>
          <a:p>
            <a:pPr eaLnBrk="1" hangingPunct="1"/>
            <a:r>
              <a:rPr lang="en-US" dirty="0"/>
              <a:t>Developed in 1930s by Hathaway and McKinley</a:t>
            </a:r>
          </a:p>
          <a:p>
            <a:pPr eaLnBrk="1" hangingPunct="1"/>
            <a:r>
              <a:rPr lang="en-US" dirty="0"/>
              <a:t>Intended to function as a differential diagnostic instrument</a:t>
            </a:r>
          </a:p>
          <a:p>
            <a:pPr eaLnBrk="1" hangingPunct="1"/>
            <a:r>
              <a:rPr lang="en-US" dirty="0"/>
              <a:t>Clinical scales designed to assess common “</a:t>
            </a:r>
            <a:r>
              <a:rPr lang="en-US" dirty="0" err="1"/>
              <a:t>Kraepelinian</a:t>
            </a:r>
            <a:r>
              <a:rPr lang="en-US" dirty="0"/>
              <a:t>” syndromes</a:t>
            </a:r>
          </a:p>
          <a:p>
            <a:pPr lvl="1"/>
            <a:r>
              <a:rPr lang="en-US" sz="2400" dirty="0" err="1"/>
              <a:t>Hypochondriasis</a:t>
            </a:r>
            <a:r>
              <a:rPr lang="en-US" sz="2400" dirty="0"/>
              <a:t>, Depression, Hysteria, Psychopathic Deviate, Paranoia, </a:t>
            </a:r>
            <a:r>
              <a:rPr lang="en-US" sz="2400" dirty="0" err="1"/>
              <a:t>Psychasthenia</a:t>
            </a:r>
            <a:r>
              <a:rPr lang="en-US" sz="2400" dirty="0"/>
              <a:t>, Schizophrenia, Hypomania</a:t>
            </a:r>
          </a:p>
          <a:p>
            <a:pPr eaLnBrk="1" hangingPunct="1"/>
            <a:r>
              <a:rPr lang="en-US" dirty="0"/>
              <a:t>Published in 1943</a:t>
            </a:r>
          </a:p>
          <a:p>
            <a:pPr lvl="1">
              <a:buClr>
                <a:schemeClr val="accent2">
                  <a:lumMod val="75000"/>
                  <a:lumOff val="25000"/>
                </a:schemeClr>
              </a:buClr>
            </a:pPr>
            <a:r>
              <a:rPr lang="en-US" sz="2400" dirty="0"/>
              <a:t>Outcome: </a:t>
            </a:r>
          </a:p>
          <a:p>
            <a:pPr lvl="3">
              <a:buClr>
                <a:schemeClr val="accent2">
                  <a:lumMod val="75000"/>
                  <a:lumOff val="25000"/>
                </a:schemeClr>
              </a:buClr>
            </a:pPr>
            <a:r>
              <a:rPr lang="en-US" sz="2200" dirty="0"/>
              <a:t>Empirically-based classification, description, and prediction with Clinical Scales-based code types</a:t>
            </a:r>
          </a:p>
          <a:p>
            <a:pPr lvl="3">
              <a:buClr>
                <a:schemeClr val="accent2">
                  <a:lumMod val="75000"/>
                  <a:lumOff val="25000"/>
                </a:schemeClr>
              </a:buClr>
            </a:pPr>
            <a:r>
              <a:rPr lang="en-US" sz="2200" dirty="0"/>
              <a:t>Validity Scales</a:t>
            </a:r>
          </a:p>
          <a:p>
            <a:pPr lvl="3">
              <a:buClr>
                <a:schemeClr val="accent2">
                  <a:lumMod val="75000"/>
                  <a:lumOff val="25000"/>
                </a:schemeClr>
              </a:buClr>
            </a:pPr>
            <a:r>
              <a:rPr lang="en-US" sz="2200" dirty="0"/>
              <a:t>Supplementary measures</a:t>
            </a:r>
          </a:p>
          <a:p>
            <a:pPr lvl="3">
              <a:buClr>
                <a:schemeClr val="accent2">
                  <a:lumMod val="75000"/>
                  <a:lumOff val="25000"/>
                </a:schemeClr>
              </a:buClr>
            </a:pPr>
            <a:r>
              <a:rPr lang="en-US" sz="2200" dirty="0"/>
              <a:t>Norms represent late-1930s to early-1940s MN </a:t>
            </a:r>
          </a:p>
          <a:p>
            <a:pPr eaLnBrk="1" hangingPunct="1"/>
            <a:endParaRPr lang="en-US" dirty="0"/>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134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134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13475">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1347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13475">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13475">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13475">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13475">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13475">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1347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3475"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Delineating the RC Scale Constructs</a:t>
            </a:r>
          </a:p>
        </p:txBody>
      </p:sp>
      <p:sp>
        <p:nvSpPr>
          <p:cNvPr id="3" name="Content Placeholder 2"/>
          <p:cNvSpPr>
            <a:spLocks noGrp="1"/>
          </p:cNvSpPr>
          <p:nvPr>
            <p:ph sz="quarter" idx="1"/>
          </p:nvPr>
        </p:nvSpPr>
        <p:spPr>
          <a:xfrm>
            <a:off x="612648" y="1600200"/>
            <a:ext cx="8153400" cy="4724400"/>
          </a:xfrm>
        </p:spPr>
        <p:txBody>
          <a:bodyPr>
            <a:normAutofit/>
          </a:bodyPr>
          <a:lstStyle/>
          <a:p>
            <a:r>
              <a:rPr lang="en-US" sz="2800" dirty="0"/>
              <a:t>RC2 – Low Positive Emotions</a:t>
            </a:r>
          </a:p>
          <a:p>
            <a:pPr lvl="1"/>
            <a:r>
              <a:rPr lang="en-US" sz="2200" dirty="0"/>
              <a:t>Lack of positive emotional responsiveness, </a:t>
            </a:r>
            <a:r>
              <a:rPr lang="en-US" sz="2200" dirty="0" err="1"/>
              <a:t>anhedonia</a:t>
            </a:r>
            <a:r>
              <a:rPr lang="en-US" sz="2200" dirty="0"/>
              <a:t>,  is a core </a:t>
            </a:r>
            <a:r>
              <a:rPr lang="en-US" sz="2200" dirty="0" err="1"/>
              <a:t>personological</a:t>
            </a:r>
            <a:r>
              <a:rPr lang="en-US" sz="2200" dirty="0"/>
              <a:t> risk factor for depression</a:t>
            </a:r>
          </a:p>
          <a:p>
            <a:pPr lvl="1"/>
            <a:r>
              <a:rPr lang="en-US" sz="2200" dirty="0"/>
              <a:t>But not unique to depression; can also occur in Schizophrenia, PTSD, and certain medical conditions</a:t>
            </a:r>
          </a:p>
          <a:p>
            <a:pPr lvl="1"/>
            <a:r>
              <a:rPr lang="en-US" sz="2200" dirty="0"/>
              <a:t>In depression, low positive emotions associated with greater likelihood of biologically (rather than </a:t>
            </a:r>
            <a:r>
              <a:rPr lang="en-US" sz="2200" dirty="0" err="1"/>
              <a:t>situationally</a:t>
            </a:r>
            <a:r>
              <a:rPr lang="en-US" sz="2200" dirty="0"/>
              <a:t>)-linked depression, and hence may be more amenable to treatment with antidepressant medication (Klein, 1974) </a:t>
            </a:r>
          </a:p>
          <a:p>
            <a:pPr lvl="1"/>
            <a:endParaRPr lang="en-US" sz="2500" dirty="0"/>
          </a:p>
        </p:txBody>
      </p:sp>
    </p:spTree>
    <p:custDataLst>
      <p:tags r:id="rId1"/>
    </p:custDataLst>
    <p:extLst>
      <p:ext uri="{BB962C8B-B14F-4D97-AF65-F5344CB8AC3E}">
        <p14:creationId xmlns:p14="http://schemas.microsoft.com/office/powerpoint/2010/main" val="1299836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Delineating the RC Scale Constructs</a:t>
            </a:r>
          </a:p>
        </p:txBody>
      </p:sp>
      <p:sp>
        <p:nvSpPr>
          <p:cNvPr id="3" name="Content Placeholder 2"/>
          <p:cNvSpPr>
            <a:spLocks noGrp="1"/>
          </p:cNvSpPr>
          <p:nvPr>
            <p:ph sz="quarter" idx="1"/>
          </p:nvPr>
        </p:nvSpPr>
        <p:spPr>
          <a:xfrm>
            <a:off x="612648" y="1600200"/>
            <a:ext cx="8153400" cy="4724400"/>
          </a:xfrm>
        </p:spPr>
        <p:txBody>
          <a:bodyPr>
            <a:normAutofit/>
          </a:bodyPr>
          <a:lstStyle/>
          <a:p>
            <a:r>
              <a:rPr lang="en-US" sz="2800" dirty="0"/>
              <a:t>RC3 – Cynicism</a:t>
            </a:r>
          </a:p>
          <a:p>
            <a:pPr lvl="1"/>
            <a:r>
              <a:rPr lang="en-US" sz="2500" dirty="0"/>
              <a:t>Degree to which individual holds misanthropic, negativistic, and mistrusting view of others</a:t>
            </a:r>
          </a:p>
          <a:p>
            <a:pPr lvl="1"/>
            <a:r>
              <a:rPr lang="en-US" sz="2500" dirty="0"/>
              <a:t>Beliefs are non-self-referential</a:t>
            </a:r>
          </a:p>
          <a:p>
            <a:pPr lvl="1"/>
            <a:r>
              <a:rPr lang="en-US" sz="2500" dirty="0"/>
              <a:t>Dysfunction is largely interpersonal</a:t>
            </a:r>
          </a:p>
          <a:p>
            <a:pPr lvl="1"/>
            <a:r>
              <a:rPr lang="en-US" sz="2500" dirty="0"/>
              <a:t>“Active ingredient” in Type A Personality associated with increased risk for cardiovascular disease</a:t>
            </a:r>
          </a:p>
          <a:p>
            <a:pPr lvl="1"/>
            <a:r>
              <a:rPr lang="en-US" sz="2500" dirty="0"/>
              <a:t>Risk factor for burnout and misconduct in law enforcement officers</a:t>
            </a:r>
          </a:p>
          <a:p>
            <a:pPr lvl="1"/>
            <a:endParaRPr lang="en-US" sz="2500" dirty="0"/>
          </a:p>
        </p:txBody>
      </p:sp>
    </p:spTree>
    <p:custDataLst>
      <p:tags r:id="rId1"/>
    </p:custDataLst>
    <p:extLst>
      <p:ext uri="{BB962C8B-B14F-4D97-AF65-F5344CB8AC3E}">
        <p14:creationId xmlns:p14="http://schemas.microsoft.com/office/powerpoint/2010/main" val="712645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Delineating the RC Scale Constructs</a:t>
            </a:r>
          </a:p>
        </p:txBody>
      </p:sp>
      <p:sp>
        <p:nvSpPr>
          <p:cNvPr id="3" name="Content Placeholder 2"/>
          <p:cNvSpPr>
            <a:spLocks noGrp="1"/>
          </p:cNvSpPr>
          <p:nvPr>
            <p:ph sz="quarter" idx="1"/>
          </p:nvPr>
        </p:nvSpPr>
        <p:spPr>
          <a:xfrm>
            <a:off x="612648" y="1600200"/>
            <a:ext cx="8153400" cy="4724400"/>
          </a:xfrm>
        </p:spPr>
        <p:txBody>
          <a:bodyPr>
            <a:normAutofit/>
          </a:bodyPr>
          <a:lstStyle/>
          <a:p>
            <a:r>
              <a:rPr lang="en-US" sz="2800" dirty="0"/>
              <a:t>RC4 – Antisocial Behavior</a:t>
            </a:r>
          </a:p>
          <a:p>
            <a:pPr lvl="1"/>
            <a:r>
              <a:rPr lang="en-US" sz="2500" dirty="0"/>
              <a:t>Core feature of Antisocial Personality Disorder and, depending upon model, either core feature or consequence of Psychopathy</a:t>
            </a:r>
          </a:p>
          <a:p>
            <a:pPr lvl="1"/>
            <a:r>
              <a:rPr lang="en-US" sz="2500" dirty="0"/>
              <a:t>Item pool includes several elements of diagnostic criteria for ASPD, but not all</a:t>
            </a:r>
          </a:p>
          <a:p>
            <a:pPr lvl="1"/>
            <a:r>
              <a:rPr lang="en-US" sz="2500" dirty="0"/>
              <a:t>Also includes substance abuse and familial discord items that are not associated with specific ASPD diagnostic criteria</a:t>
            </a:r>
          </a:p>
          <a:p>
            <a:pPr lvl="1"/>
            <a:r>
              <a:rPr lang="en-US" sz="2500" dirty="0"/>
              <a:t>Hence, Antisocial Behavior and ASPD are not veridical</a:t>
            </a:r>
          </a:p>
          <a:p>
            <a:pPr lvl="1"/>
            <a:endParaRPr lang="en-US" sz="2500" dirty="0"/>
          </a:p>
        </p:txBody>
      </p:sp>
    </p:spTree>
    <p:custDataLst>
      <p:tags r:id="rId1"/>
    </p:custDataLst>
    <p:extLst>
      <p:ext uri="{BB962C8B-B14F-4D97-AF65-F5344CB8AC3E}">
        <p14:creationId xmlns:p14="http://schemas.microsoft.com/office/powerpoint/2010/main" val="364539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Delineating the RC Scale Constructs</a:t>
            </a:r>
          </a:p>
        </p:txBody>
      </p:sp>
      <p:sp>
        <p:nvSpPr>
          <p:cNvPr id="3" name="Content Placeholder 2"/>
          <p:cNvSpPr>
            <a:spLocks noGrp="1"/>
          </p:cNvSpPr>
          <p:nvPr>
            <p:ph sz="quarter" idx="1"/>
          </p:nvPr>
        </p:nvSpPr>
        <p:spPr>
          <a:xfrm>
            <a:off x="612648" y="1600200"/>
            <a:ext cx="8153400" cy="4724400"/>
          </a:xfrm>
        </p:spPr>
        <p:txBody>
          <a:bodyPr>
            <a:normAutofit/>
          </a:bodyPr>
          <a:lstStyle/>
          <a:p>
            <a:r>
              <a:rPr lang="en-US" sz="2800" dirty="0"/>
              <a:t>RC6 – Ideas of Persecution</a:t>
            </a:r>
          </a:p>
          <a:p>
            <a:pPr lvl="1"/>
            <a:r>
              <a:rPr lang="en-US" sz="2500" dirty="0"/>
              <a:t>Self-referential beliefs that one is being singled out for mistreatment</a:t>
            </a:r>
          </a:p>
          <a:p>
            <a:pPr lvl="1"/>
            <a:r>
              <a:rPr lang="en-US" sz="2500" dirty="0"/>
              <a:t>Persecutory beliefs are a feature of </a:t>
            </a:r>
            <a:r>
              <a:rPr lang="en-US" sz="2500" i="1" dirty="0"/>
              <a:t>Paranoia</a:t>
            </a:r>
            <a:r>
              <a:rPr lang="en-US" sz="2500" dirty="0"/>
              <a:t>, but can stem from other causes as well</a:t>
            </a:r>
          </a:p>
          <a:p>
            <a:pPr lvl="2"/>
            <a:r>
              <a:rPr lang="en-US" sz="2200" dirty="0"/>
              <a:t>Actually being persecuted (refugees, racial minorities)</a:t>
            </a:r>
          </a:p>
          <a:p>
            <a:pPr lvl="2"/>
            <a:r>
              <a:rPr lang="en-US" sz="2200" dirty="0"/>
              <a:t>Projection of blame for shortcomings or difficulties onto others</a:t>
            </a:r>
          </a:p>
          <a:p>
            <a:pPr lvl="2"/>
            <a:r>
              <a:rPr lang="en-US" sz="2200" dirty="0"/>
              <a:t>Alienation</a:t>
            </a:r>
          </a:p>
        </p:txBody>
      </p:sp>
    </p:spTree>
    <p:custDataLst>
      <p:tags r:id="rId1"/>
    </p:custDataLst>
    <p:extLst>
      <p:ext uri="{BB962C8B-B14F-4D97-AF65-F5344CB8AC3E}">
        <p14:creationId xmlns:p14="http://schemas.microsoft.com/office/powerpoint/2010/main" val="188695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Delineating the RC Scale Constructs</a:t>
            </a:r>
          </a:p>
        </p:txBody>
      </p:sp>
      <p:sp>
        <p:nvSpPr>
          <p:cNvPr id="3" name="Content Placeholder 2"/>
          <p:cNvSpPr>
            <a:spLocks noGrp="1"/>
          </p:cNvSpPr>
          <p:nvPr>
            <p:ph sz="quarter" idx="1"/>
          </p:nvPr>
        </p:nvSpPr>
        <p:spPr>
          <a:xfrm>
            <a:off x="612648" y="1600200"/>
            <a:ext cx="8153400" cy="4724400"/>
          </a:xfrm>
        </p:spPr>
        <p:txBody>
          <a:bodyPr>
            <a:normAutofit fontScale="92500" lnSpcReduction="10000"/>
          </a:bodyPr>
          <a:lstStyle/>
          <a:p>
            <a:r>
              <a:rPr lang="en-US" sz="2800" dirty="0"/>
              <a:t>RC6 – Ideas of Persecution</a:t>
            </a:r>
          </a:p>
          <a:p>
            <a:pPr lvl="1"/>
            <a:r>
              <a:rPr lang="en-US" sz="2500" dirty="0"/>
              <a:t>Freeman (2007) characterized paranoia as a hierarchical phenomenon, characterized by five levels of perceived threat ranging from </a:t>
            </a:r>
          </a:p>
          <a:p>
            <a:pPr marL="1143000" lvl="2" indent="-457200">
              <a:buAutoNum type="arabicParenBoth"/>
            </a:pPr>
            <a:r>
              <a:rPr lang="en-US" sz="2400" dirty="0"/>
              <a:t>Social evaluative concerns (fear of rejection and feelings of vulnerability) </a:t>
            </a:r>
          </a:p>
          <a:p>
            <a:pPr marL="1143000" lvl="2" indent="-457200">
              <a:buAutoNum type="arabicParenBoth"/>
            </a:pPr>
            <a:r>
              <a:rPr lang="en-US" sz="2400" dirty="0"/>
              <a:t>Ideas of reference (being talked about or watched by others) </a:t>
            </a:r>
          </a:p>
          <a:p>
            <a:pPr marL="1143000" lvl="2" indent="-457200">
              <a:buAutoNum type="arabicParenBoth"/>
            </a:pPr>
            <a:r>
              <a:rPr lang="en-US" sz="2400" dirty="0"/>
              <a:t>Mild threat (people trying to cause minor distress such as irritation) </a:t>
            </a:r>
          </a:p>
          <a:p>
            <a:pPr marL="1143000" lvl="2" indent="-457200">
              <a:buAutoNum type="arabicParenBoth"/>
            </a:pPr>
            <a:r>
              <a:rPr lang="en-US" sz="2400" dirty="0"/>
              <a:t>Moderate threat (people going out of their way to get at the individual) </a:t>
            </a:r>
          </a:p>
          <a:p>
            <a:pPr marL="1143000" lvl="2" indent="-457200">
              <a:buAutoNum type="arabicParenBoth"/>
            </a:pPr>
            <a:r>
              <a:rPr lang="en-US" sz="2400" dirty="0"/>
              <a:t>Severe threat (people trying to cause significant physical, psychological, or social harm to the individual)</a:t>
            </a:r>
          </a:p>
          <a:p>
            <a:pPr lvl="1"/>
            <a:r>
              <a:rPr lang="en-US" sz="2500" dirty="0"/>
              <a:t>RC6 items fall mainly in mild to severe range</a:t>
            </a:r>
          </a:p>
        </p:txBody>
      </p:sp>
    </p:spTree>
    <p:custDataLst>
      <p:tags r:id="rId1"/>
    </p:custDataLst>
    <p:extLst>
      <p:ext uri="{BB962C8B-B14F-4D97-AF65-F5344CB8AC3E}">
        <p14:creationId xmlns:p14="http://schemas.microsoft.com/office/powerpoint/2010/main" val="1517718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Delineating the RC Scale Constructs</a:t>
            </a:r>
          </a:p>
        </p:txBody>
      </p:sp>
      <p:sp>
        <p:nvSpPr>
          <p:cNvPr id="3" name="Content Placeholder 2"/>
          <p:cNvSpPr>
            <a:spLocks noGrp="1"/>
          </p:cNvSpPr>
          <p:nvPr>
            <p:ph sz="quarter" idx="1"/>
          </p:nvPr>
        </p:nvSpPr>
        <p:spPr>
          <a:xfrm>
            <a:off x="612648" y="1600200"/>
            <a:ext cx="8153400" cy="4724400"/>
          </a:xfrm>
        </p:spPr>
        <p:txBody>
          <a:bodyPr>
            <a:normAutofit/>
          </a:bodyPr>
          <a:lstStyle/>
          <a:p>
            <a:r>
              <a:rPr lang="en-US" sz="2800" dirty="0"/>
              <a:t>RC7 – Dysfunctional Negative Emotions</a:t>
            </a:r>
          </a:p>
          <a:p>
            <a:pPr lvl="1"/>
            <a:r>
              <a:rPr lang="en-US" sz="2300" dirty="0"/>
              <a:t>A personality trait characterized by a tendency to worry, be anxious, feel victimized and resentful, be angry, and appraise situations generally in ways that foster negative emotions</a:t>
            </a:r>
          </a:p>
          <a:p>
            <a:pPr lvl="1"/>
            <a:r>
              <a:rPr lang="en-US" sz="2300" dirty="0"/>
              <a:t>Is correlated with, but distinct from Demoralization, which is associated more specifically with dissatisfaction, unhappiness, and distress </a:t>
            </a:r>
          </a:p>
          <a:p>
            <a:pPr lvl="1"/>
            <a:r>
              <a:rPr lang="en-US" sz="2300" dirty="0"/>
              <a:t>Associated with increased risk for anxiety-related psychopathology</a:t>
            </a:r>
          </a:p>
          <a:p>
            <a:pPr lvl="1"/>
            <a:endParaRPr lang="en-US" sz="2300" dirty="0"/>
          </a:p>
          <a:p>
            <a:pPr lvl="1"/>
            <a:endParaRPr lang="en-US" sz="2200" dirty="0"/>
          </a:p>
        </p:txBody>
      </p:sp>
    </p:spTree>
    <p:custDataLst>
      <p:tags r:id="rId1"/>
    </p:custDataLst>
    <p:extLst>
      <p:ext uri="{BB962C8B-B14F-4D97-AF65-F5344CB8AC3E}">
        <p14:creationId xmlns:p14="http://schemas.microsoft.com/office/powerpoint/2010/main" val="3287461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Delineating the RC Scale Constructs</a:t>
            </a:r>
          </a:p>
        </p:txBody>
      </p:sp>
      <p:sp>
        <p:nvSpPr>
          <p:cNvPr id="3" name="Content Placeholder 2"/>
          <p:cNvSpPr>
            <a:spLocks noGrp="1"/>
          </p:cNvSpPr>
          <p:nvPr>
            <p:ph sz="quarter" idx="1"/>
          </p:nvPr>
        </p:nvSpPr>
        <p:spPr>
          <a:xfrm>
            <a:off x="612648" y="1600200"/>
            <a:ext cx="8153400" cy="4724400"/>
          </a:xfrm>
        </p:spPr>
        <p:txBody>
          <a:bodyPr>
            <a:normAutofit/>
          </a:bodyPr>
          <a:lstStyle/>
          <a:p>
            <a:r>
              <a:rPr lang="en-US" sz="2800" dirty="0"/>
              <a:t>RC8 – Aberrant Experiences</a:t>
            </a:r>
            <a:endParaRPr lang="en-US" sz="2300" dirty="0"/>
          </a:p>
          <a:p>
            <a:pPr lvl="1"/>
            <a:r>
              <a:rPr lang="en-US" sz="2300" dirty="0"/>
              <a:t>Sensory, perceptual, cognitive, and motor experiences that fall well outside the range of normal experiences</a:t>
            </a:r>
          </a:p>
          <a:p>
            <a:pPr lvl="1"/>
            <a:r>
              <a:rPr lang="en-US" sz="2300" dirty="0"/>
              <a:t>Associated with, but not unique to thought disturbance</a:t>
            </a:r>
          </a:p>
          <a:p>
            <a:pPr lvl="1"/>
            <a:r>
              <a:rPr lang="en-US" sz="2300" dirty="0"/>
              <a:t>Items include positive symptoms of Schizophrenia, such as  hallucinations (e.g., visual, auditory), and non-persecutory delusions (e.g., thought broadcasting)</a:t>
            </a:r>
          </a:p>
          <a:p>
            <a:pPr lvl="1"/>
            <a:r>
              <a:rPr lang="en-US" sz="2300" dirty="0"/>
              <a:t>Associated with increased risk for psychotic disorder, but can co-occur with other conditions (e.g., dissociative symptoms of PTSD)</a:t>
            </a:r>
          </a:p>
          <a:p>
            <a:pPr lvl="1"/>
            <a:endParaRPr lang="en-US" sz="2200" dirty="0"/>
          </a:p>
        </p:txBody>
      </p:sp>
    </p:spTree>
    <p:custDataLst>
      <p:tags r:id="rId1"/>
    </p:custDataLst>
    <p:extLst>
      <p:ext uri="{BB962C8B-B14F-4D97-AF65-F5344CB8AC3E}">
        <p14:creationId xmlns:p14="http://schemas.microsoft.com/office/powerpoint/2010/main" val="1190738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Delineating the RC Scale Constructs</a:t>
            </a:r>
          </a:p>
        </p:txBody>
      </p:sp>
      <p:sp>
        <p:nvSpPr>
          <p:cNvPr id="3" name="Content Placeholder 2"/>
          <p:cNvSpPr>
            <a:spLocks noGrp="1"/>
          </p:cNvSpPr>
          <p:nvPr>
            <p:ph sz="quarter" idx="1"/>
          </p:nvPr>
        </p:nvSpPr>
        <p:spPr>
          <a:xfrm>
            <a:off x="612648" y="1600200"/>
            <a:ext cx="8153400" cy="4724400"/>
          </a:xfrm>
        </p:spPr>
        <p:txBody>
          <a:bodyPr>
            <a:normAutofit/>
          </a:bodyPr>
          <a:lstStyle/>
          <a:p>
            <a:r>
              <a:rPr lang="en-US" sz="2800" dirty="0"/>
              <a:t>RC9 – Hypomanic Activation</a:t>
            </a:r>
          </a:p>
          <a:p>
            <a:pPr lvl="1"/>
            <a:r>
              <a:rPr lang="en-US" sz="2300" dirty="0"/>
              <a:t>Focuses primarily on </a:t>
            </a:r>
            <a:r>
              <a:rPr lang="en-US" sz="2300" dirty="0" err="1"/>
              <a:t>Kraepelin’s</a:t>
            </a:r>
            <a:r>
              <a:rPr lang="en-US" sz="2300" dirty="0"/>
              <a:t>:</a:t>
            </a:r>
          </a:p>
          <a:p>
            <a:pPr lvl="2"/>
            <a:r>
              <a:rPr lang="en-US" sz="2000" dirty="0"/>
              <a:t> </a:t>
            </a:r>
            <a:r>
              <a:rPr lang="en-US" sz="2000" i="1" dirty="0"/>
              <a:t>Manic Temperament</a:t>
            </a:r>
            <a:r>
              <a:rPr lang="en-US" sz="2000" dirty="0"/>
              <a:t>, marked by constitutional excitability, carelessness, and marked self-confidence</a:t>
            </a:r>
          </a:p>
          <a:p>
            <a:pPr lvl="2"/>
            <a:r>
              <a:rPr lang="en-US" sz="2000" i="1" dirty="0"/>
              <a:t>Irritable Temperament</a:t>
            </a:r>
            <a:r>
              <a:rPr lang="en-US" sz="2000" dirty="0"/>
              <a:t>, marked by irritability, volatility, and occasional outbursts of violence</a:t>
            </a:r>
          </a:p>
          <a:p>
            <a:pPr lvl="1"/>
            <a:r>
              <a:rPr lang="en-US" sz="2300" dirty="0"/>
              <a:t>Some items also focus on </a:t>
            </a:r>
            <a:r>
              <a:rPr lang="en-US" sz="2300" dirty="0" err="1"/>
              <a:t>Kraepelin’s</a:t>
            </a:r>
            <a:r>
              <a:rPr lang="en-US" sz="2300" dirty="0"/>
              <a:t> </a:t>
            </a:r>
            <a:r>
              <a:rPr lang="en-US" sz="2300" i="1" dirty="0"/>
              <a:t>manic states</a:t>
            </a:r>
            <a:r>
              <a:rPr lang="en-US" sz="2300" dirty="0"/>
              <a:t>, associated with pressure of activity</a:t>
            </a:r>
          </a:p>
          <a:p>
            <a:pPr lvl="1"/>
            <a:r>
              <a:rPr lang="en-US" sz="2300" dirty="0"/>
              <a:t>Most individuals with hypomanic personality traits do not go on to develop a full fledged bi-polar disorder, but it is associated with elevated risk for this condition</a:t>
            </a:r>
          </a:p>
          <a:p>
            <a:pPr lvl="1"/>
            <a:endParaRPr lang="en-US" sz="2300" dirty="0"/>
          </a:p>
        </p:txBody>
      </p:sp>
    </p:spTree>
    <p:custDataLst>
      <p:tags r:id="rId1"/>
    </p:custDataLst>
    <p:extLst>
      <p:ext uri="{BB962C8B-B14F-4D97-AF65-F5344CB8AC3E}">
        <p14:creationId xmlns:p14="http://schemas.microsoft.com/office/powerpoint/2010/main" val="169997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05856"/>
            <a:ext cx="8263102" cy="642411"/>
          </a:xfrm>
        </p:spPr>
        <p:txBody>
          <a:bodyPr>
            <a:normAutofit fontScale="90000"/>
          </a:bodyPr>
          <a:lstStyle/>
          <a:p>
            <a:r>
              <a:rPr lang="en-US" sz="4000" dirty="0"/>
              <a:t>Empirical Findings with the RC Scales</a:t>
            </a:r>
          </a:p>
        </p:txBody>
      </p:sp>
      <p:sp>
        <p:nvSpPr>
          <p:cNvPr id="3" name="Content Placeholder 2"/>
          <p:cNvSpPr>
            <a:spLocks noGrp="1"/>
          </p:cNvSpPr>
          <p:nvPr>
            <p:ph sz="quarter" idx="1"/>
          </p:nvPr>
        </p:nvSpPr>
        <p:spPr>
          <a:xfrm>
            <a:off x="612648" y="1600200"/>
            <a:ext cx="8153400" cy="4724400"/>
          </a:xfrm>
        </p:spPr>
        <p:txBody>
          <a:bodyPr>
            <a:normAutofit/>
          </a:bodyPr>
          <a:lstStyle/>
          <a:p>
            <a:r>
              <a:rPr lang="en-US" sz="2800" dirty="0"/>
              <a:t>Reported in MMPI-2-RF Technical Manual and an extensive peer-reviewed literature</a:t>
            </a:r>
          </a:p>
          <a:p>
            <a:pPr lvl="1"/>
            <a:r>
              <a:rPr lang="en-US" sz="2400" dirty="0"/>
              <a:t>Adequate reliability</a:t>
            </a:r>
          </a:p>
          <a:p>
            <a:pPr lvl="1"/>
            <a:r>
              <a:rPr lang="en-US" sz="2400" dirty="0"/>
              <a:t>Good evidence of construct validity</a:t>
            </a:r>
          </a:p>
          <a:p>
            <a:pPr lvl="1"/>
            <a:r>
              <a:rPr lang="en-US" sz="2400" dirty="0"/>
              <a:t>Broad range of replicable empirical correlates reflected in interpretive recommendations in MMPI-2-RF Manual for Administration, Scoring, and Interpretation</a:t>
            </a:r>
          </a:p>
          <a:p>
            <a:pPr lvl="1"/>
            <a:endParaRPr lang="en-US" sz="2400" dirty="0"/>
          </a:p>
        </p:txBody>
      </p:sp>
    </p:spTree>
    <p:custDataLst>
      <p:tags r:id="rId1"/>
    </p:custDataLst>
    <p:extLst>
      <p:ext uri="{BB962C8B-B14F-4D97-AF65-F5344CB8AC3E}">
        <p14:creationId xmlns:p14="http://schemas.microsoft.com/office/powerpoint/2010/main" val="1176815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Appraisals of the RC Scales</a:t>
            </a:r>
          </a:p>
        </p:txBody>
      </p:sp>
      <p:sp>
        <p:nvSpPr>
          <p:cNvPr id="3" name="Content Placeholder 2"/>
          <p:cNvSpPr>
            <a:spLocks noGrp="1"/>
          </p:cNvSpPr>
          <p:nvPr>
            <p:ph sz="quarter" idx="1"/>
          </p:nvPr>
        </p:nvSpPr>
        <p:spPr>
          <a:xfrm>
            <a:off x="612648" y="1600200"/>
            <a:ext cx="8153400" cy="4724400"/>
          </a:xfrm>
        </p:spPr>
        <p:txBody>
          <a:bodyPr>
            <a:normAutofit/>
          </a:bodyPr>
          <a:lstStyle/>
          <a:p>
            <a:r>
              <a:rPr lang="en-US" sz="2600" dirty="0"/>
              <a:t>Positive appraisals based on data analyses that included external criteria</a:t>
            </a:r>
          </a:p>
          <a:p>
            <a:r>
              <a:rPr lang="en-US" sz="2600" dirty="0"/>
              <a:t>Negative appraisals based on beliefs about the nature of the constructs assessed by the Clinical Scales and “internal” analyses limited to correlations between subsets of MMPI-2 items</a:t>
            </a:r>
          </a:p>
          <a:p>
            <a:pPr lvl="1"/>
            <a:r>
              <a:rPr lang="en-US" sz="2300" dirty="0"/>
              <a:t>Smaller number of elevated scales does not reflect low sensitivity, but rather greater discriminant validity</a:t>
            </a:r>
          </a:p>
          <a:p>
            <a:pPr lvl="1"/>
            <a:r>
              <a:rPr lang="en-US" sz="2300" dirty="0"/>
              <a:t>“Construct Drift” is actually “Construct Shift”</a:t>
            </a:r>
          </a:p>
        </p:txBody>
      </p:sp>
    </p:spTree>
    <p:custDataLst>
      <p:tags r:id="rId1"/>
    </p:custDataLst>
    <p:extLst>
      <p:ext uri="{BB962C8B-B14F-4D97-AF65-F5344CB8AC3E}">
        <p14:creationId xmlns:p14="http://schemas.microsoft.com/office/powerpoint/2010/main" val="698027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sz="4400">
                <a:latin typeface="Arial" charset="0"/>
              </a:rPr>
              <a:t>MMPI Background</a:t>
            </a:r>
          </a:p>
        </p:txBody>
      </p:sp>
      <p:sp>
        <p:nvSpPr>
          <p:cNvPr id="1513475" name="Rectangle 3"/>
          <p:cNvSpPr>
            <a:spLocks noGrp="1" noChangeArrowheads="1"/>
          </p:cNvSpPr>
          <p:nvPr>
            <p:ph type="body" idx="1"/>
          </p:nvPr>
        </p:nvSpPr>
        <p:spPr>
          <a:xfrm>
            <a:off x="612648" y="1600200"/>
            <a:ext cx="8153400" cy="4953000"/>
          </a:xfrm>
        </p:spPr>
        <p:txBody>
          <a:bodyPr>
            <a:normAutofit/>
          </a:bodyPr>
          <a:lstStyle/>
          <a:p>
            <a:pPr eaLnBrk="1" hangingPunct="1"/>
            <a:r>
              <a:rPr lang="en-US" sz="3000" dirty="0"/>
              <a:t>Theoretical Foundations</a:t>
            </a:r>
            <a:r>
              <a:rPr lang="en-US" dirty="0"/>
              <a:t>:</a:t>
            </a:r>
          </a:p>
          <a:p>
            <a:pPr marL="822960" lvl="1" indent="-457200">
              <a:buSzPct val="100000"/>
              <a:buFont typeface="+mj-lt"/>
              <a:buAutoNum type="arabicPeriod"/>
            </a:pPr>
            <a:r>
              <a:rPr lang="en-US" sz="2500" dirty="0" err="1"/>
              <a:t>Kraepelinian</a:t>
            </a:r>
            <a:r>
              <a:rPr lang="en-US" sz="2500" dirty="0"/>
              <a:t> descriptive nosology</a:t>
            </a:r>
          </a:p>
          <a:p>
            <a:pPr marL="822960" lvl="1" indent="-457200">
              <a:buSzPct val="100000"/>
              <a:buFont typeface="+mj-lt"/>
              <a:buAutoNum type="arabicPeriod"/>
            </a:pPr>
            <a:r>
              <a:rPr lang="en-US" sz="2500" dirty="0"/>
              <a:t>Items as stimuli for behavioral responses, the aggregates of which may have certain empirical correlates, including diagnostic group membership</a:t>
            </a:r>
          </a:p>
          <a:p>
            <a:pPr marL="822960" lvl="1" indent="-457200">
              <a:buSzPct val="100000"/>
              <a:buFont typeface="+mj-lt"/>
              <a:buAutoNum type="arabicPeriod"/>
            </a:pPr>
            <a:r>
              <a:rPr lang="en-US" sz="2500" dirty="0"/>
              <a:t>Rejection of content-based test interpretation as overly susceptible to misleading responding</a:t>
            </a:r>
          </a:p>
          <a:p>
            <a:pPr marL="880110" lvl="1" indent="-514350">
              <a:buSzPct val="100000"/>
              <a:buFont typeface="+mj-lt"/>
              <a:buAutoNum type="arabicPeriod"/>
            </a:pPr>
            <a:r>
              <a:rPr lang="en-US" sz="2500" dirty="0"/>
              <a:t>#3 notwithstanding, test takers do attend to item content and may intentionally or unintentionally respond in a misleading manner</a:t>
            </a:r>
          </a:p>
        </p:txBody>
      </p:sp>
    </p:spTree>
    <p:custDataLst>
      <p:tags r:id="rId1"/>
    </p:custDataLst>
    <p:extLst>
      <p:ext uri="{BB962C8B-B14F-4D97-AF65-F5344CB8AC3E}">
        <p14:creationId xmlns:p14="http://schemas.microsoft.com/office/powerpoint/2010/main" val="18367109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134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134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1347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1347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134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3475"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MMPI-2-RF Substantive Scales</a:t>
            </a:r>
          </a:p>
        </p:txBody>
      </p:sp>
      <p:sp>
        <p:nvSpPr>
          <p:cNvPr id="3" name="Content Placeholder 2"/>
          <p:cNvSpPr>
            <a:spLocks noGrp="1"/>
          </p:cNvSpPr>
          <p:nvPr>
            <p:ph sz="quarter" idx="1"/>
          </p:nvPr>
        </p:nvSpPr>
        <p:spPr>
          <a:xfrm>
            <a:off x="612648" y="1524000"/>
            <a:ext cx="8153400" cy="5257800"/>
          </a:xfrm>
        </p:spPr>
        <p:txBody>
          <a:bodyPr>
            <a:noAutofit/>
          </a:bodyPr>
          <a:lstStyle/>
          <a:p>
            <a:pPr marL="0" indent="0">
              <a:lnSpc>
                <a:spcPct val="120000"/>
              </a:lnSpc>
              <a:buNone/>
            </a:pPr>
            <a:r>
              <a:rPr lang="en-US" sz="2150" dirty="0"/>
              <a:t>The introduction of the RC Scales may stimulate additional MMPI-2 scale development. It may prove worthwhile to search for and measure distinctive core features of important MMPI-2 scales other than the MMPI-2 Clinical Scales, some of which may also be confounded with a strong Demoralization component. Investigations along these lines may lead to additional measures that are incrementally informative beyond the RC Scales. Through such efforts it may be possible eventually to capture the full range of attributes represented by the large body of MMPI-2 constructs with a set of new scales more transparent and effective than those currently available. (Tellegen, Ben-Porath, McNulty, </a:t>
            </a:r>
            <a:r>
              <a:rPr lang="en-US" sz="2150" dirty="0" err="1"/>
              <a:t>Arbisi</a:t>
            </a:r>
            <a:r>
              <a:rPr lang="en-US" sz="2150" dirty="0"/>
              <a:t>, Graham &amp; </a:t>
            </a:r>
            <a:r>
              <a:rPr lang="en-US" sz="2150" dirty="0" err="1"/>
              <a:t>Kaemmer</a:t>
            </a:r>
            <a:r>
              <a:rPr lang="en-US" sz="2150" dirty="0"/>
              <a:t>, 2003, pp. 85–86)</a:t>
            </a:r>
          </a:p>
        </p:txBody>
      </p:sp>
    </p:spTree>
    <p:extLst>
      <p:ext uri="{BB962C8B-B14F-4D97-AF65-F5344CB8AC3E}">
        <p14:creationId xmlns:p14="http://schemas.microsoft.com/office/powerpoint/2010/main" val="31056567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62EFD-76FD-024E-AFD2-C83122451E6A}"/>
              </a:ext>
            </a:extLst>
          </p:cNvPr>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MMPI-2-RF</a:t>
            </a:r>
          </a:p>
        </p:txBody>
      </p:sp>
      <p:sp>
        <p:nvSpPr>
          <p:cNvPr id="3" name="Content Placeholder 2">
            <a:extLst>
              <a:ext uri="{FF2B5EF4-FFF2-40B4-BE49-F238E27FC236}">
                <a16:creationId xmlns:a16="http://schemas.microsoft.com/office/drawing/2014/main" id="{94D92C68-2966-DF4A-953F-DC443597BF50}"/>
              </a:ext>
            </a:extLst>
          </p:cNvPr>
          <p:cNvSpPr>
            <a:spLocks noGrp="1"/>
          </p:cNvSpPr>
          <p:nvPr>
            <p:ph idx="1"/>
          </p:nvPr>
        </p:nvSpPr>
        <p:spPr/>
        <p:txBody>
          <a:bodyPr/>
          <a:lstStyle/>
          <a:p>
            <a:pPr>
              <a:buClr>
                <a:schemeClr val="accent2">
                  <a:lumMod val="75000"/>
                  <a:lumOff val="25000"/>
                </a:schemeClr>
              </a:buClr>
            </a:pPr>
            <a:r>
              <a:rPr lang="en-US" dirty="0">
                <a:latin typeface="Tw Cen MT" panose="020B0602020104020603" pitchFamily="34" charset="0"/>
              </a:rPr>
              <a:t>MMPI-2-RF</a:t>
            </a:r>
          </a:p>
          <a:p>
            <a:pPr lvl="1">
              <a:buClr>
                <a:schemeClr val="accent2">
                  <a:lumMod val="75000"/>
                  <a:lumOff val="25000"/>
                </a:schemeClr>
              </a:buClr>
            </a:pPr>
            <a:r>
              <a:rPr lang="en-US" sz="2400" dirty="0">
                <a:latin typeface="Tw Cen MT" panose="020B0602020104020603" pitchFamily="34" charset="0"/>
              </a:rPr>
              <a:t>Ben-Porath &amp; Tellegen (2008)</a:t>
            </a:r>
          </a:p>
          <a:p>
            <a:pPr lvl="2">
              <a:lnSpc>
                <a:spcPct val="100000"/>
              </a:lnSpc>
              <a:buClr>
                <a:schemeClr val="accent2">
                  <a:lumMod val="75000"/>
                  <a:lumOff val="25000"/>
                </a:schemeClr>
              </a:buClr>
            </a:pPr>
            <a:r>
              <a:rPr lang="en-US" sz="2200" u="sng" dirty="0">
                <a:latin typeface="Tw Cen MT" panose="020B0602020104020603" pitchFamily="34" charset="0"/>
              </a:rPr>
              <a:t>Overall Objective</a:t>
            </a:r>
            <a:r>
              <a:rPr lang="en-US" sz="2200" dirty="0">
                <a:latin typeface="Tw Cen MT" panose="020B0602020104020603" pitchFamily="34" charset="0"/>
              </a:rPr>
              <a:t>: Represent the clinically significant substance of the MMPI-2 item pool with a comprehensive set of psychometrically adequate measures:</a:t>
            </a:r>
          </a:p>
          <a:p>
            <a:pPr lvl="3">
              <a:lnSpc>
                <a:spcPct val="100000"/>
              </a:lnSpc>
              <a:buClr>
                <a:schemeClr val="accent2">
                  <a:lumMod val="75000"/>
                  <a:lumOff val="25000"/>
                </a:schemeClr>
              </a:buClr>
            </a:pPr>
            <a:r>
              <a:rPr lang="en-US" dirty="0">
                <a:latin typeface="Tw Cen MT" panose="020B0602020104020603" pitchFamily="34" charset="0"/>
              </a:rPr>
              <a:t>Improve efficiency</a:t>
            </a:r>
          </a:p>
          <a:p>
            <a:pPr lvl="3">
              <a:lnSpc>
                <a:spcPct val="100000"/>
              </a:lnSpc>
              <a:buClr>
                <a:schemeClr val="accent2">
                  <a:lumMod val="75000"/>
                  <a:lumOff val="25000"/>
                </a:schemeClr>
              </a:buClr>
            </a:pPr>
            <a:r>
              <a:rPr lang="en-US" dirty="0">
                <a:latin typeface="Tw Cen MT" panose="020B0602020104020603" pitchFamily="34" charset="0"/>
              </a:rPr>
              <a:t>Enhance construct validity</a:t>
            </a:r>
          </a:p>
          <a:p>
            <a:pPr lvl="2">
              <a:lnSpc>
                <a:spcPct val="100000"/>
              </a:lnSpc>
              <a:buClr>
                <a:schemeClr val="accent2">
                  <a:lumMod val="75000"/>
                  <a:lumOff val="25000"/>
                </a:schemeClr>
              </a:buClr>
            </a:pPr>
            <a:r>
              <a:rPr lang="en-US" sz="2200" u="sng" dirty="0">
                <a:latin typeface="Tw Cen MT" panose="020B0602020104020603" pitchFamily="34" charset="0"/>
              </a:rPr>
              <a:t>Overall Strategy</a:t>
            </a:r>
            <a:r>
              <a:rPr lang="en-US" sz="2200" dirty="0">
                <a:latin typeface="Tw Cen MT" panose="020B0602020104020603" pitchFamily="34" charset="0"/>
              </a:rPr>
              <a:t>: </a:t>
            </a:r>
          </a:p>
          <a:p>
            <a:pPr lvl="3">
              <a:lnSpc>
                <a:spcPct val="100000"/>
              </a:lnSpc>
              <a:buClr>
                <a:schemeClr val="accent2">
                  <a:lumMod val="75000"/>
                  <a:lumOff val="25000"/>
                </a:schemeClr>
              </a:buClr>
            </a:pPr>
            <a:r>
              <a:rPr lang="en-US" dirty="0">
                <a:latin typeface="Tw Cen MT" panose="020B0602020104020603" pitchFamily="34" charset="0"/>
              </a:rPr>
              <a:t>First restructure the Clinical Scales (resulting in the Restructured Clinical [RC] Scales) </a:t>
            </a:r>
          </a:p>
          <a:p>
            <a:pPr lvl="3">
              <a:lnSpc>
                <a:spcPct val="100000"/>
              </a:lnSpc>
              <a:buClr>
                <a:schemeClr val="accent2">
                  <a:lumMod val="75000"/>
                  <a:lumOff val="25000"/>
                </a:schemeClr>
              </a:buClr>
            </a:pPr>
            <a:r>
              <a:rPr lang="en-US" dirty="0">
                <a:latin typeface="Tw Cen MT" panose="020B0602020104020603" pitchFamily="34" charset="0"/>
              </a:rPr>
              <a:t>Then augment the RC Scales with needed additional measures</a:t>
            </a:r>
          </a:p>
          <a:p>
            <a:endParaRPr lang="en-US" dirty="0"/>
          </a:p>
        </p:txBody>
      </p:sp>
    </p:spTree>
    <p:extLst>
      <p:ext uri="{BB962C8B-B14F-4D97-AF65-F5344CB8AC3E}">
        <p14:creationId xmlns:p14="http://schemas.microsoft.com/office/powerpoint/2010/main" val="2391180871"/>
      </p:ext>
    </p:extLst>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MMPI-2-RF Substantive Scales</a:t>
            </a:r>
          </a:p>
        </p:txBody>
      </p:sp>
      <p:sp>
        <p:nvSpPr>
          <p:cNvPr id="3" name="Content Placeholder 2"/>
          <p:cNvSpPr>
            <a:spLocks noGrp="1"/>
          </p:cNvSpPr>
          <p:nvPr>
            <p:ph sz="quarter" idx="1"/>
          </p:nvPr>
        </p:nvSpPr>
        <p:spPr>
          <a:xfrm>
            <a:off x="612648" y="1600200"/>
            <a:ext cx="8153400" cy="4800600"/>
          </a:xfrm>
        </p:spPr>
        <p:txBody>
          <a:bodyPr>
            <a:normAutofit lnSpcReduction="10000"/>
          </a:bodyPr>
          <a:lstStyle/>
          <a:p>
            <a:r>
              <a:rPr lang="en-US" sz="2800" dirty="0"/>
              <a:t>RC Scales not intended to assess everything that can be measured with the MMPI-2 item pool</a:t>
            </a:r>
          </a:p>
          <a:p>
            <a:r>
              <a:rPr lang="en-US" sz="2800" dirty="0"/>
              <a:t>Goal in completing the MMPI-2-RF:</a:t>
            </a:r>
          </a:p>
          <a:p>
            <a:pPr lvl="1"/>
            <a:r>
              <a:rPr lang="en-US" sz="2500" dirty="0"/>
              <a:t>A comprehensive set of measures representing the clinically significant substance of the entire MMPI-2 item pool</a:t>
            </a:r>
          </a:p>
          <a:p>
            <a:r>
              <a:rPr lang="en-US" sz="2800" dirty="0"/>
              <a:t>Five additional sets of scales:</a:t>
            </a:r>
          </a:p>
          <a:p>
            <a:pPr lvl="1"/>
            <a:r>
              <a:rPr lang="en-US" sz="2500" dirty="0"/>
              <a:t>Higher-Order</a:t>
            </a:r>
          </a:p>
          <a:p>
            <a:pPr lvl="1"/>
            <a:r>
              <a:rPr lang="en-US" sz="2500" dirty="0"/>
              <a:t>Specific Problems</a:t>
            </a:r>
          </a:p>
          <a:p>
            <a:pPr lvl="1"/>
            <a:r>
              <a:rPr lang="en-US" sz="2500" dirty="0"/>
              <a:t>Interest</a:t>
            </a:r>
          </a:p>
          <a:p>
            <a:pPr lvl="1"/>
            <a:r>
              <a:rPr lang="en-US" sz="2500" dirty="0"/>
              <a:t>PSY-5</a:t>
            </a:r>
          </a:p>
          <a:p>
            <a:pPr lvl="1"/>
            <a:r>
              <a:rPr lang="en-US" sz="2500" dirty="0"/>
              <a:t>Validity</a:t>
            </a:r>
          </a:p>
        </p:txBody>
      </p:sp>
    </p:spTree>
    <p:extLst>
      <p:ext uri="{BB962C8B-B14F-4D97-AF65-F5344CB8AC3E}">
        <p14:creationId xmlns:p14="http://schemas.microsoft.com/office/powerpoint/2010/main" val="317822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MMPI-2-RF Substantive Scales</a:t>
            </a:r>
          </a:p>
        </p:txBody>
      </p:sp>
      <p:sp>
        <p:nvSpPr>
          <p:cNvPr id="3" name="Content Placeholder 2"/>
          <p:cNvSpPr>
            <a:spLocks noGrp="1"/>
          </p:cNvSpPr>
          <p:nvPr>
            <p:ph sz="quarter" idx="1"/>
          </p:nvPr>
        </p:nvSpPr>
        <p:spPr/>
        <p:txBody>
          <a:bodyPr>
            <a:normAutofit/>
          </a:bodyPr>
          <a:lstStyle/>
          <a:p>
            <a:r>
              <a:rPr lang="en-US" sz="2800" dirty="0"/>
              <a:t>Higher-Order Scales – Background:</a:t>
            </a:r>
          </a:p>
          <a:p>
            <a:pPr lvl="1"/>
            <a:r>
              <a:rPr lang="en-US" sz="2400" dirty="0"/>
              <a:t>Ongoing search for meaningful structural model to provide an organizing descriptive framework for psychological assessment and </a:t>
            </a:r>
            <a:r>
              <a:rPr lang="en-US" sz="2400" dirty="0" err="1"/>
              <a:t>psychodiagnosis</a:t>
            </a:r>
            <a:endParaRPr lang="en-US" sz="2400" dirty="0"/>
          </a:p>
          <a:p>
            <a:pPr lvl="1"/>
            <a:r>
              <a:rPr lang="en-US" sz="2400" dirty="0"/>
              <a:t>Factor analyses of “normal” and clinical personality measures yield similar structures:</a:t>
            </a:r>
          </a:p>
          <a:p>
            <a:pPr lvl="2"/>
            <a:r>
              <a:rPr lang="en-US" sz="2000" dirty="0"/>
              <a:t>Primary constructs to emerge from factor analyses:</a:t>
            </a:r>
          </a:p>
          <a:p>
            <a:pPr lvl="3"/>
            <a:r>
              <a:rPr lang="en-US" sz="1800" dirty="0"/>
              <a:t>Clinical</a:t>
            </a:r>
            <a:r>
              <a:rPr lang="en-US" sz="1800" i="1" dirty="0"/>
              <a:t>: Internalizing </a:t>
            </a:r>
            <a:r>
              <a:rPr lang="en-US" sz="1800" dirty="0"/>
              <a:t>and </a:t>
            </a:r>
            <a:r>
              <a:rPr lang="en-US" sz="1800" i="1" dirty="0"/>
              <a:t>Externalizing Psychopathology</a:t>
            </a:r>
          </a:p>
          <a:p>
            <a:pPr lvl="3"/>
            <a:r>
              <a:rPr lang="en-US" sz="1800" dirty="0"/>
              <a:t>Normal: </a:t>
            </a:r>
            <a:r>
              <a:rPr lang="en-US" sz="1800" i="1" dirty="0"/>
              <a:t>Positive Emotionality</a:t>
            </a:r>
            <a:r>
              <a:rPr lang="en-US" sz="1800" dirty="0"/>
              <a:t>, </a:t>
            </a:r>
            <a:r>
              <a:rPr lang="en-US" sz="1800" i="1" dirty="0"/>
              <a:t>Negative Emotionality</a:t>
            </a:r>
            <a:r>
              <a:rPr lang="en-US" sz="1800" dirty="0"/>
              <a:t>, </a:t>
            </a:r>
            <a:r>
              <a:rPr lang="en-US" sz="1800" i="1" dirty="0"/>
              <a:t>Constraint</a:t>
            </a:r>
          </a:p>
          <a:p>
            <a:pPr lvl="2"/>
            <a:r>
              <a:rPr lang="en-US" sz="2000" dirty="0"/>
              <a:t>Missing Construct: </a:t>
            </a:r>
            <a:r>
              <a:rPr lang="en-US" sz="1800" i="1" dirty="0"/>
              <a:t>Thought Dysfunction</a:t>
            </a:r>
          </a:p>
        </p:txBody>
      </p:sp>
    </p:spTree>
    <p:extLst>
      <p:ext uri="{BB962C8B-B14F-4D97-AF65-F5344CB8AC3E}">
        <p14:creationId xmlns:p14="http://schemas.microsoft.com/office/powerpoint/2010/main" val="3103838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MMPI-2-RF Substantive Scales</a:t>
            </a:r>
          </a:p>
        </p:txBody>
      </p:sp>
      <p:sp>
        <p:nvSpPr>
          <p:cNvPr id="3" name="Content Placeholder 2"/>
          <p:cNvSpPr>
            <a:spLocks noGrp="1"/>
          </p:cNvSpPr>
          <p:nvPr>
            <p:ph sz="quarter" idx="1"/>
          </p:nvPr>
        </p:nvSpPr>
        <p:spPr/>
        <p:txBody>
          <a:bodyPr>
            <a:noAutofit/>
          </a:bodyPr>
          <a:lstStyle/>
          <a:p>
            <a:r>
              <a:rPr lang="en-US" sz="2600" dirty="0"/>
              <a:t>Higher-Order Scales – Development:</a:t>
            </a:r>
          </a:p>
          <a:p>
            <a:pPr lvl="1"/>
            <a:r>
              <a:rPr lang="en-US" sz="2000" dirty="0"/>
              <a:t>RC Scales provide an opportunity for a “fresh” analysis</a:t>
            </a:r>
          </a:p>
          <a:p>
            <a:pPr lvl="1"/>
            <a:r>
              <a:rPr lang="en-US" sz="2000" dirty="0"/>
              <a:t>Factor analyses of the RC Scales identify three higher-order dimensions marked by</a:t>
            </a:r>
          </a:p>
          <a:p>
            <a:pPr lvl="2"/>
            <a:r>
              <a:rPr lang="en-US" sz="1800" dirty="0" err="1"/>
              <a:t>RCd</a:t>
            </a:r>
            <a:r>
              <a:rPr lang="en-US" sz="1800" dirty="0"/>
              <a:t>, RC2, RC7</a:t>
            </a:r>
          </a:p>
          <a:p>
            <a:pPr lvl="2"/>
            <a:r>
              <a:rPr lang="en-US" sz="1800" dirty="0"/>
              <a:t>RC6, RC8</a:t>
            </a:r>
          </a:p>
          <a:p>
            <a:pPr lvl="2"/>
            <a:r>
              <a:rPr lang="en-US" sz="1800" dirty="0"/>
              <a:t>RC4, RC9</a:t>
            </a:r>
          </a:p>
          <a:p>
            <a:pPr lvl="1"/>
            <a:r>
              <a:rPr lang="en-US" sz="2000" dirty="0"/>
              <a:t>Combined items of these scales factor analyzed and three factor scores generated</a:t>
            </a:r>
          </a:p>
          <a:p>
            <a:pPr lvl="1"/>
            <a:r>
              <a:rPr lang="en-US" sz="2000" dirty="0"/>
              <a:t>Three factor scores correlated with 567 MMPI-2 items</a:t>
            </a:r>
          </a:p>
          <a:p>
            <a:pPr lvl="1"/>
            <a:r>
              <a:rPr lang="en-US" sz="2000" dirty="0"/>
              <a:t>A set of items selected for each scale to produce diverse and distinctive markers associated statistically and conceptually with one, but not the other two higher-order factors</a:t>
            </a:r>
          </a:p>
        </p:txBody>
      </p:sp>
    </p:spTree>
    <p:extLst>
      <p:ext uri="{BB962C8B-B14F-4D97-AF65-F5344CB8AC3E}">
        <p14:creationId xmlns:p14="http://schemas.microsoft.com/office/powerpoint/2010/main" val="2764481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MMPI-2-RF Substantive Scales</a:t>
            </a:r>
          </a:p>
        </p:txBody>
      </p:sp>
      <p:sp>
        <p:nvSpPr>
          <p:cNvPr id="3" name="Content Placeholder 2"/>
          <p:cNvSpPr>
            <a:spLocks noGrp="1"/>
          </p:cNvSpPr>
          <p:nvPr>
            <p:ph sz="quarter" idx="1"/>
          </p:nvPr>
        </p:nvSpPr>
        <p:spPr/>
        <p:txBody>
          <a:bodyPr>
            <a:normAutofit/>
          </a:bodyPr>
          <a:lstStyle/>
          <a:p>
            <a:r>
              <a:rPr lang="en-US" sz="2800" dirty="0"/>
              <a:t>Higher-Order Scales - Outcome:</a:t>
            </a:r>
          </a:p>
          <a:p>
            <a:pPr lvl="1"/>
            <a:r>
              <a:rPr lang="en-US" sz="2400" dirty="0"/>
              <a:t>EID - </a:t>
            </a:r>
            <a:r>
              <a:rPr lang="en-US" sz="2400" b="1" dirty="0"/>
              <a:t>Emotional/Internalizing Dysfunction</a:t>
            </a:r>
          </a:p>
          <a:p>
            <a:pPr lvl="1"/>
            <a:r>
              <a:rPr lang="en-US" sz="2400" dirty="0"/>
              <a:t>THD – </a:t>
            </a:r>
            <a:r>
              <a:rPr lang="en-US" sz="2400" b="1" dirty="0"/>
              <a:t>Thought Dysfunction</a:t>
            </a:r>
          </a:p>
          <a:p>
            <a:pPr lvl="1"/>
            <a:r>
              <a:rPr lang="en-US" sz="2400" dirty="0"/>
              <a:t>BXD – </a:t>
            </a:r>
            <a:r>
              <a:rPr lang="en-US" sz="2400" b="1" dirty="0"/>
              <a:t>Behavioral/Externalizing Dysfunction</a:t>
            </a:r>
          </a:p>
          <a:p>
            <a:r>
              <a:rPr lang="en-US" sz="2800" dirty="0"/>
              <a:t>Two applications of H-O Scales:</a:t>
            </a:r>
          </a:p>
          <a:p>
            <a:pPr lvl="1"/>
            <a:r>
              <a:rPr lang="en-US" sz="2400" dirty="0"/>
              <a:t>Dimensional measures allow for identification of more than one broad domains of dysfunction (and indication of relative prominence)</a:t>
            </a:r>
          </a:p>
          <a:p>
            <a:pPr lvl="1"/>
            <a:r>
              <a:rPr lang="en-US" sz="2400" dirty="0"/>
              <a:t>Organizing framework for MMPI-2-RF interpretation</a:t>
            </a:r>
          </a:p>
        </p:txBody>
      </p:sp>
    </p:spTree>
    <p:extLst>
      <p:ext uri="{BB962C8B-B14F-4D97-AF65-F5344CB8AC3E}">
        <p14:creationId xmlns:p14="http://schemas.microsoft.com/office/powerpoint/2010/main" val="3740210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MMPI-2-RF Substantive Scales</a:t>
            </a:r>
          </a:p>
        </p:txBody>
      </p:sp>
      <p:sp>
        <p:nvSpPr>
          <p:cNvPr id="3" name="Content Placeholder 2"/>
          <p:cNvSpPr>
            <a:spLocks noGrp="1"/>
          </p:cNvSpPr>
          <p:nvPr>
            <p:ph sz="quarter" idx="1"/>
          </p:nvPr>
        </p:nvSpPr>
        <p:spPr>
          <a:xfrm>
            <a:off x="457200" y="1600200"/>
            <a:ext cx="8153400" cy="4495800"/>
          </a:xfrm>
        </p:spPr>
        <p:txBody>
          <a:bodyPr>
            <a:normAutofit/>
          </a:bodyPr>
          <a:lstStyle/>
          <a:p>
            <a:r>
              <a:rPr lang="en-US" sz="2800" dirty="0"/>
              <a:t>Specific Problems and Interest Scales - Objectives:</a:t>
            </a:r>
          </a:p>
          <a:p>
            <a:pPr lvl="1"/>
            <a:r>
              <a:rPr lang="en-US" sz="2400" dirty="0"/>
              <a:t>Augment H-O and RC Scales with measures needed to achieve comprehensive instrument that assesses the broad range of constructs measurable with the MMPI-2 item pool:</a:t>
            </a:r>
          </a:p>
          <a:p>
            <a:pPr lvl="2"/>
            <a:r>
              <a:rPr lang="en-US" sz="2000" dirty="0"/>
              <a:t>Constructs assessed by Clinical Scales 5 and 0</a:t>
            </a:r>
          </a:p>
          <a:p>
            <a:pPr lvl="2"/>
            <a:r>
              <a:rPr lang="en-US" sz="2000" dirty="0"/>
              <a:t>Clinical Scale components not assessed by the RC Scales (e.g., a “social anxiety” component contained in the items of Clinical Scale 3)</a:t>
            </a:r>
          </a:p>
          <a:p>
            <a:pPr lvl="2"/>
            <a:r>
              <a:rPr lang="en-US" sz="2000" dirty="0"/>
              <a:t>More narrowly-focused facets of some RC Scales (e.g., substance abuse within the item pool of RC4)</a:t>
            </a:r>
          </a:p>
          <a:p>
            <a:pPr lvl="2"/>
            <a:r>
              <a:rPr lang="en-US" sz="2000" dirty="0"/>
              <a:t>Clinically significant attributes not represented in either the Clinical or RC Scales (e.g., </a:t>
            </a:r>
            <a:r>
              <a:rPr lang="en-US" sz="2000" dirty="0" err="1"/>
              <a:t>suicidality</a:t>
            </a:r>
            <a:r>
              <a:rPr lang="en-US" sz="2000" dirty="0"/>
              <a:t>)</a:t>
            </a:r>
          </a:p>
        </p:txBody>
      </p:sp>
    </p:spTree>
    <p:extLst>
      <p:ext uri="{BB962C8B-B14F-4D97-AF65-F5344CB8AC3E}">
        <p14:creationId xmlns:p14="http://schemas.microsoft.com/office/powerpoint/2010/main" val="1715922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MMPI-2-RF Substantive Scales</a:t>
            </a:r>
          </a:p>
        </p:txBody>
      </p:sp>
      <p:sp>
        <p:nvSpPr>
          <p:cNvPr id="3" name="Content Placeholder 2"/>
          <p:cNvSpPr>
            <a:spLocks noGrp="1"/>
          </p:cNvSpPr>
          <p:nvPr>
            <p:ph sz="quarter" idx="1"/>
          </p:nvPr>
        </p:nvSpPr>
        <p:spPr>
          <a:xfrm>
            <a:off x="457200" y="1524000"/>
            <a:ext cx="8153400" cy="4953000"/>
          </a:xfrm>
        </p:spPr>
        <p:txBody>
          <a:bodyPr>
            <a:normAutofit fontScale="92500" lnSpcReduction="20000"/>
          </a:bodyPr>
          <a:lstStyle/>
          <a:p>
            <a:pPr>
              <a:lnSpc>
                <a:spcPct val="120000"/>
              </a:lnSpc>
            </a:pPr>
            <a:r>
              <a:rPr lang="en-US" sz="3000" dirty="0"/>
              <a:t>Specific Problems and Interest Scales – Development:</a:t>
            </a:r>
          </a:p>
          <a:p>
            <a:pPr lvl="1">
              <a:lnSpc>
                <a:spcPct val="120000"/>
              </a:lnSpc>
            </a:pPr>
            <a:r>
              <a:rPr lang="en-US" sz="2400" dirty="0"/>
              <a:t>Iterative process relying on methods similar to those used in developing the RC Scales</a:t>
            </a:r>
          </a:p>
          <a:p>
            <a:pPr lvl="1">
              <a:lnSpc>
                <a:spcPct val="120000"/>
              </a:lnSpc>
            </a:pPr>
            <a:r>
              <a:rPr lang="en-US" sz="2400" dirty="0"/>
              <a:t>A set of items representing targeted constructs factor analyzed along with Demoralization markers</a:t>
            </a:r>
          </a:p>
          <a:p>
            <a:pPr lvl="1">
              <a:lnSpc>
                <a:spcPct val="120000"/>
              </a:lnSpc>
            </a:pPr>
            <a:r>
              <a:rPr lang="en-US" sz="2400" dirty="0"/>
              <a:t>Seed Scales assembled by selecting items not overly correlated with Demoralization or other targeted item sets</a:t>
            </a:r>
          </a:p>
          <a:p>
            <a:pPr lvl="1">
              <a:lnSpc>
                <a:spcPct val="120000"/>
              </a:lnSpc>
            </a:pPr>
            <a:r>
              <a:rPr lang="en-US" sz="2400" dirty="0"/>
              <a:t>Seed scales correlated with 567 MMPI-2 items to identify ones sufficiently correlated with a specific seed and more so than with the others</a:t>
            </a:r>
          </a:p>
          <a:p>
            <a:pPr lvl="1">
              <a:lnSpc>
                <a:spcPct val="120000"/>
              </a:lnSpc>
            </a:pPr>
            <a:r>
              <a:rPr lang="en-US" sz="2400" dirty="0"/>
              <a:t>Deletion of items that reduced internal consistency</a:t>
            </a:r>
          </a:p>
          <a:p>
            <a:pPr lvl="1">
              <a:lnSpc>
                <a:spcPct val="120000"/>
              </a:lnSpc>
            </a:pPr>
            <a:r>
              <a:rPr lang="en-US" sz="2400" dirty="0"/>
              <a:t>Examination of empirical correlates</a:t>
            </a:r>
          </a:p>
        </p:txBody>
      </p:sp>
    </p:spTree>
    <p:extLst>
      <p:ext uri="{BB962C8B-B14F-4D97-AF65-F5344CB8AC3E}">
        <p14:creationId xmlns:p14="http://schemas.microsoft.com/office/powerpoint/2010/main" val="2207902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MMPI-2-RF Substantive Scales</a:t>
            </a:r>
          </a:p>
        </p:txBody>
      </p:sp>
      <p:sp>
        <p:nvSpPr>
          <p:cNvPr id="3" name="Content Placeholder 2"/>
          <p:cNvSpPr>
            <a:spLocks noGrp="1"/>
          </p:cNvSpPr>
          <p:nvPr>
            <p:ph sz="quarter" idx="1"/>
          </p:nvPr>
        </p:nvSpPr>
        <p:spPr>
          <a:xfrm>
            <a:off x="612648" y="1600200"/>
            <a:ext cx="8153400" cy="4495800"/>
          </a:xfrm>
        </p:spPr>
        <p:txBody>
          <a:bodyPr>
            <a:normAutofit/>
          </a:bodyPr>
          <a:lstStyle/>
          <a:p>
            <a:r>
              <a:rPr lang="en-US" sz="2800" dirty="0"/>
              <a:t>Specific Problems and Interest Scales – Outcome:</a:t>
            </a:r>
          </a:p>
          <a:p>
            <a:pPr lvl="1"/>
            <a:r>
              <a:rPr lang="en-US" sz="2400" dirty="0"/>
              <a:t>5 Somatic/Cognitive Scales</a:t>
            </a:r>
          </a:p>
          <a:p>
            <a:pPr lvl="1"/>
            <a:r>
              <a:rPr lang="en-US" sz="2400" dirty="0"/>
              <a:t>9 Internalizing Scales</a:t>
            </a:r>
          </a:p>
          <a:p>
            <a:pPr lvl="1"/>
            <a:r>
              <a:rPr lang="en-US" sz="2400" dirty="0"/>
              <a:t>4 Externalizing Scales</a:t>
            </a:r>
          </a:p>
          <a:p>
            <a:pPr lvl="1"/>
            <a:r>
              <a:rPr lang="en-US" sz="2400" dirty="0"/>
              <a:t>5 Interpersonal Functioning Scales</a:t>
            </a:r>
          </a:p>
          <a:p>
            <a:pPr lvl="1"/>
            <a:r>
              <a:rPr lang="en-US" sz="2400" dirty="0"/>
              <a:t>2 Interest Scales</a:t>
            </a:r>
          </a:p>
        </p:txBody>
      </p:sp>
    </p:spTree>
    <p:extLst>
      <p:ext uri="{BB962C8B-B14F-4D97-AF65-F5344CB8AC3E}">
        <p14:creationId xmlns:p14="http://schemas.microsoft.com/office/powerpoint/2010/main" val="3575251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MMPI-2-RF Substantive Scales</a:t>
            </a:r>
          </a:p>
        </p:txBody>
      </p:sp>
      <p:sp>
        <p:nvSpPr>
          <p:cNvPr id="3" name="Content Placeholder 2"/>
          <p:cNvSpPr>
            <a:spLocks noGrp="1"/>
          </p:cNvSpPr>
          <p:nvPr>
            <p:ph sz="quarter" idx="1"/>
          </p:nvPr>
        </p:nvSpPr>
        <p:spPr>
          <a:xfrm>
            <a:off x="612648" y="1600200"/>
            <a:ext cx="8153400" cy="4495800"/>
          </a:xfrm>
        </p:spPr>
        <p:txBody>
          <a:bodyPr>
            <a:normAutofit/>
          </a:bodyPr>
          <a:lstStyle/>
          <a:p>
            <a:pPr marL="292100" indent="-292100">
              <a:tabLst>
                <a:tab pos="1600200" algn="l"/>
              </a:tabLst>
            </a:pPr>
            <a:r>
              <a:rPr lang="en-US" sz="2600" b="1" dirty="0"/>
              <a:t>Somatic/Cognitive</a:t>
            </a:r>
            <a:br>
              <a:rPr lang="en-US" sz="2600" b="1" dirty="0"/>
            </a:br>
            <a:endParaRPr lang="en-US" sz="1000" b="1" dirty="0"/>
          </a:p>
          <a:p>
            <a:pPr marL="685800" lvl="1" indent="-279400">
              <a:buClr>
                <a:schemeClr val="hlink"/>
              </a:buClr>
              <a:buFont typeface="Wingdings" pitchFamily="2" charset="2"/>
              <a:buChar char="Ø"/>
              <a:tabLst>
                <a:tab pos="1600200" algn="l"/>
              </a:tabLst>
            </a:pPr>
            <a:r>
              <a:rPr lang="en-US" sz="2200" dirty="0"/>
              <a:t>MLS:	</a:t>
            </a:r>
            <a:r>
              <a:rPr lang="en-US" sz="2200" b="1" dirty="0"/>
              <a:t>Malaise</a:t>
            </a:r>
            <a:r>
              <a:rPr lang="en-US" sz="2200" dirty="0"/>
              <a:t> – Overall sense of physical </a:t>
            </a:r>
            <a:br>
              <a:rPr lang="en-US" sz="2200" dirty="0"/>
            </a:br>
            <a:r>
              <a:rPr lang="en-US" sz="2200" dirty="0"/>
              <a:t>	debilitation, poor health (perceived functional 	incapacity)</a:t>
            </a:r>
          </a:p>
          <a:p>
            <a:pPr marL="685800" lvl="1" indent="-279400">
              <a:buClr>
                <a:schemeClr val="hlink"/>
              </a:buClr>
              <a:buFont typeface="Wingdings" pitchFamily="2" charset="2"/>
              <a:buChar char="Ø"/>
              <a:tabLst>
                <a:tab pos="1600200" algn="l"/>
              </a:tabLst>
            </a:pPr>
            <a:r>
              <a:rPr lang="en-US" sz="2200" dirty="0"/>
              <a:t>GIC:	</a:t>
            </a:r>
            <a:r>
              <a:rPr lang="en-US" sz="2200" b="1" dirty="0"/>
              <a:t>Gastrointestinal Complaints</a:t>
            </a:r>
            <a:r>
              <a:rPr lang="en-US" sz="2200" dirty="0"/>
              <a:t> – Nausea, </a:t>
            </a:r>
            <a:br>
              <a:rPr lang="en-US" sz="2200" dirty="0"/>
            </a:br>
            <a:r>
              <a:rPr lang="en-US" sz="2200" dirty="0"/>
              <a:t>	recurring upset stomach, and poor appetite</a:t>
            </a:r>
          </a:p>
          <a:p>
            <a:pPr marL="685800" lvl="1" indent="-279400">
              <a:buClr>
                <a:schemeClr val="hlink"/>
              </a:buClr>
              <a:buFont typeface="Wingdings" pitchFamily="2" charset="2"/>
              <a:buChar char="Ø"/>
              <a:tabLst>
                <a:tab pos="1600200" algn="l"/>
              </a:tabLst>
            </a:pPr>
            <a:r>
              <a:rPr lang="en-US" sz="2200" dirty="0"/>
              <a:t>HPC:	</a:t>
            </a:r>
            <a:r>
              <a:rPr lang="en-US" sz="2200" b="1" dirty="0"/>
              <a:t>Head Pain Complaints</a:t>
            </a:r>
            <a:r>
              <a:rPr lang="en-US" sz="2200" dirty="0"/>
              <a:t> – Head and </a:t>
            </a:r>
            <a:br>
              <a:rPr lang="en-US" sz="2200" dirty="0"/>
            </a:br>
            <a:r>
              <a:rPr lang="en-US" sz="2200" dirty="0"/>
              <a:t>	neck pain</a:t>
            </a:r>
          </a:p>
          <a:p>
            <a:pPr marL="685800" lvl="1" indent="-279400">
              <a:buClr>
                <a:schemeClr val="hlink"/>
              </a:buClr>
              <a:buFont typeface="Wingdings" pitchFamily="2" charset="2"/>
              <a:buChar char="Ø"/>
              <a:tabLst>
                <a:tab pos="1600200" algn="l"/>
              </a:tabLst>
            </a:pPr>
            <a:r>
              <a:rPr lang="en-US" sz="2200" dirty="0"/>
              <a:t>NUC:	</a:t>
            </a:r>
            <a:r>
              <a:rPr lang="en-US" sz="2200" b="1" dirty="0"/>
              <a:t>Neurological Complaints</a:t>
            </a:r>
            <a:r>
              <a:rPr lang="en-US" sz="2200" dirty="0"/>
              <a:t> – Dizziness, </a:t>
            </a:r>
            <a:br>
              <a:rPr lang="en-US" sz="2200" dirty="0"/>
            </a:br>
            <a:r>
              <a:rPr lang="en-US" sz="2200" dirty="0"/>
              <a:t>	weakness, paralysis, loss of balance, etc.</a:t>
            </a:r>
          </a:p>
          <a:p>
            <a:pPr marL="685800" lvl="1" indent="-279400">
              <a:buClr>
                <a:schemeClr val="hlink"/>
              </a:buClr>
              <a:buFont typeface="Wingdings" pitchFamily="2" charset="2"/>
              <a:buChar char="Ø"/>
              <a:tabLst>
                <a:tab pos="1600200" algn="l"/>
              </a:tabLst>
            </a:pPr>
            <a:r>
              <a:rPr lang="en-US" sz="2200" dirty="0"/>
              <a:t>COG:	</a:t>
            </a:r>
            <a:r>
              <a:rPr lang="en-US" sz="2200" b="1" dirty="0"/>
              <a:t>Cognitive Complaints</a:t>
            </a:r>
            <a:r>
              <a:rPr lang="en-US" sz="2200" dirty="0"/>
              <a:t> – Memory problems, </a:t>
            </a:r>
            <a:br>
              <a:rPr lang="en-US" sz="2200" dirty="0"/>
            </a:br>
            <a:r>
              <a:rPr lang="en-US" sz="2200" dirty="0"/>
              <a:t>	difficulties concentrating</a:t>
            </a:r>
          </a:p>
          <a:p>
            <a:endParaRPr lang="en-US" sz="2400" dirty="0"/>
          </a:p>
        </p:txBody>
      </p:sp>
    </p:spTree>
    <p:extLst>
      <p:ext uri="{BB962C8B-B14F-4D97-AF65-F5344CB8AC3E}">
        <p14:creationId xmlns:p14="http://schemas.microsoft.com/office/powerpoint/2010/main" val="337607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sz="4400" dirty="0">
                <a:latin typeface="Arial" charset="0"/>
              </a:rPr>
              <a:t>MMPI Background</a:t>
            </a:r>
          </a:p>
        </p:txBody>
      </p:sp>
      <p:sp>
        <p:nvSpPr>
          <p:cNvPr id="1513475" name="Rectangle 3"/>
          <p:cNvSpPr>
            <a:spLocks noGrp="1" noChangeArrowheads="1"/>
          </p:cNvSpPr>
          <p:nvPr>
            <p:ph type="body" idx="1"/>
          </p:nvPr>
        </p:nvSpPr>
        <p:spPr>
          <a:xfrm>
            <a:off x="612648" y="1600200"/>
            <a:ext cx="8153400" cy="4953000"/>
          </a:xfrm>
        </p:spPr>
        <p:txBody>
          <a:bodyPr>
            <a:normAutofit/>
          </a:bodyPr>
          <a:lstStyle/>
          <a:p>
            <a:pPr eaLnBrk="1" hangingPunct="1"/>
            <a:r>
              <a:rPr lang="en-US" sz="3200" dirty="0"/>
              <a:t>Scale Development:</a:t>
            </a:r>
          </a:p>
          <a:p>
            <a:pPr lvl="1"/>
            <a:r>
              <a:rPr lang="en-US" sz="2800" dirty="0"/>
              <a:t>Follows methodology used by Strong to develop his Vocational Interest Blank</a:t>
            </a:r>
          </a:p>
          <a:p>
            <a:pPr lvl="1"/>
            <a:r>
              <a:rPr lang="en-US" sz="2800" dirty="0"/>
              <a:t>Responses (to an assembled pool of items) of eight criterion groups diagnosed with the targeted disorders (n=20-50) contrasted with those of a “normal” group</a:t>
            </a:r>
          </a:p>
          <a:p>
            <a:pPr lvl="1"/>
            <a:r>
              <a:rPr lang="en-US" sz="2800" dirty="0"/>
              <a:t>Result: Eight original Clinical Scales</a:t>
            </a:r>
          </a:p>
          <a:p>
            <a:pPr lvl="2"/>
            <a:r>
              <a:rPr lang="en-US" sz="2500" dirty="0"/>
              <a:t>Later augmented by </a:t>
            </a:r>
            <a:r>
              <a:rPr lang="en-US" sz="2500" i="1" dirty="0"/>
              <a:t>Masculinity/Femininity</a:t>
            </a:r>
            <a:r>
              <a:rPr lang="en-US" sz="2500" dirty="0"/>
              <a:t> and </a:t>
            </a:r>
            <a:r>
              <a:rPr lang="en-US" sz="2500" i="1" dirty="0"/>
              <a:t>Social Introversion scales</a:t>
            </a:r>
          </a:p>
          <a:p>
            <a:pPr lvl="1"/>
            <a:endParaRPr lang="en-US" sz="2400" dirty="0"/>
          </a:p>
        </p:txBody>
      </p:sp>
    </p:spTree>
    <p:custDataLst>
      <p:tags r:id="rId1"/>
    </p:custDataLst>
    <p:extLst>
      <p:ext uri="{BB962C8B-B14F-4D97-AF65-F5344CB8AC3E}">
        <p14:creationId xmlns:p14="http://schemas.microsoft.com/office/powerpoint/2010/main" val="18391851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134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134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1347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1347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134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3475"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MMPI-2-RF Substantive Scales</a:t>
            </a:r>
          </a:p>
        </p:txBody>
      </p:sp>
      <p:sp>
        <p:nvSpPr>
          <p:cNvPr id="3" name="Content Placeholder 2"/>
          <p:cNvSpPr>
            <a:spLocks noGrp="1"/>
          </p:cNvSpPr>
          <p:nvPr>
            <p:ph sz="quarter" idx="1"/>
          </p:nvPr>
        </p:nvSpPr>
        <p:spPr>
          <a:xfrm>
            <a:off x="612648" y="1600200"/>
            <a:ext cx="8153400" cy="4495800"/>
          </a:xfrm>
        </p:spPr>
        <p:txBody>
          <a:bodyPr>
            <a:normAutofit/>
          </a:bodyPr>
          <a:lstStyle/>
          <a:p>
            <a:pPr marL="292100" indent="-292100">
              <a:lnSpc>
                <a:spcPct val="90000"/>
              </a:lnSpc>
              <a:tabLst>
                <a:tab pos="1371600" algn="l"/>
              </a:tabLst>
            </a:pPr>
            <a:r>
              <a:rPr lang="en-US" sz="2600" b="1" dirty="0"/>
              <a:t>Internalizing (</a:t>
            </a:r>
            <a:r>
              <a:rPr lang="en-US" sz="2600" b="1" dirty="0" err="1"/>
              <a:t>RCd</a:t>
            </a:r>
            <a:r>
              <a:rPr lang="en-US" sz="2600" b="1" dirty="0"/>
              <a:t> Facets)</a:t>
            </a:r>
            <a:r>
              <a:rPr lang="en-US" sz="2600" dirty="0"/>
              <a:t>:</a:t>
            </a:r>
            <a:br>
              <a:rPr lang="en-US" sz="2600" dirty="0"/>
            </a:br>
            <a:endParaRPr lang="en-US" sz="2600" dirty="0"/>
          </a:p>
          <a:p>
            <a:pPr marL="571500" lvl="1" indent="-165100">
              <a:lnSpc>
                <a:spcPct val="90000"/>
              </a:lnSpc>
              <a:buClr>
                <a:schemeClr val="hlink"/>
              </a:buClr>
              <a:buFont typeface="Wingdings" pitchFamily="2" charset="2"/>
              <a:buChar char="Ø"/>
              <a:tabLst>
                <a:tab pos="1371600" algn="l"/>
              </a:tabLst>
            </a:pPr>
            <a:r>
              <a:rPr lang="en-US" sz="2400" dirty="0"/>
              <a:t>SUI:	</a:t>
            </a:r>
            <a:r>
              <a:rPr lang="en-US" sz="2400" b="1" dirty="0"/>
              <a:t>Suicidal/Death Ideation</a:t>
            </a:r>
            <a:r>
              <a:rPr lang="en-US" sz="2400" dirty="0"/>
              <a:t> – Direct reports of </a:t>
            </a:r>
            <a:br>
              <a:rPr lang="en-US" sz="2400" dirty="0"/>
            </a:br>
            <a:r>
              <a:rPr lang="en-US" sz="2400" dirty="0"/>
              <a:t>	suicidal ideation and recent attempts</a:t>
            </a:r>
            <a:br>
              <a:rPr lang="en-US" sz="2400" dirty="0"/>
            </a:br>
            <a:endParaRPr lang="en-US" sz="1000" dirty="0"/>
          </a:p>
          <a:p>
            <a:pPr marL="571500" lvl="1" indent="-165100">
              <a:lnSpc>
                <a:spcPct val="90000"/>
              </a:lnSpc>
              <a:buClr>
                <a:schemeClr val="hlink"/>
              </a:buClr>
              <a:buFont typeface="Wingdings" pitchFamily="2" charset="2"/>
              <a:buChar char="Ø"/>
              <a:tabLst>
                <a:tab pos="1371600" algn="l"/>
              </a:tabLst>
            </a:pPr>
            <a:r>
              <a:rPr lang="en-US" sz="2400" dirty="0"/>
              <a:t>HLP:	</a:t>
            </a:r>
            <a:r>
              <a:rPr lang="en-US" sz="2400" b="1" dirty="0"/>
              <a:t>Helplessness/Hopelessness</a:t>
            </a:r>
            <a:r>
              <a:rPr lang="en-US" sz="2400" dirty="0"/>
              <a:t> – Belief that goals </a:t>
            </a:r>
            <a:br>
              <a:rPr lang="en-US" sz="2400" dirty="0"/>
            </a:br>
            <a:r>
              <a:rPr lang="en-US" sz="2400" dirty="0"/>
              <a:t>	cannot be reached or problems solved</a:t>
            </a:r>
            <a:br>
              <a:rPr lang="en-US" sz="2400" dirty="0"/>
            </a:br>
            <a:endParaRPr lang="en-US" sz="1000" dirty="0"/>
          </a:p>
          <a:p>
            <a:pPr marL="571500" lvl="1" indent="-165100">
              <a:buClr>
                <a:schemeClr val="hlink"/>
              </a:buClr>
              <a:buFont typeface="Wingdings" pitchFamily="2" charset="2"/>
              <a:buChar char="Ø"/>
              <a:tabLst>
                <a:tab pos="1371600" algn="l"/>
              </a:tabLst>
            </a:pPr>
            <a:r>
              <a:rPr lang="en-US" sz="2400" dirty="0"/>
              <a:t>SFD:	</a:t>
            </a:r>
            <a:r>
              <a:rPr lang="en-US" sz="2400" b="1" dirty="0"/>
              <a:t>Self-Doubt </a:t>
            </a:r>
            <a:r>
              <a:rPr lang="en-US" sz="2400" dirty="0"/>
              <a:t>– Lack of  self-confidence, feelings </a:t>
            </a:r>
            <a:br>
              <a:rPr lang="en-US" sz="2400" dirty="0"/>
            </a:br>
            <a:r>
              <a:rPr lang="en-US" sz="2400" dirty="0"/>
              <a:t>	of uselessness</a:t>
            </a:r>
            <a:br>
              <a:rPr lang="en-US" sz="2400" dirty="0"/>
            </a:br>
            <a:endParaRPr lang="en-US" sz="1000" dirty="0"/>
          </a:p>
          <a:p>
            <a:pPr marL="571500" lvl="1" indent="-165100">
              <a:lnSpc>
                <a:spcPct val="90000"/>
              </a:lnSpc>
              <a:buClr>
                <a:schemeClr val="hlink"/>
              </a:buClr>
              <a:buFont typeface="Wingdings" pitchFamily="2" charset="2"/>
              <a:buChar char="Ø"/>
              <a:tabLst>
                <a:tab pos="1371600" algn="l"/>
              </a:tabLst>
            </a:pPr>
            <a:r>
              <a:rPr lang="en-US" sz="2400" dirty="0"/>
              <a:t>NFC:	</a:t>
            </a:r>
            <a:r>
              <a:rPr lang="en-US" sz="2400" b="1" dirty="0"/>
              <a:t>Inefficacy</a:t>
            </a:r>
            <a:r>
              <a:rPr lang="en-US" sz="2400" dirty="0"/>
              <a:t> – Belief that one is indecisive </a:t>
            </a:r>
            <a:br>
              <a:rPr lang="en-US" sz="2400" dirty="0"/>
            </a:br>
            <a:r>
              <a:rPr lang="en-US" sz="2400" dirty="0"/>
              <a:t>	and inefficacious</a:t>
            </a:r>
            <a:endParaRPr lang="en-US" sz="2200" dirty="0"/>
          </a:p>
          <a:p>
            <a:endParaRPr lang="en-US" sz="2400" dirty="0"/>
          </a:p>
        </p:txBody>
      </p:sp>
    </p:spTree>
    <p:extLst>
      <p:ext uri="{BB962C8B-B14F-4D97-AF65-F5344CB8AC3E}">
        <p14:creationId xmlns:p14="http://schemas.microsoft.com/office/powerpoint/2010/main" val="446870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MMPI-2-RF Substantive Scales</a:t>
            </a:r>
          </a:p>
        </p:txBody>
      </p:sp>
      <p:sp>
        <p:nvSpPr>
          <p:cNvPr id="3" name="Content Placeholder 2"/>
          <p:cNvSpPr>
            <a:spLocks noGrp="1"/>
          </p:cNvSpPr>
          <p:nvPr>
            <p:ph sz="quarter" idx="1"/>
          </p:nvPr>
        </p:nvSpPr>
        <p:spPr>
          <a:xfrm>
            <a:off x="612648" y="1676400"/>
            <a:ext cx="8153400" cy="4495800"/>
          </a:xfrm>
        </p:spPr>
        <p:txBody>
          <a:bodyPr>
            <a:normAutofit lnSpcReduction="10000"/>
          </a:bodyPr>
          <a:lstStyle/>
          <a:p>
            <a:pPr>
              <a:lnSpc>
                <a:spcPct val="65000"/>
              </a:lnSpc>
              <a:tabLst>
                <a:tab pos="1600200" algn="l"/>
              </a:tabLst>
            </a:pPr>
            <a:r>
              <a:rPr lang="en-US" sz="2600" b="1" dirty="0"/>
              <a:t>Internalizing (RC7 Facets)</a:t>
            </a:r>
            <a:r>
              <a:rPr lang="en-US" sz="2600" dirty="0"/>
              <a:t>:</a:t>
            </a:r>
            <a:br>
              <a:rPr lang="en-US" sz="2600" dirty="0"/>
            </a:br>
            <a:endParaRPr lang="en-US" sz="2600" dirty="0"/>
          </a:p>
          <a:p>
            <a:pPr lvl="1">
              <a:buClr>
                <a:schemeClr val="hlink"/>
              </a:buClr>
              <a:buFont typeface="Wingdings" pitchFamily="2" charset="2"/>
              <a:buChar char="Ø"/>
              <a:tabLst>
                <a:tab pos="1600200" algn="l"/>
              </a:tabLst>
            </a:pPr>
            <a:r>
              <a:rPr lang="en-US" sz="2400" dirty="0"/>
              <a:t>STW:	</a:t>
            </a:r>
            <a:r>
              <a:rPr lang="en-US" sz="2400" b="1" dirty="0"/>
              <a:t>Stress/Worry</a:t>
            </a:r>
            <a:r>
              <a:rPr lang="en-US" sz="2400" dirty="0"/>
              <a:t> – Preoccupation with </a:t>
            </a:r>
            <a:br>
              <a:rPr lang="en-US" sz="2400" dirty="0"/>
            </a:br>
            <a:r>
              <a:rPr lang="en-US" sz="2400" dirty="0"/>
              <a:t>	disappointments, difficulty with time pressure</a:t>
            </a:r>
            <a:br>
              <a:rPr lang="en-US" sz="2400" dirty="0"/>
            </a:br>
            <a:endParaRPr lang="en-US" sz="1200" dirty="0"/>
          </a:p>
          <a:p>
            <a:pPr marL="685800" lvl="1" indent="-228600">
              <a:lnSpc>
                <a:spcPct val="90000"/>
              </a:lnSpc>
              <a:buClr>
                <a:schemeClr val="hlink"/>
              </a:buClr>
              <a:buFont typeface="Wingdings" pitchFamily="2" charset="2"/>
              <a:buChar char="Ø"/>
              <a:tabLst>
                <a:tab pos="1600200" algn="l"/>
              </a:tabLst>
            </a:pPr>
            <a:r>
              <a:rPr lang="en-US" sz="2400" dirty="0"/>
              <a:t>AXY:	</a:t>
            </a:r>
            <a:r>
              <a:rPr lang="en-US" sz="2400" b="1" dirty="0"/>
              <a:t>Anxiety</a:t>
            </a:r>
            <a:r>
              <a:rPr lang="en-US" sz="2400" dirty="0"/>
              <a:t> – Pervasive anxiety, frights, frequent </a:t>
            </a:r>
            <a:br>
              <a:rPr lang="en-US" sz="2400" dirty="0"/>
            </a:br>
            <a:r>
              <a:rPr lang="en-US" sz="2400" dirty="0"/>
              <a:t>	nightmares</a:t>
            </a:r>
            <a:br>
              <a:rPr lang="en-US" sz="2400" dirty="0"/>
            </a:br>
            <a:endParaRPr lang="en-US" sz="1200" dirty="0"/>
          </a:p>
          <a:p>
            <a:pPr lvl="1">
              <a:buClr>
                <a:schemeClr val="hlink"/>
              </a:buClr>
              <a:buFont typeface="Wingdings" pitchFamily="2" charset="2"/>
              <a:buChar char="Ø"/>
              <a:tabLst>
                <a:tab pos="1600200" algn="l"/>
              </a:tabLst>
            </a:pPr>
            <a:r>
              <a:rPr lang="en-US" sz="2400" dirty="0"/>
              <a:t>ANP:	</a:t>
            </a:r>
            <a:r>
              <a:rPr lang="en-US" sz="2400" b="1" dirty="0"/>
              <a:t>Anger Proneness</a:t>
            </a:r>
            <a:r>
              <a:rPr lang="en-US" sz="2400" dirty="0"/>
              <a:t> – Becoming easily angered, </a:t>
            </a:r>
            <a:br>
              <a:rPr lang="en-US" sz="2400" dirty="0"/>
            </a:br>
            <a:r>
              <a:rPr lang="en-US" sz="2400" dirty="0"/>
              <a:t>	impatient with others</a:t>
            </a:r>
            <a:br>
              <a:rPr lang="en-US" sz="2400" dirty="0"/>
            </a:br>
            <a:endParaRPr lang="en-US" sz="1200" dirty="0"/>
          </a:p>
          <a:p>
            <a:pPr lvl="1">
              <a:buClr>
                <a:schemeClr val="hlink"/>
              </a:buClr>
              <a:buFont typeface="Wingdings" pitchFamily="2" charset="2"/>
              <a:buChar char="Ø"/>
              <a:tabLst>
                <a:tab pos="1600200" algn="l"/>
              </a:tabLst>
            </a:pPr>
            <a:r>
              <a:rPr lang="en-US" sz="2400" dirty="0"/>
              <a:t>BRF:	</a:t>
            </a:r>
            <a:r>
              <a:rPr lang="en-US" sz="2400" b="1" dirty="0"/>
              <a:t>Behavior-Restricting Fears</a:t>
            </a:r>
            <a:r>
              <a:rPr lang="en-US" sz="2400" dirty="0"/>
              <a:t> – Fears that </a:t>
            </a:r>
            <a:br>
              <a:rPr lang="en-US" sz="2400" dirty="0"/>
            </a:br>
            <a:r>
              <a:rPr lang="en-US" sz="2400" dirty="0"/>
              <a:t>	significantly inhibit normal behavior</a:t>
            </a:r>
            <a:br>
              <a:rPr lang="en-US" sz="2400" dirty="0"/>
            </a:br>
            <a:endParaRPr lang="en-US" sz="1000" dirty="0"/>
          </a:p>
          <a:p>
            <a:pPr lvl="1">
              <a:buClr>
                <a:schemeClr val="hlink"/>
              </a:buClr>
              <a:buFont typeface="Wingdings" pitchFamily="2" charset="2"/>
              <a:buChar char="Ø"/>
              <a:tabLst>
                <a:tab pos="1600200" algn="l"/>
              </a:tabLst>
            </a:pPr>
            <a:r>
              <a:rPr lang="en-US" sz="2400" dirty="0"/>
              <a:t>MSF:	</a:t>
            </a:r>
            <a:r>
              <a:rPr lang="en-US" sz="2400" b="1" dirty="0"/>
              <a:t>Multiple Specific Fears</a:t>
            </a:r>
            <a:r>
              <a:rPr lang="en-US" sz="2400" dirty="0"/>
              <a:t> – Fears of blood, fire, </a:t>
            </a:r>
            <a:br>
              <a:rPr lang="en-US" sz="2400" dirty="0"/>
            </a:br>
            <a:r>
              <a:rPr lang="en-US" sz="2400" dirty="0"/>
              <a:t>	thunder, etc.</a:t>
            </a:r>
          </a:p>
          <a:p>
            <a:endParaRPr lang="en-US" sz="2400" dirty="0"/>
          </a:p>
        </p:txBody>
      </p:sp>
    </p:spTree>
    <p:extLst>
      <p:ext uri="{BB962C8B-B14F-4D97-AF65-F5344CB8AC3E}">
        <p14:creationId xmlns:p14="http://schemas.microsoft.com/office/powerpoint/2010/main" val="1068045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MMPI-2-RF Substantive Scales</a:t>
            </a:r>
          </a:p>
        </p:txBody>
      </p:sp>
      <p:sp>
        <p:nvSpPr>
          <p:cNvPr id="3" name="Content Placeholder 2"/>
          <p:cNvSpPr>
            <a:spLocks noGrp="1"/>
          </p:cNvSpPr>
          <p:nvPr>
            <p:ph sz="quarter" idx="1"/>
          </p:nvPr>
        </p:nvSpPr>
        <p:spPr>
          <a:xfrm>
            <a:off x="612648" y="1676400"/>
            <a:ext cx="8153400" cy="4495800"/>
          </a:xfrm>
        </p:spPr>
        <p:txBody>
          <a:bodyPr>
            <a:normAutofit lnSpcReduction="10000"/>
          </a:bodyPr>
          <a:lstStyle/>
          <a:p>
            <a:pPr>
              <a:tabLst>
                <a:tab pos="1600200" algn="l"/>
              </a:tabLst>
            </a:pPr>
            <a:r>
              <a:rPr lang="en-US" b="1" dirty="0"/>
              <a:t>Externalizing</a:t>
            </a:r>
            <a:r>
              <a:rPr lang="en-US" dirty="0"/>
              <a:t>:</a:t>
            </a:r>
            <a:br>
              <a:rPr lang="en-US" sz="3200" dirty="0"/>
            </a:br>
            <a:r>
              <a:rPr lang="en-US" sz="2600" b="1" dirty="0"/>
              <a:t>RC4 Facets</a:t>
            </a:r>
          </a:p>
          <a:p>
            <a:pPr lvl="1">
              <a:buClr>
                <a:schemeClr val="hlink"/>
              </a:buClr>
              <a:buFont typeface="Wingdings" pitchFamily="2" charset="2"/>
              <a:buChar char="Ø"/>
              <a:tabLst>
                <a:tab pos="1600200" algn="l"/>
              </a:tabLst>
            </a:pPr>
            <a:r>
              <a:rPr lang="en-US" sz="2400" dirty="0"/>
              <a:t>JCP:	</a:t>
            </a:r>
            <a:r>
              <a:rPr lang="en-US" sz="2400" b="1" dirty="0"/>
              <a:t>Juvenile Conduct Problems</a:t>
            </a:r>
            <a:r>
              <a:rPr lang="en-US" sz="2400" dirty="0"/>
              <a:t> – Difficulties </a:t>
            </a:r>
            <a:br>
              <a:rPr lang="en-US" sz="2400" dirty="0"/>
            </a:br>
            <a:r>
              <a:rPr lang="en-US" sz="2400" dirty="0"/>
              <a:t>	at school and at home, stealing</a:t>
            </a:r>
            <a:br>
              <a:rPr lang="en-US" sz="2400" dirty="0"/>
            </a:br>
            <a:endParaRPr lang="en-US" sz="1000" dirty="0"/>
          </a:p>
          <a:p>
            <a:pPr lvl="1">
              <a:buClr>
                <a:schemeClr val="hlink"/>
              </a:buClr>
              <a:buFont typeface="Wingdings" pitchFamily="2" charset="2"/>
              <a:buChar char="Ø"/>
              <a:tabLst>
                <a:tab pos="1600200" algn="l"/>
              </a:tabLst>
            </a:pPr>
            <a:r>
              <a:rPr lang="en-US" sz="2400" dirty="0"/>
              <a:t>SUB:	</a:t>
            </a:r>
            <a:r>
              <a:rPr lang="en-US" sz="2400" b="1" dirty="0"/>
              <a:t>Substance Abuse</a:t>
            </a:r>
            <a:r>
              <a:rPr lang="en-US" sz="2400" dirty="0"/>
              <a:t> – Current and past 		misuse of alcohol and drugs</a:t>
            </a:r>
            <a:br>
              <a:rPr lang="en-US" sz="2400" dirty="0"/>
            </a:br>
            <a:endParaRPr lang="en-US" sz="1000" dirty="0"/>
          </a:p>
          <a:p>
            <a:pPr lvl="1">
              <a:buClr>
                <a:schemeClr val="tx1"/>
              </a:buClr>
              <a:buNone/>
              <a:tabLst>
                <a:tab pos="1600200" algn="l"/>
              </a:tabLst>
            </a:pPr>
            <a:r>
              <a:rPr lang="en-US" b="1" dirty="0"/>
              <a:t>RC9 Facets</a:t>
            </a:r>
          </a:p>
          <a:p>
            <a:pPr lvl="1">
              <a:buClr>
                <a:schemeClr val="hlink"/>
              </a:buClr>
              <a:buFont typeface="Wingdings" pitchFamily="2" charset="2"/>
              <a:buChar char="Ø"/>
              <a:tabLst>
                <a:tab pos="1600200" algn="l"/>
              </a:tabLst>
            </a:pPr>
            <a:r>
              <a:rPr lang="en-US" sz="2400" dirty="0"/>
              <a:t>AGG:	</a:t>
            </a:r>
            <a:r>
              <a:rPr lang="en-US" sz="2400" b="1" dirty="0"/>
              <a:t>Aggression</a:t>
            </a:r>
            <a:r>
              <a:rPr lang="en-US" sz="2400" dirty="0"/>
              <a:t> – Physically aggressive, </a:t>
            </a:r>
            <a:br>
              <a:rPr lang="en-US" sz="2400" dirty="0"/>
            </a:br>
            <a:r>
              <a:rPr lang="en-US" sz="2400" dirty="0"/>
              <a:t>	violent behavior</a:t>
            </a:r>
            <a:br>
              <a:rPr lang="en-US" sz="2400" dirty="0"/>
            </a:br>
            <a:endParaRPr lang="en-US" sz="1000" dirty="0"/>
          </a:p>
          <a:p>
            <a:pPr lvl="1">
              <a:buClr>
                <a:schemeClr val="hlink"/>
              </a:buClr>
              <a:buFont typeface="Wingdings" pitchFamily="2" charset="2"/>
              <a:buChar char="Ø"/>
              <a:tabLst>
                <a:tab pos="1600200" algn="l"/>
              </a:tabLst>
            </a:pPr>
            <a:r>
              <a:rPr lang="en-US" sz="2400" dirty="0"/>
              <a:t>ACT:	</a:t>
            </a:r>
            <a:r>
              <a:rPr lang="en-US" sz="2400" b="1" dirty="0"/>
              <a:t>Activation</a:t>
            </a:r>
            <a:r>
              <a:rPr lang="en-US" sz="2400" dirty="0"/>
              <a:t> – Heightened excitation </a:t>
            </a:r>
            <a:br>
              <a:rPr lang="en-US" sz="2400" dirty="0"/>
            </a:br>
            <a:r>
              <a:rPr lang="en-US" sz="2400" dirty="0"/>
              <a:t>	and energy level</a:t>
            </a:r>
          </a:p>
          <a:p>
            <a:endParaRPr lang="en-US" sz="2400" dirty="0"/>
          </a:p>
        </p:txBody>
      </p:sp>
    </p:spTree>
    <p:extLst>
      <p:ext uri="{BB962C8B-B14F-4D97-AF65-F5344CB8AC3E}">
        <p14:creationId xmlns:p14="http://schemas.microsoft.com/office/powerpoint/2010/main" val="560562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MMPI-2-RF Substantive Scales</a:t>
            </a:r>
          </a:p>
        </p:txBody>
      </p:sp>
      <p:sp>
        <p:nvSpPr>
          <p:cNvPr id="3" name="Content Placeholder 2"/>
          <p:cNvSpPr>
            <a:spLocks noGrp="1"/>
          </p:cNvSpPr>
          <p:nvPr>
            <p:ph sz="quarter" idx="1"/>
          </p:nvPr>
        </p:nvSpPr>
        <p:spPr>
          <a:xfrm>
            <a:off x="612648" y="1676400"/>
            <a:ext cx="8153400" cy="4495800"/>
          </a:xfrm>
        </p:spPr>
        <p:txBody>
          <a:bodyPr>
            <a:normAutofit/>
          </a:bodyPr>
          <a:lstStyle/>
          <a:p>
            <a:pPr>
              <a:tabLst>
                <a:tab pos="1663700" algn="l"/>
              </a:tabLst>
            </a:pPr>
            <a:r>
              <a:rPr lang="en-US" sz="3300" b="1" dirty="0"/>
              <a:t>Interpersonal</a:t>
            </a:r>
            <a:r>
              <a:rPr lang="en-US" sz="3300" dirty="0"/>
              <a:t>:</a:t>
            </a:r>
          </a:p>
          <a:p>
            <a:pPr lvl="1">
              <a:buClr>
                <a:schemeClr val="hlink"/>
              </a:buClr>
              <a:buFont typeface="Wingdings" pitchFamily="2" charset="2"/>
              <a:buChar char="Ø"/>
              <a:tabLst>
                <a:tab pos="1663700" algn="l"/>
              </a:tabLst>
            </a:pPr>
            <a:r>
              <a:rPr lang="en-US" sz="2500" dirty="0"/>
              <a:t>FML:	</a:t>
            </a:r>
            <a:r>
              <a:rPr lang="en-US" sz="2500" b="1" dirty="0"/>
              <a:t>Family Problems</a:t>
            </a:r>
            <a:r>
              <a:rPr lang="en-US" sz="2500" dirty="0"/>
              <a:t> – Conflictual family 		relationships</a:t>
            </a:r>
          </a:p>
          <a:p>
            <a:pPr lvl="1">
              <a:buClr>
                <a:schemeClr val="hlink"/>
              </a:buClr>
              <a:buFont typeface="Wingdings" pitchFamily="2" charset="2"/>
              <a:buChar char="Ø"/>
              <a:tabLst>
                <a:tab pos="1663700" algn="l"/>
              </a:tabLst>
            </a:pPr>
            <a:r>
              <a:rPr lang="en-US" sz="2500" dirty="0"/>
              <a:t>IPP:	</a:t>
            </a:r>
            <a:r>
              <a:rPr lang="en-US" sz="2500" b="1" dirty="0"/>
              <a:t>Interpersonal Passivity</a:t>
            </a:r>
            <a:r>
              <a:rPr lang="en-US" sz="2500" dirty="0"/>
              <a:t> – Being unassertive and 	submissive</a:t>
            </a:r>
          </a:p>
          <a:p>
            <a:pPr lvl="1">
              <a:buClr>
                <a:schemeClr val="hlink"/>
              </a:buClr>
              <a:buFont typeface="Wingdings" pitchFamily="2" charset="2"/>
              <a:buChar char="Ø"/>
              <a:tabLst>
                <a:tab pos="1663700" algn="l"/>
              </a:tabLst>
            </a:pPr>
            <a:r>
              <a:rPr lang="en-US" sz="2500" dirty="0"/>
              <a:t>SAV:	</a:t>
            </a:r>
            <a:r>
              <a:rPr lang="en-US" sz="2500" b="1" dirty="0"/>
              <a:t>Social Avoidance</a:t>
            </a:r>
            <a:r>
              <a:rPr lang="en-US" sz="2500" dirty="0"/>
              <a:t> – Avoiding or not enjoying 	social events</a:t>
            </a:r>
          </a:p>
          <a:p>
            <a:pPr lvl="1">
              <a:buClr>
                <a:schemeClr val="hlink"/>
              </a:buClr>
              <a:buFont typeface="Wingdings" pitchFamily="2" charset="2"/>
              <a:buChar char="Ø"/>
              <a:tabLst>
                <a:tab pos="1663700" algn="l"/>
              </a:tabLst>
            </a:pPr>
            <a:r>
              <a:rPr lang="en-US" sz="2500" dirty="0"/>
              <a:t>SHY:	</a:t>
            </a:r>
            <a:r>
              <a:rPr lang="en-US" sz="2500" b="1" dirty="0"/>
              <a:t>Shyness</a:t>
            </a:r>
            <a:r>
              <a:rPr lang="en-US" sz="2500" dirty="0"/>
              <a:t> – Bashful, prone to feel inhibited </a:t>
            </a:r>
            <a:br>
              <a:rPr lang="en-US" sz="2500" dirty="0"/>
            </a:br>
            <a:r>
              <a:rPr lang="en-US" sz="2500" dirty="0"/>
              <a:t>	and anxious around others</a:t>
            </a:r>
          </a:p>
          <a:p>
            <a:pPr lvl="1">
              <a:buClr>
                <a:schemeClr val="hlink"/>
              </a:buClr>
              <a:buFont typeface="Wingdings" pitchFamily="2" charset="2"/>
              <a:buChar char="Ø"/>
              <a:tabLst>
                <a:tab pos="1663700" algn="l"/>
              </a:tabLst>
            </a:pPr>
            <a:r>
              <a:rPr lang="en-US" sz="2500" dirty="0"/>
              <a:t>DSF:	</a:t>
            </a:r>
            <a:r>
              <a:rPr lang="en-US" sz="2500" b="1" dirty="0" err="1"/>
              <a:t>Disaffiliativeness</a:t>
            </a:r>
            <a:r>
              <a:rPr lang="en-US" sz="2500" dirty="0"/>
              <a:t> – Disliking people and 		being around them</a:t>
            </a:r>
          </a:p>
        </p:txBody>
      </p:sp>
    </p:spTree>
    <p:extLst>
      <p:ext uri="{BB962C8B-B14F-4D97-AF65-F5344CB8AC3E}">
        <p14:creationId xmlns:p14="http://schemas.microsoft.com/office/powerpoint/2010/main" val="3037300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MMPI-2-RF Substantive Scales</a:t>
            </a:r>
          </a:p>
        </p:txBody>
      </p:sp>
      <p:sp>
        <p:nvSpPr>
          <p:cNvPr id="3" name="Content Placeholder 2"/>
          <p:cNvSpPr>
            <a:spLocks noGrp="1"/>
          </p:cNvSpPr>
          <p:nvPr>
            <p:ph sz="quarter" idx="1"/>
          </p:nvPr>
        </p:nvSpPr>
        <p:spPr>
          <a:xfrm>
            <a:off x="612648" y="1676400"/>
            <a:ext cx="8153400" cy="4495800"/>
          </a:xfrm>
        </p:spPr>
        <p:txBody>
          <a:bodyPr>
            <a:normAutofit/>
          </a:bodyPr>
          <a:lstStyle/>
          <a:p>
            <a:pPr>
              <a:tabLst>
                <a:tab pos="1663700" algn="l"/>
              </a:tabLst>
            </a:pPr>
            <a:r>
              <a:rPr lang="en-US" sz="3200" b="1" dirty="0"/>
              <a:t>Interests</a:t>
            </a:r>
            <a:r>
              <a:rPr lang="en-US" sz="3200" dirty="0"/>
              <a:t>:</a:t>
            </a:r>
          </a:p>
          <a:p>
            <a:pPr marL="457200" lvl="1" indent="-228600">
              <a:buClr>
                <a:schemeClr val="hlink"/>
              </a:buClr>
              <a:buFont typeface="Wingdings" pitchFamily="2" charset="2"/>
              <a:buChar char="Ø"/>
              <a:tabLst>
                <a:tab pos="1320800" algn="l"/>
              </a:tabLst>
            </a:pPr>
            <a:r>
              <a:rPr lang="en-US" sz="2400" dirty="0"/>
              <a:t>AES:	</a:t>
            </a:r>
            <a:r>
              <a:rPr lang="en-US" sz="2400" b="1" dirty="0"/>
              <a:t>Aesthetic-Literary Interests</a:t>
            </a:r>
            <a:r>
              <a:rPr lang="en-US" sz="2400" dirty="0"/>
              <a:t> </a:t>
            </a:r>
            <a:r>
              <a:rPr lang="en-US" sz="2800" dirty="0"/>
              <a:t>–</a:t>
            </a:r>
            <a:r>
              <a:rPr lang="en-US" sz="2400" dirty="0"/>
              <a:t> Literature, 			music, the theater</a:t>
            </a:r>
            <a:br>
              <a:rPr lang="en-US" sz="2400" dirty="0"/>
            </a:br>
            <a:endParaRPr lang="en-US" sz="1600" dirty="0"/>
          </a:p>
          <a:p>
            <a:pPr marL="457200" lvl="1" indent="-228600">
              <a:buClr>
                <a:schemeClr val="hlink"/>
              </a:buClr>
              <a:buFont typeface="Wingdings" pitchFamily="2" charset="2"/>
              <a:buChar char="Ø"/>
              <a:tabLst>
                <a:tab pos="1320800" algn="l"/>
              </a:tabLst>
            </a:pPr>
            <a:r>
              <a:rPr lang="en-US" sz="2400" dirty="0"/>
              <a:t>MEC:	</a:t>
            </a:r>
            <a:r>
              <a:rPr lang="en-US" sz="2400" b="1" dirty="0"/>
              <a:t>Mechanical-Physical Interests</a:t>
            </a:r>
            <a:r>
              <a:rPr lang="en-US" sz="2400" dirty="0"/>
              <a:t> </a:t>
            </a:r>
            <a:r>
              <a:rPr lang="en-US" sz="2800" dirty="0"/>
              <a:t>–</a:t>
            </a:r>
            <a:r>
              <a:rPr lang="en-US" sz="2400" dirty="0"/>
              <a:t> Fixing and 		building things, the outdoors, sports</a:t>
            </a:r>
          </a:p>
        </p:txBody>
      </p:sp>
    </p:spTree>
    <p:extLst>
      <p:ext uri="{BB962C8B-B14F-4D97-AF65-F5344CB8AC3E}">
        <p14:creationId xmlns:p14="http://schemas.microsoft.com/office/powerpoint/2010/main" val="1105655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MMPI-2-RF Substantive Scales</a:t>
            </a:r>
          </a:p>
        </p:txBody>
      </p:sp>
      <p:sp>
        <p:nvSpPr>
          <p:cNvPr id="3" name="Content Placeholder 2"/>
          <p:cNvSpPr>
            <a:spLocks noGrp="1"/>
          </p:cNvSpPr>
          <p:nvPr>
            <p:ph sz="quarter" idx="1"/>
          </p:nvPr>
        </p:nvSpPr>
        <p:spPr>
          <a:xfrm>
            <a:off x="612648" y="1676400"/>
            <a:ext cx="8153400" cy="4800600"/>
          </a:xfrm>
        </p:spPr>
        <p:txBody>
          <a:bodyPr>
            <a:normAutofit fontScale="92500" lnSpcReduction="10000"/>
          </a:bodyPr>
          <a:lstStyle/>
          <a:p>
            <a:pPr>
              <a:tabLst>
                <a:tab pos="1663700" algn="l"/>
              </a:tabLst>
            </a:pPr>
            <a:r>
              <a:rPr lang="en-US" sz="3200" dirty="0"/>
              <a:t>PSY-5 – Personality Psychopathology-5</a:t>
            </a:r>
          </a:p>
          <a:p>
            <a:pPr lvl="1">
              <a:lnSpc>
                <a:spcPct val="110000"/>
              </a:lnSpc>
              <a:tabLst>
                <a:tab pos="1663700" algn="l"/>
              </a:tabLst>
            </a:pPr>
            <a:r>
              <a:rPr lang="en-US" sz="2400" dirty="0"/>
              <a:t>Developed by </a:t>
            </a:r>
            <a:r>
              <a:rPr lang="en-US" sz="2400" dirty="0" err="1"/>
              <a:t>Harkness</a:t>
            </a:r>
            <a:r>
              <a:rPr lang="en-US" sz="2400" dirty="0"/>
              <a:t> and McNulty (1994) as a dimensional model of Axis II features</a:t>
            </a:r>
          </a:p>
          <a:p>
            <a:pPr lvl="1">
              <a:lnSpc>
                <a:spcPct val="110000"/>
              </a:lnSpc>
              <a:tabLst>
                <a:tab pos="1663700" algn="l"/>
              </a:tabLst>
            </a:pPr>
            <a:r>
              <a:rPr lang="en-US" sz="2400" dirty="0"/>
              <a:t>Began with DSM-III-R Axis II criteria</a:t>
            </a:r>
          </a:p>
          <a:p>
            <a:pPr lvl="1">
              <a:lnSpc>
                <a:spcPct val="110000"/>
              </a:lnSpc>
              <a:tabLst>
                <a:tab pos="1663700" algn="l"/>
              </a:tabLst>
            </a:pPr>
            <a:r>
              <a:rPr lang="en-US" sz="2400" dirty="0"/>
              <a:t>Augmented with items describing psychopathy features and </a:t>
            </a:r>
            <a:r>
              <a:rPr lang="en-US" sz="2400" dirty="0" err="1"/>
              <a:t>Tellegen’s</a:t>
            </a:r>
            <a:r>
              <a:rPr lang="en-US" sz="2400" dirty="0"/>
              <a:t> higher-order dimensions of Negative Emotionality, Positive Emotionality, and Constraint</a:t>
            </a:r>
          </a:p>
          <a:p>
            <a:pPr lvl="1">
              <a:lnSpc>
                <a:spcPct val="110000"/>
              </a:lnSpc>
              <a:tabLst>
                <a:tab pos="1663700" algn="l"/>
              </a:tabLst>
            </a:pPr>
            <a:r>
              <a:rPr lang="en-US" sz="2400" dirty="0"/>
              <a:t>Data reduction analyses identify five dimensions</a:t>
            </a:r>
          </a:p>
          <a:p>
            <a:pPr lvl="1">
              <a:lnSpc>
                <a:spcPct val="110000"/>
              </a:lnSpc>
              <a:tabLst>
                <a:tab pos="1663700" algn="l"/>
              </a:tabLst>
            </a:pPr>
            <a:r>
              <a:rPr lang="en-US" sz="2400" dirty="0" err="1"/>
              <a:t>Harkness</a:t>
            </a:r>
            <a:r>
              <a:rPr lang="en-US" sz="2400" dirty="0"/>
              <a:t>, McNulty, and Ben-Porath (1995) develop MMPI-2 PSY-5 Scales using replicated rational selection</a:t>
            </a:r>
          </a:p>
          <a:p>
            <a:pPr lvl="2">
              <a:lnSpc>
                <a:spcPct val="110000"/>
              </a:lnSpc>
              <a:tabLst>
                <a:tab pos="1663700" algn="l"/>
              </a:tabLst>
            </a:pPr>
            <a:r>
              <a:rPr lang="en-US" sz="2100" dirty="0"/>
              <a:t>Lay judges select MMPI-2 items guided by descriptions of the five dimensions</a:t>
            </a:r>
          </a:p>
          <a:p>
            <a:pPr lvl="1">
              <a:tabLst>
                <a:tab pos="1663700" algn="l"/>
              </a:tabLst>
            </a:pPr>
            <a:endParaRPr lang="en-US" sz="2400" dirty="0"/>
          </a:p>
        </p:txBody>
      </p:sp>
    </p:spTree>
    <p:extLst>
      <p:ext uri="{BB962C8B-B14F-4D97-AF65-F5344CB8AC3E}">
        <p14:creationId xmlns:p14="http://schemas.microsoft.com/office/powerpoint/2010/main" val="1975846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MMPI-2-RF Substantive Scales</a:t>
            </a:r>
          </a:p>
        </p:txBody>
      </p:sp>
      <p:sp>
        <p:nvSpPr>
          <p:cNvPr id="3" name="Content Placeholder 2"/>
          <p:cNvSpPr>
            <a:spLocks noGrp="1"/>
          </p:cNvSpPr>
          <p:nvPr>
            <p:ph sz="quarter" idx="1"/>
          </p:nvPr>
        </p:nvSpPr>
        <p:spPr>
          <a:xfrm>
            <a:off x="612648" y="1676400"/>
            <a:ext cx="8153400" cy="4724400"/>
          </a:xfrm>
        </p:spPr>
        <p:txBody>
          <a:bodyPr>
            <a:normAutofit fontScale="92500" lnSpcReduction="20000"/>
          </a:bodyPr>
          <a:lstStyle/>
          <a:p>
            <a:pPr>
              <a:tabLst>
                <a:tab pos="1663700" algn="l"/>
              </a:tabLst>
            </a:pPr>
            <a:r>
              <a:rPr lang="en-US" sz="3200" dirty="0"/>
              <a:t>MMPI-2-RF PSY-5 Scales</a:t>
            </a:r>
          </a:p>
          <a:p>
            <a:pPr marL="548640" lvl="1" indent="-228600">
              <a:lnSpc>
                <a:spcPct val="120000"/>
              </a:lnSpc>
              <a:tabLst>
                <a:tab pos="1714500" algn="l"/>
              </a:tabLst>
            </a:pPr>
            <a:r>
              <a:rPr lang="en-US" dirty="0"/>
              <a:t>Revised versions of their MMPI-2 measures of the PSY-5 dimensional model of personality (Axis II) pathology developed by </a:t>
            </a:r>
            <a:r>
              <a:rPr lang="en-US" dirty="0" err="1"/>
              <a:t>Harkness</a:t>
            </a:r>
            <a:r>
              <a:rPr lang="en-US" dirty="0"/>
              <a:t> and McNulty:</a:t>
            </a:r>
            <a:endParaRPr lang="en-US" sz="900" dirty="0"/>
          </a:p>
          <a:p>
            <a:pPr marL="571500" lvl="1" indent="-228600">
              <a:lnSpc>
                <a:spcPct val="120000"/>
              </a:lnSpc>
              <a:buClr>
                <a:schemeClr val="hlink"/>
              </a:buClr>
              <a:buFont typeface="Wingdings" pitchFamily="2" charset="2"/>
              <a:buChar char="Ø"/>
              <a:tabLst>
                <a:tab pos="1714500" algn="l"/>
              </a:tabLst>
            </a:pPr>
            <a:r>
              <a:rPr lang="en-US" sz="2100" dirty="0"/>
              <a:t>AGGR-r:	</a:t>
            </a:r>
            <a:r>
              <a:rPr lang="en-US" sz="2100" b="1" dirty="0"/>
              <a:t>Aggressiveness-Revised </a:t>
            </a:r>
            <a:r>
              <a:rPr lang="en-US" sz="2100" dirty="0"/>
              <a:t>– Instrumental, goal-directed 	aggression</a:t>
            </a:r>
          </a:p>
          <a:p>
            <a:pPr marL="571500" lvl="1" indent="-228600">
              <a:lnSpc>
                <a:spcPct val="120000"/>
              </a:lnSpc>
              <a:buClr>
                <a:schemeClr val="hlink"/>
              </a:buClr>
              <a:buFont typeface="Wingdings" pitchFamily="2" charset="2"/>
              <a:buChar char="Ø"/>
              <a:tabLst>
                <a:tab pos="1714500" algn="l"/>
              </a:tabLst>
            </a:pPr>
            <a:r>
              <a:rPr lang="en-US" sz="2100" dirty="0"/>
              <a:t>PSYC-r:	</a:t>
            </a:r>
            <a:r>
              <a:rPr lang="en-US" sz="2100" b="1" dirty="0"/>
              <a:t>Psychoticism-Revised</a:t>
            </a:r>
            <a:r>
              <a:rPr lang="en-US" sz="2100" dirty="0"/>
              <a:t>  – Disconnection </a:t>
            </a:r>
            <a:br>
              <a:rPr lang="en-US" sz="2100" dirty="0"/>
            </a:br>
            <a:r>
              <a:rPr lang="en-US" sz="2100" dirty="0"/>
              <a:t>	from reality</a:t>
            </a:r>
          </a:p>
          <a:p>
            <a:pPr marL="571500" lvl="1" indent="-228600">
              <a:lnSpc>
                <a:spcPct val="120000"/>
              </a:lnSpc>
              <a:buClr>
                <a:schemeClr val="hlink"/>
              </a:buClr>
              <a:buFont typeface="Wingdings" pitchFamily="2" charset="2"/>
              <a:buChar char="Ø"/>
              <a:tabLst>
                <a:tab pos="1714500" algn="l"/>
              </a:tabLst>
            </a:pPr>
            <a:r>
              <a:rPr lang="en-US" sz="2100" dirty="0"/>
              <a:t>DISC-r:	</a:t>
            </a:r>
            <a:r>
              <a:rPr lang="en-US" sz="2100" b="1" dirty="0" err="1"/>
              <a:t>Disconstraint</a:t>
            </a:r>
            <a:r>
              <a:rPr lang="en-US" sz="2100" b="1" dirty="0"/>
              <a:t>-Revised</a:t>
            </a:r>
            <a:r>
              <a:rPr lang="en-US" sz="2100" dirty="0"/>
              <a:t> – Under-controlled behavior</a:t>
            </a:r>
          </a:p>
          <a:p>
            <a:pPr marL="571500" lvl="1" indent="-228600">
              <a:lnSpc>
                <a:spcPct val="120000"/>
              </a:lnSpc>
              <a:buClr>
                <a:schemeClr val="hlink"/>
              </a:buClr>
              <a:buFont typeface="Wingdings" pitchFamily="2" charset="2"/>
              <a:buChar char="Ø"/>
              <a:tabLst>
                <a:tab pos="1714500" algn="l"/>
              </a:tabLst>
            </a:pPr>
            <a:r>
              <a:rPr lang="en-US" sz="2100" dirty="0"/>
              <a:t>NEGE-r:	</a:t>
            </a:r>
            <a:r>
              <a:rPr lang="en-US" sz="2100" b="1" dirty="0"/>
              <a:t>Negative Emotionality/Neuroticism-Revised </a:t>
            </a:r>
            <a:r>
              <a:rPr lang="en-US" sz="2100" dirty="0"/>
              <a:t>– 	Anxiety, 	insecurity, worry, and fear</a:t>
            </a:r>
          </a:p>
          <a:p>
            <a:pPr marL="571500" lvl="1" indent="-228600">
              <a:lnSpc>
                <a:spcPct val="120000"/>
              </a:lnSpc>
              <a:buClr>
                <a:schemeClr val="hlink"/>
              </a:buClr>
              <a:buFont typeface="Wingdings" pitchFamily="2" charset="2"/>
              <a:buChar char="Ø"/>
              <a:tabLst>
                <a:tab pos="1714500" algn="l"/>
              </a:tabLst>
            </a:pPr>
            <a:r>
              <a:rPr lang="en-US" sz="2100" dirty="0"/>
              <a:t>INTR-r:	</a:t>
            </a:r>
            <a:r>
              <a:rPr lang="en-US" sz="2100" b="1" dirty="0"/>
              <a:t>Introversion/Low Positive Emotionality-Revised</a:t>
            </a:r>
            <a:r>
              <a:rPr lang="en-US" sz="2100" dirty="0"/>
              <a:t> – Social 	disengagement and </a:t>
            </a:r>
            <a:r>
              <a:rPr lang="en-US" sz="2100" dirty="0" err="1"/>
              <a:t>anhedonia</a:t>
            </a:r>
            <a:endParaRPr lang="en-US" sz="2100" dirty="0"/>
          </a:p>
          <a:p>
            <a:pPr lvl="1">
              <a:lnSpc>
                <a:spcPct val="120000"/>
              </a:lnSpc>
              <a:tabLst>
                <a:tab pos="1663700" algn="l"/>
              </a:tabLst>
            </a:pPr>
            <a:endParaRPr lang="en-US" sz="2400" dirty="0"/>
          </a:p>
        </p:txBody>
      </p:sp>
    </p:spTree>
    <p:extLst>
      <p:ext uri="{BB962C8B-B14F-4D97-AF65-F5344CB8AC3E}">
        <p14:creationId xmlns:p14="http://schemas.microsoft.com/office/powerpoint/2010/main" val="1303312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MMPI-2-RF Substantive Scales</a:t>
            </a:r>
          </a:p>
        </p:txBody>
      </p:sp>
      <p:sp>
        <p:nvSpPr>
          <p:cNvPr id="3" name="Content Placeholder 2"/>
          <p:cNvSpPr>
            <a:spLocks noGrp="1"/>
          </p:cNvSpPr>
          <p:nvPr>
            <p:ph sz="quarter" idx="1"/>
          </p:nvPr>
        </p:nvSpPr>
        <p:spPr>
          <a:xfrm>
            <a:off x="612648" y="1676400"/>
            <a:ext cx="8153400" cy="4724400"/>
          </a:xfrm>
        </p:spPr>
        <p:txBody>
          <a:bodyPr>
            <a:noAutofit/>
          </a:bodyPr>
          <a:lstStyle/>
          <a:p>
            <a:pPr>
              <a:tabLst>
                <a:tab pos="1663700" algn="l"/>
              </a:tabLst>
            </a:pPr>
            <a:r>
              <a:rPr lang="en-US" sz="2800" dirty="0"/>
              <a:t>MMPI-2-RF PSY-5 Scales</a:t>
            </a:r>
          </a:p>
          <a:p>
            <a:pPr lvl="1">
              <a:lnSpc>
                <a:spcPct val="120000"/>
              </a:lnSpc>
              <a:tabLst>
                <a:tab pos="1663700" algn="l"/>
              </a:tabLst>
            </a:pPr>
            <a:r>
              <a:rPr lang="en-US" sz="2400" dirty="0"/>
              <a:t>Provide a validated, dimensional perspective on personality disorder features</a:t>
            </a:r>
          </a:p>
          <a:p>
            <a:pPr lvl="2">
              <a:lnSpc>
                <a:spcPct val="120000"/>
              </a:lnSpc>
              <a:tabLst>
                <a:tab pos="1663700" algn="l"/>
              </a:tabLst>
            </a:pPr>
            <a:r>
              <a:rPr lang="en-US" sz="2000" dirty="0"/>
              <a:t>Very similar to a model considered for DSM-5 (now designated as the Alternative Model of Personality Disorders [AMPD]):</a:t>
            </a:r>
          </a:p>
          <a:p>
            <a:pPr lvl="3">
              <a:lnSpc>
                <a:spcPct val="120000"/>
              </a:lnSpc>
              <a:tabLst>
                <a:tab pos="1663700" algn="l"/>
              </a:tabLst>
            </a:pPr>
            <a:r>
              <a:rPr lang="en-US" sz="1800" dirty="0"/>
              <a:t>Negative Affectivity</a:t>
            </a:r>
          </a:p>
          <a:p>
            <a:pPr lvl="3">
              <a:lnSpc>
                <a:spcPct val="120000"/>
              </a:lnSpc>
              <a:tabLst>
                <a:tab pos="1663700" algn="l"/>
              </a:tabLst>
            </a:pPr>
            <a:r>
              <a:rPr lang="en-US" sz="1800" dirty="0"/>
              <a:t>Detachment</a:t>
            </a:r>
          </a:p>
          <a:p>
            <a:pPr lvl="3">
              <a:lnSpc>
                <a:spcPct val="120000"/>
              </a:lnSpc>
              <a:tabLst>
                <a:tab pos="1663700" algn="l"/>
              </a:tabLst>
            </a:pPr>
            <a:r>
              <a:rPr lang="en-US" sz="1800" dirty="0"/>
              <a:t>Antagonism</a:t>
            </a:r>
          </a:p>
          <a:p>
            <a:pPr lvl="3">
              <a:lnSpc>
                <a:spcPct val="120000"/>
              </a:lnSpc>
              <a:tabLst>
                <a:tab pos="1663700" algn="l"/>
              </a:tabLst>
            </a:pPr>
            <a:r>
              <a:rPr lang="en-US" sz="1800" dirty="0"/>
              <a:t>Disinhibit ion vs. Compulsivity</a:t>
            </a:r>
          </a:p>
          <a:p>
            <a:pPr lvl="3">
              <a:lnSpc>
                <a:spcPct val="120000"/>
              </a:lnSpc>
              <a:tabLst>
                <a:tab pos="1663700" algn="l"/>
              </a:tabLst>
            </a:pPr>
            <a:r>
              <a:rPr lang="en-US" sz="1800" dirty="0"/>
              <a:t>Psychoticism</a:t>
            </a:r>
          </a:p>
        </p:txBody>
      </p:sp>
    </p:spTree>
    <p:extLst>
      <p:ext uri="{BB962C8B-B14F-4D97-AF65-F5344CB8AC3E}">
        <p14:creationId xmlns:p14="http://schemas.microsoft.com/office/powerpoint/2010/main" val="3879108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MMPI-2-RF Substantive Scales</a:t>
            </a:r>
          </a:p>
        </p:txBody>
      </p:sp>
      <p:sp>
        <p:nvSpPr>
          <p:cNvPr id="3" name="Content Placeholder 2"/>
          <p:cNvSpPr>
            <a:spLocks noGrp="1"/>
          </p:cNvSpPr>
          <p:nvPr>
            <p:ph sz="quarter" idx="1"/>
          </p:nvPr>
        </p:nvSpPr>
        <p:spPr>
          <a:xfrm>
            <a:off x="612648" y="1676400"/>
            <a:ext cx="8153400" cy="4724400"/>
          </a:xfrm>
        </p:spPr>
        <p:txBody>
          <a:bodyPr>
            <a:noAutofit/>
          </a:bodyPr>
          <a:lstStyle/>
          <a:p>
            <a:pPr>
              <a:tabLst>
                <a:tab pos="1663700" algn="l"/>
              </a:tabLst>
            </a:pPr>
            <a:r>
              <a:rPr lang="en-US" sz="2800" dirty="0"/>
              <a:t>MMPI-2-RF PSY-5 Scales</a:t>
            </a:r>
          </a:p>
          <a:p>
            <a:pPr lvl="2">
              <a:lnSpc>
                <a:spcPct val="120000"/>
              </a:lnSpc>
              <a:tabLst>
                <a:tab pos="1663700" algn="l"/>
              </a:tabLst>
            </a:pPr>
            <a:r>
              <a:rPr lang="en-US" sz="2000" dirty="0"/>
              <a:t>Can be linked to clusters of DSM-5 Personality disorders:</a:t>
            </a:r>
          </a:p>
          <a:p>
            <a:pPr lvl="3">
              <a:lnSpc>
                <a:spcPct val="120000"/>
              </a:lnSpc>
              <a:tabLst>
                <a:tab pos="1663700" algn="l"/>
              </a:tabLst>
            </a:pPr>
            <a:r>
              <a:rPr lang="en-US" sz="1800" dirty="0"/>
              <a:t>Aggressiveness – Cluster B</a:t>
            </a:r>
          </a:p>
          <a:p>
            <a:pPr lvl="3">
              <a:lnSpc>
                <a:spcPct val="120000"/>
              </a:lnSpc>
              <a:tabLst>
                <a:tab pos="1663700" algn="l"/>
              </a:tabLst>
            </a:pPr>
            <a:r>
              <a:rPr lang="en-US" sz="1800" dirty="0"/>
              <a:t>Psychoticism – Cluster A</a:t>
            </a:r>
          </a:p>
          <a:p>
            <a:pPr lvl="3">
              <a:lnSpc>
                <a:spcPct val="120000"/>
              </a:lnSpc>
              <a:tabLst>
                <a:tab pos="1663700" algn="l"/>
              </a:tabLst>
            </a:pPr>
            <a:r>
              <a:rPr lang="en-US" sz="1800" dirty="0" err="1"/>
              <a:t>Disconstraint</a:t>
            </a:r>
            <a:r>
              <a:rPr lang="en-US" sz="1800" dirty="0"/>
              <a:t> – Custer B</a:t>
            </a:r>
          </a:p>
          <a:p>
            <a:pPr lvl="3">
              <a:lnSpc>
                <a:spcPct val="120000"/>
              </a:lnSpc>
              <a:tabLst>
                <a:tab pos="1663700" algn="l"/>
              </a:tabLst>
            </a:pPr>
            <a:r>
              <a:rPr lang="en-US" sz="1800" dirty="0"/>
              <a:t>Negative Emotionality/Neuroticism – Cluster C</a:t>
            </a:r>
          </a:p>
          <a:p>
            <a:pPr lvl="3">
              <a:lnSpc>
                <a:spcPct val="120000"/>
              </a:lnSpc>
              <a:tabLst>
                <a:tab pos="1663700" algn="l"/>
              </a:tabLst>
            </a:pPr>
            <a:r>
              <a:rPr lang="en-US" sz="1800" dirty="0"/>
              <a:t>Introversion/Low Positive Emotionality – Cluster C</a:t>
            </a:r>
          </a:p>
        </p:txBody>
      </p:sp>
    </p:spTree>
    <p:extLst>
      <p:ext uri="{BB962C8B-B14F-4D97-AF65-F5344CB8AC3E}">
        <p14:creationId xmlns:p14="http://schemas.microsoft.com/office/powerpoint/2010/main" val="3313163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05856"/>
            <a:ext cx="8153400" cy="642411"/>
          </a:xfrm>
        </p:spPr>
        <p:txBody>
          <a:bodyPr>
            <a:normAutofit fontScale="90000"/>
          </a:bodyPr>
          <a:lstStyle/>
          <a:p>
            <a:r>
              <a:rPr lang="en-US" sz="4000" dirty="0"/>
              <a:t>Empirical Findings Substantive Scales</a:t>
            </a:r>
          </a:p>
        </p:txBody>
      </p:sp>
      <p:sp>
        <p:nvSpPr>
          <p:cNvPr id="3" name="Content Placeholder 2"/>
          <p:cNvSpPr>
            <a:spLocks noGrp="1"/>
          </p:cNvSpPr>
          <p:nvPr>
            <p:ph sz="quarter" idx="1"/>
          </p:nvPr>
        </p:nvSpPr>
        <p:spPr>
          <a:xfrm>
            <a:off x="612648" y="1600200"/>
            <a:ext cx="8153400" cy="4724400"/>
          </a:xfrm>
        </p:spPr>
        <p:txBody>
          <a:bodyPr>
            <a:normAutofit/>
          </a:bodyPr>
          <a:lstStyle/>
          <a:p>
            <a:r>
              <a:rPr lang="en-US" sz="2800" dirty="0"/>
              <a:t>Reported in MMPI-2-RF Technical Manual and  peer-reviewed literature</a:t>
            </a:r>
          </a:p>
          <a:p>
            <a:pPr lvl="1"/>
            <a:r>
              <a:rPr lang="en-US" sz="2500" dirty="0"/>
              <a:t>Technical Manual</a:t>
            </a:r>
          </a:p>
          <a:p>
            <a:pPr lvl="2"/>
            <a:r>
              <a:rPr lang="en-US" sz="2200" dirty="0"/>
              <a:t>Adequate reliability</a:t>
            </a:r>
          </a:p>
          <a:p>
            <a:pPr lvl="2"/>
            <a:r>
              <a:rPr lang="en-US" sz="2200" dirty="0"/>
              <a:t>Good evidence of construct validity</a:t>
            </a:r>
          </a:p>
          <a:p>
            <a:pPr lvl="2"/>
            <a:r>
              <a:rPr lang="en-US" sz="2200" dirty="0"/>
              <a:t>Broad range of replicable empirical correlates reflected in interpretive recommendations in MMPI-2-RF Manual for Administration, Scoring, and Interpretation</a:t>
            </a:r>
          </a:p>
          <a:p>
            <a:pPr lvl="1"/>
            <a:endParaRPr lang="en-US" sz="2400" dirty="0"/>
          </a:p>
        </p:txBody>
      </p:sp>
    </p:spTree>
    <p:extLst>
      <p:ext uri="{BB962C8B-B14F-4D97-AF65-F5344CB8AC3E}">
        <p14:creationId xmlns:p14="http://schemas.microsoft.com/office/powerpoint/2010/main" val="3037866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br>
              <a:rPr lang="en-US" dirty="0">
                <a:solidFill>
                  <a:schemeClr val="bg1"/>
                </a:solidFill>
                <a:latin typeface="Arial" panose="020B0604020202020204" pitchFamily="34" charset="0"/>
                <a:cs typeface="Arial" panose="020B0604020202020204" pitchFamily="34" charset="0"/>
              </a:rPr>
            </a:br>
            <a:endParaRPr lang="en-US" dirty="0">
              <a:solidFill>
                <a:schemeClr val="bg1"/>
              </a:solidFill>
              <a:latin typeface="Arial" panose="020B0604020202020204" pitchFamily="34" charset="0"/>
              <a:cs typeface="Arial" panose="020B0604020202020204" pitchFamily="34" charset="0"/>
            </a:endParaRPr>
          </a:p>
        </p:txBody>
      </p:sp>
      <p:pic>
        <p:nvPicPr>
          <p:cNvPr id="6146" name="Picture 2"/>
          <p:cNvPicPr>
            <a:picLocks noChangeAspect="1" noChangeArrowheads="1"/>
          </p:cNvPicPr>
          <p:nvPr/>
        </p:nvPicPr>
        <p:blipFill>
          <a:blip r:embed="rId2" cstate="print"/>
          <a:srcRect/>
          <a:stretch>
            <a:fillRect/>
          </a:stretch>
        </p:blipFill>
        <p:spPr bwMode="auto">
          <a:xfrm>
            <a:off x="76200" y="1812799"/>
            <a:ext cx="8894524" cy="3368801"/>
          </a:xfrm>
          <a:prstGeom prst="rect">
            <a:avLst/>
          </a:prstGeom>
          <a:noFill/>
          <a:ln w="9525">
            <a:noFill/>
            <a:miter lim="800000"/>
            <a:headEnd/>
            <a:tailEnd/>
          </a:ln>
        </p:spPr>
      </p:pic>
      <p:sp>
        <p:nvSpPr>
          <p:cNvPr id="2" name="TextBox 1">
            <a:extLst>
              <a:ext uri="{FF2B5EF4-FFF2-40B4-BE49-F238E27FC236}">
                <a16:creationId xmlns:a16="http://schemas.microsoft.com/office/drawing/2014/main" id="{1401B174-5238-2A92-F83A-70D4F0B252C0}"/>
              </a:ext>
            </a:extLst>
          </p:cNvPr>
          <p:cNvSpPr txBox="1"/>
          <p:nvPr/>
        </p:nvSpPr>
        <p:spPr>
          <a:xfrm>
            <a:off x="76200" y="231228"/>
            <a:ext cx="9091448" cy="707886"/>
          </a:xfrm>
          <a:prstGeom prst="rect">
            <a:avLst/>
          </a:prstGeom>
          <a:noFill/>
        </p:spPr>
        <p:txBody>
          <a:bodyPr wrap="square" rtlCol="0">
            <a:spAutoFit/>
          </a:bodyPr>
          <a:lstStyle/>
          <a:p>
            <a:r>
              <a:rPr lang="en-US" sz="4000" dirty="0">
                <a:solidFill>
                  <a:schemeClr val="bg1"/>
                </a:solidFill>
                <a:latin typeface="Arial" panose="020B0604020202020204" pitchFamily="34" charset="0"/>
                <a:cs typeface="Arial" panose="020B0604020202020204" pitchFamily="34" charset="0"/>
              </a:rPr>
              <a:t>Hathaway &amp; McKinley 1944, p. 155</a:t>
            </a:r>
            <a:endParaRPr lang="en-US" sz="4000"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custDataLst>
      <p:tags r:id="rId1"/>
    </p:custDataLst>
    <p:extLst>
      <p:ext uri="{BB962C8B-B14F-4D97-AF65-F5344CB8AC3E}">
        <p14:creationId xmlns:p14="http://schemas.microsoft.com/office/powerpoint/2010/main" val="166610662"/>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262759" y="305856"/>
            <a:ext cx="8807669" cy="642411"/>
          </a:xfrm>
        </p:spPr>
        <p:txBody>
          <a:bodyPr>
            <a:noAutofit/>
          </a:bodyPr>
          <a:lstStyle/>
          <a:p>
            <a:pPr eaLnBrk="1" hangingPunct="1">
              <a:defRPr/>
            </a:pPr>
            <a:r>
              <a:rPr lang="en-US" sz="3200" dirty="0"/>
              <a:t>MMPI-2-RF Technical Manual: Appendix A</a:t>
            </a:r>
          </a:p>
        </p:txBody>
      </p:sp>
      <p:sp>
        <p:nvSpPr>
          <p:cNvPr id="1904643" name="Rectangle 3"/>
          <p:cNvSpPr>
            <a:spLocks noGrp="1" noChangeArrowheads="1"/>
          </p:cNvSpPr>
          <p:nvPr>
            <p:ph type="body" idx="1"/>
          </p:nvPr>
        </p:nvSpPr>
        <p:spPr/>
        <p:txBody>
          <a:bodyPr>
            <a:normAutofit/>
          </a:bodyPr>
          <a:lstStyle/>
          <a:p>
            <a:pPr eaLnBrk="1" hangingPunct="1">
              <a:lnSpc>
                <a:spcPct val="80000"/>
              </a:lnSpc>
            </a:pPr>
            <a:r>
              <a:rPr lang="en-US" sz="2400" dirty="0"/>
              <a:t>Empirical Correlates in</a:t>
            </a:r>
          </a:p>
          <a:p>
            <a:pPr lvl="1" eaLnBrk="1" hangingPunct="1">
              <a:lnSpc>
                <a:spcPct val="80000"/>
              </a:lnSpc>
              <a:buFont typeface="Courier New" pitchFamily="49" charset="0"/>
              <a:buChar char="o"/>
            </a:pPr>
            <a:r>
              <a:rPr lang="en-US" sz="2200" dirty="0"/>
              <a:t>Mental Health</a:t>
            </a:r>
          </a:p>
          <a:p>
            <a:pPr lvl="2" eaLnBrk="1" hangingPunct="1">
              <a:lnSpc>
                <a:spcPct val="80000"/>
              </a:lnSpc>
              <a:buFont typeface="Courier New" pitchFamily="49" charset="0"/>
              <a:buChar char="o"/>
            </a:pPr>
            <a:r>
              <a:rPr lang="en-US" sz="2100" dirty="0"/>
              <a:t>Outpatient</a:t>
            </a:r>
          </a:p>
          <a:p>
            <a:pPr lvl="2" eaLnBrk="1" hangingPunct="1">
              <a:lnSpc>
                <a:spcPct val="80000"/>
              </a:lnSpc>
              <a:buFont typeface="Courier New" pitchFamily="49" charset="0"/>
              <a:buChar char="o"/>
            </a:pPr>
            <a:r>
              <a:rPr lang="en-US" sz="2100" dirty="0"/>
              <a:t>Inpatient</a:t>
            </a:r>
          </a:p>
          <a:p>
            <a:pPr lvl="1" eaLnBrk="1" hangingPunct="1">
              <a:lnSpc>
                <a:spcPct val="80000"/>
              </a:lnSpc>
              <a:buFont typeface="Courier New" pitchFamily="49" charset="0"/>
              <a:buChar char="o"/>
            </a:pPr>
            <a:r>
              <a:rPr lang="en-US" sz="2200" dirty="0"/>
              <a:t>Medical</a:t>
            </a:r>
          </a:p>
          <a:p>
            <a:pPr lvl="1" eaLnBrk="1" hangingPunct="1">
              <a:lnSpc>
                <a:spcPct val="80000"/>
              </a:lnSpc>
              <a:buFont typeface="Courier New" pitchFamily="49" charset="0"/>
              <a:buChar char="o"/>
            </a:pPr>
            <a:r>
              <a:rPr lang="en-US" sz="2200" dirty="0"/>
              <a:t>Substance Abuse Treatment</a:t>
            </a:r>
          </a:p>
          <a:p>
            <a:pPr lvl="1" eaLnBrk="1" hangingPunct="1">
              <a:lnSpc>
                <a:spcPct val="80000"/>
              </a:lnSpc>
              <a:buFont typeface="Courier New" pitchFamily="49" charset="0"/>
              <a:buChar char="o"/>
            </a:pPr>
            <a:r>
              <a:rPr lang="en-US" sz="2200" dirty="0"/>
              <a:t>Forensic- Civil</a:t>
            </a:r>
          </a:p>
          <a:p>
            <a:pPr lvl="1" eaLnBrk="1" hangingPunct="1">
              <a:lnSpc>
                <a:spcPct val="80000"/>
              </a:lnSpc>
              <a:buFont typeface="Courier New" pitchFamily="49" charset="0"/>
              <a:buChar char="o"/>
            </a:pPr>
            <a:r>
              <a:rPr lang="en-US" sz="2200" dirty="0"/>
              <a:t>Forensic- Criminal</a:t>
            </a:r>
          </a:p>
          <a:p>
            <a:pPr lvl="1" eaLnBrk="1" hangingPunct="1">
              <a:lnSpc>
                <a:spcPct val="80000"/>
              </a:lnSpc>
              <a:buFont typeface="Courier New" pitchFamily="49" charset="0"/>
              <a:buChar char="o"/>
            </a:pPr>
            <a:r>
              <a:rPr lang="en-US" sz="2200" dirty="0"/>
              <a:t>Non-Clinical</a:t>
            </a:r>
          </a:p>
          <a:p>
            <a:pPr lvl="1" eaLnBrk="1" hangingPunct="1">
              <a:lnSpc>
                <a:spcPct val="80000"/>
              </a:lnSpc>
              <a:buFont typeface="Courier New" pitchFamily="49" charset="0"/>
              <a:buChar char="o"/>
            </a:pPr>
            <a:endParaRPr lang="en-US" sz="2200" dirty="0"/>
          </a:p>
          <a:p>
            <a:pPr eaLnBrk="1" hangingPunct="1">
              <a:lnSpc>
                <a:spcPct val="80000"/>
              </a:lnSpc>
            </a:pPr>
            <a:r>
              <a:rPr lang="en-US" sz="2400" dirty="0"/>
              <a:t>N= 4,336 Men; 2,337 Women</a:t>
            </a:r>
          </a:p>
          <a:p>
            <a:pPr eaLnBrk="1" hangingPunct="1">
              <a:lnSpc>
                <a:spcPct val="80000"/>
              </a:lnSpc>
            </a:pPr>
            <a:r>
              <a:rPr lang="en-US" sz="2400" dirty="0"/>
              <a:t>605 Criteria</a:t>
            </a:r>
          </a:p>
          <a:p>
            <a:pPr eaLnBrk="1" hangingPunct="1">
              <a:lnSpc>
                <a:spcPct val="80000"/>
              </a:lnSpc>
            </a:pPr>
            <a:r>
              <a:rPr lang="en-US" sz="2400" dirty="0"/>
              <a:t>53,970 Correlations</a:t>
            </a:r>
          </a:p>
        </p:txBody>
      </p:sp>
    </p:spTree>
    <p:custDataLst>
      <p:tags r:id="rId1"/>
    </p:custDataLst>
    <p:extLst>
      <p:ext uri="{BB962C8B-B14F-4D97-AF65-F5344CB8AC3E}">
        <p14:creationId xmlns:p14="http://schemas.microsoft.com/office/powerpoint/2010/main" val="327533162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0464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0464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0464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0464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0464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0464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0464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0464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04643">
                                            <p:txEl>
                                              <p:pRg st="8" end="8"/>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04643">
                                            <p:txEl>
                                              <p:pRg st="10" end="1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04643">
                                            <p:txEl>
                                              <p:pRg st="11" end="11"/>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0464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64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305856"/>
            <a:ext cx="8357695" cy="642411"/>
          </a:xfrm>
        </p:spPr>
        <p:txBody>
          <a:bodyPr>
            <a:normAutofit fontScale="90000"/>
          </a:bodyPr>
          <a:lstStyle/>
          <a:p>
            <a:r>
              <a:rPr lang="en-US" sz="4000" dirty="0"/>
              <a:t>Empirical Findings Substantive Scales</a:t>
            </a:r>
          </a:p>
        </p:txBody>
      </p:sp>
      <p:sp>
        <p:nvSpPr>
          <p:cNvPr id="3" name="Content Placeholder 2"/>
          <p:cNvSpPr>
            <a:spLocks noGrp="1"/>
          </p:cNvSpPr>
          <p:nvPr>
            <p:ph sz="quarter" idx="1"/>
          </p:nvPr>
        </p:nvSpPr>
        <p:spPr>
          <a:xfrm>
            <a:off x="612648" y="1600200"/>
            <a:ext cx="8153400" cy="4724400"/>
          </a:xfrm>
        </p:spPr>
        <p:txBody>
          <a:bodyPr>
            <a:normAutofit/>
          </a:bodyPr>
          <a:lstStyle/>
          <a:p>
            <a:r>
              <a:rPr lang="en-US" sz="3200" dirty="0"/>
              <a:t>Peer-reviewed literature:</a:t>
            </a:r>
          </a:p>
          <a:p>
            <a:pPr lvl="1"/>
            <a:r>
              <a:rPr lang="en-US" sz="2400" dirty="0"/>
              <a:t>Over 530 publications report empirical correlates of the MMPI-2-RF scales in various settings</a:t>
            </a:r>
          </a:p>
          <a:p>
            <a:pPr lvl="2"/>
            <a:r>
              <a:rPr lang="en-US" sz="2000" dirty="0"/>
              <a:t>Mental health</a:t>
            </a:r>
          </a:p>
          <a:p>
            <a:pPr lvl="2"/>
            <a:r>
              <a:rPr lang="en-US" sz="2000" dirty="0"/>
              <a:t>Medical</a:t>
            </a:r>
          </a:p>
          <a:p>
            <a:pPr lvl="2"/>
            <a:r>
              <a:rPr lang="en-US" sz="2000" dirty="0"/>
              <a:t>Forensic</a:t>
            </a:r>
          </a:p>
          <a:p>
            <a:pPr lvl="2"/>
            <a:r>
              <a:rPr lang="en-US" sz="2000" dirty="0"/>
              <a:t>Public Safety Personnel Screening</a:t>
            </a:r>
          </a:p>
        </p:txBody>
      </p:sp>
    </p:spTree>
    <p:extLst>
      <p:ext uri="{BB962C8B-B14F-4D97-AF65-F5344CB8AC3E}">
        <p14:creationId xmlns:p14="http://schemas.microsoft.com/office/powerpoint/2010/main" val="568863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MMPI-2-RF Validity Scales</a:t>
            </a:r>
          </a:p>
        </p:txBody>
      </p:sp>
      <p:sp>
        <p:nvSpPr>
          <p:cNvPr id="3" name="Content Placeholder 2"/>
          <p:cNvSpPr>
            <a:spLocks noGrp="1"/>
          </p:cNvSpPr>
          <p:nvPr>
            <p:ph sz="quarter" idx="1"/>
          </p:nvPr>
        </p:nvSpPr>
        <p:spPr>
          <a:xfrm>
            <a:off x="612648" y="1600200"/>
            <a:ext cx="8153400" cy="4648200"/>
          </a:xfrm>
        </p:spPr>
        <p:txBody>
          <a:bodyPr>
            <a:normAutofit fontScale="85000" lnSpcReduction="20000"/>
          </a:bodyPr>
          <a:lstStyle/>
          <a:p>
            <a:r>
              <a:rPr lang="en-US" sz="2800" dirty="0"/>
              <a:t>Protocol Validity versus Instrument Validity</a:t>
            </a:r>
          </a:p>
          <a:p>
            <a:r>
              <a:rPr lang="en-US" sz="2800" dirty="0"/>
              <a:t>Threats to Protocol Validity</a:t>
            </a:r>
          </a:p>
          <a:p>
            <a:pPr lvl="1"/>
            <a:r>
              <a:rPr lang="en-US" dirty="0"/>
              <a:t>Non-Content-Based Invalid Responding</a:t>
            </a:r>
          </a:p>
          <a:p>
            <a:pPr lvl="2"/>
            <a:r>
              <a:rPr lang="en-US" sz="2400" dirty="0"/>
              <a:t>Non-responding</a:t>
            </a:r>
          </a:p>
          <a:p>
            <a:pPr lvl="2"/>
            <a:r>
              <a:rPr lang="en-US" sz="2400" dirty="0"/>
              <a:t>Random Responding</a:t>
            </a:r>
          </a:p>
          <a:p>
            <a:pPr lvl="3"/>
            <a:r>
              <a:rPr lang="en-US" sz="2100" dirty="0"/>
              <a:t>Intentional</a:t>
            </a:r>
          </a:p>
          <a:p>
            <a:pPr lvl="3"/>
            <a:r>
              <a:rPr lang="en-US" sz="2100" dirty="0"/>
              <a:t>Unintentional</a:t>
            </a:r>
          </a:p>
          <a:p>
            <a:pPr lvl="4"/>
            <a:r>
              <a:rPr lang="en-US" sz="1900" dirty="0"/>
              <a:t>Reading Difficulties</a:t>
            </a:r>
          </a:p>
          <a:p>
            <a:pPr lvl="4"/>
            <a:r>
              <a:rPr lang="en-US" sz="1900" dirty="0"/>
              <a:t>Comprehension Deficits</a:t>
            </a:r>
          </a:p>
          <a:p>
            <a:pPr lvl="5"/>
            <a:r>
              <a:rPr lang="en-US" sz="1700" dirty="0"/>
              <a:t>Low verbal abilities</a:t>
            </a:r>
          </a:p>
          <a:p>
            <a:pPr lvl="5"/>
            <a:r>
              <a:rPr lang="en-US" sz="1700" dirty="0"/>
              <a:t>Non-native English speaker</a:t>
            </a:r>
          </a:p>
          <a:p>
            <a:pPr lvl="4"/>
            <a:r>
              <a:rPr lang="en-US" sz="1900" dirty="0"/>
              <a:t>Disorganization</a:t>
            </a:r>
          </a:p>
          <a:p>
            <a:pPr lvl="4"/>
            <a:r>
              <a:rPr lang="en-US" sz="1900" dirty="0"/>
              <a:t>Mismarked answer sheets</a:t>
            </a:r>
          </a:p>
          <a:p>
            <a:pPr lvl="2"/>
            <a:r>
              <a:rPr lang="en-US" sz="2400" dirty="0"/>
              <a:t>Fixed Responding</a:t>
            </a:r>
          </a:p>
          <a:p>
            <a:pPr lvl="3"/>
            <a:r>
              <a:rPr lang="en-US" sz="2100" dirty="0"/>
              <a:t>Acquiescence or Counter-acquiescence</a:t>
            </a:r>
          </a:p>
          <a:p>
            <a:pPr lvl="3"/>
            <a:r>
              <a:rPr lang="en-US" sz="2100" dirty="0"/>
              <a:t>Problems with double negatives</a:t>
            </a:r>
          </a:p>
          <a:p>
            <a:pPr lvl="4"/>
            <a:endParaRPr lang="en-US" sz="1900" dirty="0"/>
          </a:p>
        </p:txBody>
      </p:sp>
    </p:spTree>
    <p:extLst>
      <p:ext uri="{BB962C8B-B14F-4D97-AF65-F5344CB8AC3E}">
        <p14:creationId xmlns:p14="http://schemas.microsoft.com/office/powerpoint/2010/main" val="857826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MMPI-2-RF Validity Scales</a:t>
            </a:r>
          </a:p>
        </p:txBody>
      </p:sp>
      <p:sp>
        <p:nvSpPr>
          <p:cNvPr id="3" name="Content Placeholder 2"/>
          <p:cNvSpPr>
            <a:spLocks noGrp="1"/>
          </p:cNvSpPr>
          <p:nvPr>
            <p:ph sz="quarter" idx="1"/>
          </p:nvPr>
        </p:nvSpPr>
        <p:spPr>
          <a:xfrm>
            <a:off x="612648" y="1600200"/>
            <a:ext cx="8153400" cy="4648200"/>
          </a:xfrm>
        </p:spPr>
        <p:txBody>
          <a:bodyPr>
            <a:normAutofit fontScale="92500" lnSpcReduction="10000"/>
          </a:bodyPr>
          <a:lstStyle/>
          <a:p>
            <a:r>
              <a:rPr lang="en-US" sz="2800" dirty="0"/>
              <a:t>Threats to Protocol Validity</a:t>
            </a:r>
          </a:p>
          <a:p>
            <a:pPr lvl="1"/>
            <a:r>
              <a:rPr lang="en-US" dirty="0"/>
              <a:t>Content-Based Invalid Responding</a:t>
            </a:r>
          </a:p>
          <a:p>
            <a:pPr lvl="2"/>
            <a:r>
              <a:rPr lang="en-US" dirty="0"/>
              <a:t>Over-reporting</a:t>
            </a:r>
          </a:p>
          <a:p>
            <a:pPr lvl="3"/>
            <a:r>
              <a:rPr lang="en-US" sz="2200" dirty="0"/>
              <a:t>Intentional</a:t>
            </a:r>
          </a:p>
          <a:p>
            <a:pPr lvl="4"/>
            <a:r>
              <a:rPr lang="en-US" sz="1900" dirty="0"/>
              <a:t>Malingering</a:t>
            </a:r>
          </a:p>
          <a:p>
            <a:pPr lvl="4"/>
            <a:r>
              <a:rPr lang="en-US" sz="1900" dirty="0"/>
              <a:t>Factitious Disorder</a:t>
            </a:r>
          </a:p>
          <a:p>
            <a:pPr lvl="3"/>
            <a:r>
              <a:rPr lang="en-US" sz="2200" dirty="0"/>
              <a:t>Unintentional</a:t>
            </a:r>
          </a:p>
          <a:p>
            <a:pPr lvl="4"/>
            <a:r>
              <a:rPr lang="en-US" sz="1900" dirty="0" err="1"/>
              <a:t>Catastrophizing</a:t>
            </a:r>
            <a:r>
              <a:rPr lang="en-US" sz="1900" dirty="0"/>
              <a:t> </a:t>
            </a:r>
          </a:p>
          <a:p>
            <a:pPr lvl="4"/>
            <a:r>
              <a:rPr lang="en-US" sz="1900" dirty="0"/>
              <a:t>Somatoform Disorder</a:t>
            </a:r>
          </a:p>
          <a:p>
            <a:pPr lvl="2"/>
            <a:r>
              <a:rPr lang="en-US" sz="2400" dirty="0"/>
              <a:t>Under-reporting</a:t>
            </a:r>
          </a:p>
          <a:p>
            <a:pPr lvl="3"/>
            <a:r>
              <a:rPr lang="en-US" sz="2200" dirty="0"/>
              <a:t>Intentional</a:t>
            </a:r>
          </a:p>
          <a:p>
            <a:pPr lvl="4"/>
            <a:r>
              <a:rPr lang="en-US" sz="1900" dirty="0"/>
              <a:t>Denial or minimization</a:t>
            </a:r>
          </a:p>
          <a:p>
            <a:pPr lvl="3"/>
            <a:r>
              <a:rPr lang="en-US" sz="2200" dirty="0"/>
              <a:t>Unintentional</a:t>
            </a:r>
          </a:p>
          <a:p>
            <a:pPr lvl="4"/>
            <a:r>
              <a:rPr lang="en-US" sz="1900" dirty="0"/>
              <a:t>Distorted self-concept</a:t>
            </a:r>
          </a:p>
          <a:p>
            <a:pPr lvl="4"/>
            <a:endParaRPr lang="en-US" dirty="0"/>
          </a:p>
        </p:txBody>
      </p:sp>
    </p:spTree>
    <p:extLst>
      <p:ext uri="{BB962C8B-B14F-4D97-AF65-F5344CB8AC3E}">
        <p14:creationId xmlns:p14="http://schemas.microsoft.com/office/powerpoint/2010/main" val="4118427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MMPI Validity Scales</a:t>
            </a:r>
          </a:p>
        </p:txBody>
      </p:sp>
      <p:sp>
        <p:nvSpPr>
          <p:cNvPr id="3" name="Content Placeholder 2"/>
          <p:cNvSpPr>
            <a:spLocks noGrp="1"/>
          </p:cNvSpPr>
          <p:nvPr>
            <p:ph sz="quarter" idx="1"/>
          </p:nvPr>
        </p:nvSpPr>
        <p:spPr>
          <a:xfrm>
            <a:off x="612648" y="1600200"/>
            <a:ext cx="8153400" cy="4648200"/>
          </a:xfrm>
        </p:spPr>
        <p:txBody>
          <a:bodyPr>
            <a:normAutofit/>
          </a:bodyPr>
          <a:lstStyle/>
          <a:p>
            <a:r>
              <a:rPr lang="en-US" sz="2800" dirty="0"/>
              <a:t>Original MMPI Validity Scales (1943)</a:t>
            </a:r>
          </a:p>
          <a:p>
            <a:pPr lvl="1"/>
            <a:r>
              <a:rPr lang="en-US" sz="2400" dirty="0"/>
              <a:t>“</a:t>
            </a:r>
            <a:r>
              <a:rPr lang="en-US" sz="2200" dirty="0"/>
              <a:t>It is almost as though we inventory-makers were afraid to say too much about the problem because we had no effective solution for it, but it was too obvious a fact to be ignored so it was met by a polite nod.” (</a:t>
            </a:r>
            <a:r>
              <a:rPr lang="en-US" sz="2200" dirty="0" err="1"/>
              <a:t>Meehl</a:t>
            </a:r>
            <a:r>
              <a:rPr lang="en-US" sz="2200" dirty="0"/>
              <a:t> &amp; Hathaway, 1946, p. 526)</a:t>
            </a:r>
          </a:p>
          <a:p>
            <a:pPr lvl="1"/>
            <a:r>
              <a:rPr lang="en-US" sz="2200" dirty="0"/>
              <a:t>Cannot Say (CNS) – Non-responding</a:t>
            </a:r>
          </a:p>
          <a:p>
            <a:pPr lvl="2"/>
            <a:r>
              <a:rPr lang="en-US" sz="1900" dirty="0"/>
              <a:t>Changes dramatically with switch to Group Form</a:t>
            </a:r>
          </a:p>
          <a:p>
            <a:pPr lvl="1"/>
            <a:r>
              <a:rPr lang="en-US" sz="2200" dirty="0"/>
              <a:t>Lie (L) – Under-reporting</a:t>
            </a:r>
          </a:p>
          <a:p>
            <a:pPr lvl="2"/>
            <a:r>
              <a:rPr lang="en-US" sz="1900" dirty="0"/>
              <a:t>Fashioned after Hartshorne and May Honesty Research</a:t>
            </a:r>
          </a:p>
          <a:p>
            <a:pPr lvl="1"/>
            <a:r>
              <a:rPr lang="en-US" sz="2200" dirty="0"/>
              <a:t>Infrequency (F) – Random Protocol</a:t>
            </a:r>
          </a:p>
          <a:p>
            <a:pPr lvl="2"/>
            <a:r>
              <a:rPr lang="en-US" sz="1900" dirty="0"/>
              <a:t>Initially designed as a measure of random responding or clerical error</a:t>
            </a:r>
          </a:p>
          <a:p>
            <a:pPr lvl="2"/>
            <a:r>
              <a:rPr lang="en-US" sz="1900" dirty="0"/>
              <a:t>Found by military psychologists to be sensitive to over-reporting </a:t>
            </a:r>
          </a:p>
        </p:txBody>
      </p:sp>
    </p:spTree>
    <p:extLst>
      <p:ext uri="{BB962C8B-B14F-4D97-AF65-F5344CB8AC3E}">
        <p14:creationId xmlns:p14="http://schemas.microsoft.com/office/powerpoint/2010/main" val="3568677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MMPI Validity Scales</a:t>
            </a:r>
          </a:p>
        </p:txBody>
      </p:sp>
      <p:sp>
        <p:nvSpPr>
          <p:cNvPr id="3" name="Content Placeholder 2"/>
          <p:cNvSpPr>
            <a:spLocks noGrp="1"/>
          </p:cNvSpPr>
          <p:nvPr>
            <p:ph sz="quarter" idx="1"/>
          </p:nvPr>
        </p:nvSpPr>
        <p:spPr>
          <a:xfrm>
            <a:off x="612648" y="1600200"/>
            <a:ext cx="8153400" cy="4648200"/>
          </a:xfrm>
        </p:spPr>
        <p:txBody>
          <a:bodyPr>
            <a:normAutofit/>
          </a:bodyPr>
          <a:lstStyle/>
          <a:p>
            <a:r>
              <a:rPr lang="en-US" sz="2600" dirty="0"/>
              <a:t>Original MMPI Validity Scales - K</a:t>
            </a:r>
          </a:p>
          <a:p>
            <a:pPr lvl="1"/>
            <a:r>
              <a:rPr lang="en-US" sz="2400" dirty="0"/>
              <a:t>K-correction and K Scale added in 1946</a:t>
            </a:r>
          </a:p>
          <a:p>
            <a:pPr lvl="1"/>
            <a:r>
              <a:rPr lang="en-US" sz="2400" dirty="0"/>
              <a:t>Developed by </a:t>
            </a:r>
            <a:r>
              <a:rPr lang="en-US" sz="2400" dirty="0" err="1"/>
              <a:t>Meehl</a:t>
            </a:r>
            <a:r>
              <a:rPr lang="en-US" sz="2400" dirty="0"/>
              <a:t> and Hathaway (1946) to serve only as a correction factor to account for under-reporting </a:t>
            </a:r>
            <a:r>
              <a:rPr lang="en-US" sz="2400" u="sng" dirty="0"/>
              <a:t>and</a:t>
            </a:r>
            <a:r>
              <a:rPr lang="en-US" sz="2400" dirty="0"/>
              <a:t> over-reporting</a:t>
            </a:r>
          </a:p>
          <a:p>
            <a:pPr lvl="1"/>
            <a:r>
              <a:rPr lang="en-US" sz="2400" dirty="0"/>
              <a:t>K Scale adopted as the final standard validity scale of the MMPI in 1946</a:t>
            </a:r>
          </a:p>
          <a:p>
            <a:pPr lvl="1"/>
            <a:endParaRPr lang="en-US" sz="2400" dirty="0"/>
          </a:p>
          <a:p>
            <a:pPr lvl="1"/>
            <a:endParaRPr lang="en-US" sz="2400" dirty="0"/>
          </a:p>
        </p:txBody>
      </p:sp>
    </p:spTree>
    <p:extLst>
      <p:ext uri="{BB962C8B-B14F-4D97-AF65-F5344CB8AC3E}">
        <p14:creationId xmlns:p14="http://schemas.microsoft.com/office/powerpoint/2010/main" val="358344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MMPI Validity Scales</a:t>
            </a:r>
          </a:p>
        </p:txBody>
      </p:sp>
      <p:sp>
        <p:nvSpPr>
          <p:cNvPr id="3" name="Content Placeholder 2"/>
          <p:cNvSpPr>
            <a:spLocks noGrp="1"/>
          </p:cNvSpPr>
          <p:nvPr>
            <p:ph sz="quarter" idx="1"/>
          </p:nvPr>
        </p:nvSpPr>
        <p:spPr>
          <a:xfrm>
            <a:off x="612648" y="1600200"/>
            <a:ext cx="8153400" cy="4876800"/>
          </a:xfrm>
        </p:spPr>
        <p:txBody>
          <a:bodyPr>
            <a:normAutofit lnSpcReduction="10000"/>
          </a:bodyPr>
          <a:lstStyle/>
          <a:p>
            <a:r>
              <a:rPr lang="en-US" sz="2600" dirty="0"/>
              <a:t>Original MMPI Validity Scales and Threats to Protocol Validity:</a:t>
            </a:r>
          </a:p>
          <a:p>
            <a:pPr lvl="1"/>
            <a:r>
              <a:rPr lang="en-US" sz="2300" dirty="0"/>
              <a:t>CNS </a:t>
            </a:r>
          </a:p>
          <a:p>
            <a:pPr lvl="2"/>
            <a:r>
              <a:rPr lang="en-US" sz="2000" dirty="0"/>
              <a:t>Non-responding</a:t>
            </a:r>
          </a:p>
          <a:p>
            <a:pPr lvl="1"/>
            <a:r>
              <a:rPr lang="en-US" sz="2300" dirty="0"/>
              <a:t>L </a:t>
            </a:r>
          </a:p>
          <a:p>
            <a:pPr lvl="2"/>
            <a:r>
              <a:rPr lang="en-US" sz="2000" dirty="0"/>
              <a:t>Under-reporting </a:t>
            </a:r>
          </a:p>
          <a:p>
            <a:pPr lvl="3"/>
            <a:r>
              <a:rPr lang="en-US" sz="1800" dirty="0"/>
              <a:t>Intentional and unintentional</a:t>
            </a:r>
          </a:p>
          <a:p>
            <a:pPr lvl="1"/>
            <a:r>
              <a:rPr lang="en-US" sz="2300" dirty="0"/>
              <a:t>F </a:t>
            </a:r>
          </a:p>
          <a:p>
            <a:pPr lvl="2"/>
            <a:r>
              <a:rPr lang="en-US" sz="2000" dirty="0"/>
              <a:t>Content non-responsiveness</a:t>
            </a:r>
          </a:p>
          <a:p>
            <a:pPr lvl="2"/>
            <a:r>
              <a:rPr lang="en-US" sz="2000" dirty="0"/>
              <a:t>Over-reporting</a:t>
            </a:r>
          </a:p>
          <a:p>
            <a:pPr lvl="3"/>
            <a:r>
              <a:rPr lang="en-US" sz="1800" dirty="0"/>
              <a:t>Intentional and unintentional</a:t>
            </a:r>
          </a:p>
          <a:p>
            <a:pPr lvl="1"/>
            <a:r>
              <a:rPr lang="en-US" sz="2300" dirty="0"/>
              <a:t> K</a:t>
            </a:r>
          </a:p>
          <a:p>
            <a:pPr lvl="2"/>
            <a:r>
              <a:rPr lang="en-US" sz="2000" dirty="0"/>
              <a:t>Under-reporting</a:t>
            </a:r>
          </a:p>
          <a:p>
            <a:pPr lvl="3"/>
            <a:r>
              <a:rPr lang="en-US" sz="1800" dirty="0"/>
              <a:t>Intentional and unintentional</a:t>
            </a:r>
          </a:p>
        </p:txBody>
      </p:sp>
    </p:spTree>
    <p:extLst>
      <p:ext uri="{BB962C8B-B14F-4D97-AF65-F5344CB8AC3E}">
        <p14:creationId xmlns:p14="http://schemas.microsoft.com/office/powerpoint/2010/main" val="17334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MMPI-2 Validity Scales</a:t>
            </a:r>
          </a:p>
        </p:txBody>
      </p:sp>
      <p:sp>
        <p:nvSpPr>
          <p:cNvPr id="3" name="Content Placeholder 2"/>
          <p:cNvSpPr>
            <a:spLocks noGrp="1"/>
          </p:cNvSpPr>
          <p:nvPr>
            <p:ph sz="quarter" idx="1"/>
          </p:nvPr>
        </p:nvSpPr>
        <p:spPr>
          <a:xfrm>
            <a:off x="612648" y="1600200"/>
            <a:ext cx="8153400" cy="4876800"/>
          </a:xfrm>
        </p:spPr>
        <p:txBody>
          <a:bodyPr>
            <a:normAutofit/>
          </a:bodyPr>
          <a:lstStyle/>
          <a:p>
            <a:r>
              <a:rPr lang="en-US" sz="2600" dirty="0"/>
              <a:t>MMPI-2 Validity Scales:</a:t>
            </a:r>
          </a:p>
          <a:p>
            <a:pPr lvl="1"/>
            <a:r>
              <a:rPr lang="en-US" sz="2300" dirty="0"/>
              <a:t>MMPI Validity Sales carried over:</a:t>
            </a:r>
          </a:p>
          <a:p>
            <a:pPr lvl="2"/>
            <a:r>
              <a:rPr lang="en-US" sz="2000" dirty="0"/>
              <a:t>CNS, L, F, K carried over</a:t>
            </a:r>
          </a:p>
          <a:p>
            <a:pPr lvl="3"/>
            <a:r>
              <a:rPr lang="en-US" sz="1700" dirty="0"/>
              <a:t>F loses four items</a:t>
            </a:r>
          </a:p>
          <a:p>
            <a:pPr lvl="1"/>
            <a:r>
              <a:rPr lang="en-US" sz="2300" dirty="0"/>
              <a:t>MMPI-2 Validity Scales introduced in 1989:</a:t>
            </a:r>
          </a:p>
          <a:p>
            <a:pPr lvl="2"/>
            <a:r>
              <a:rPr lang="en-US" sz="2000" dirty="0"/>
              <a:t>Variable Response Inconsistency – VRIN – Random Responding</a:t>
            </a:r>
          </a:p>
          <a:p>
            <a:pPr lvl="2"/>
            <a:r>
              <a:rPr lang="en-US" sz="2000" dirty="0"/>
              <a:t>True Response Inconsistency – TRIN – Fixed Responding</a:t>
            </a:r>
          </a:p>
          <a:p>
            <a:pPr lvl="2"/>
            <a:r>
              <a:rPr lang="en-US" sz="2000" dirty="0"/>
              <a:t>F Back (F</a:t>
            </a:r>
            <a:r>
              <a:rPr lang="en-US" sz="2000" baseline="-25000" dirty="0"/>
              <a:t>B</a:t>
            </a:r>
            <a:r>
              <a:rPr lang="en-US" sz="2000" dirty="0"/>
              <a:t>) – Over-reporting</a:t>
            </a:r>
          </a:p>
          <a:p>
            <a:pPr lvl="1"/>
            <a:r>
              <a:rPr lang="en-US" sz="2300" dirty="0"/>
              <a:t>MMPI-2 Validity Scales added later:</a:t>
            </a:r>
          </a:p>
          <a:p>
            <a:pPr lvl="2"/>
            <a:r>
              <a:rPr lang="en-US" sz="2000" dirty="0"/>
              <a:t>Infrequency Psychopathology – F</a:t>
            </a:r>
            <a:r>
              <a:rPr lang="en-US" sz="2000" baseline="-25000" dirty="0"/>
              <a:t>P</a:t>
            </a:r>
            <a:r>
              <a:rPr lang="en-US" sz="2000" dirty="0"/>
              <a:t> - Over-reporting</a:t>
            </a:r>
            <a:endParaRPr lang="en-US" sz="2000" baseline="-25000" dirty="0"/>
          </a:p>
          <a:p>
            <a:pPr lvl="2"/>
            <a:r>
              <a:rPr lang="en-US" sz="2000" dirty="0"/>
              <a:t>Superlative Self-Presentation – S – Under-reporting</a:t>
            </a:r>
          </a:p>
          <a:p>
            <a:pPr lvl="2"/>
            <a:r>
              <a:rPr lang="en-US" sz="2000" dirty="0"/>
              <a:t>Symptom Validity Scale – FBS (previously Fake Bad Scale) – Over-reporting</a:t>
            </a:r>
          </a:p>
        </p:txBody>
      </p:sp>
    </p:spTree>
    <p:extLst>
      <p:ext uri="{BB962C8B-B14F-4D97-AF65-F5344CB8AC3E}">
        <p14:creationId xmlns:p14="http://schemas.microsoft.com/office/powerpoint/2010/main" val="2643151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28650" y="305856"/>
            <a:ext cx="8136978" cy="642411"/>
          </a:xfrm>
        </p:spPr>
        <p:txBody>
          <a:bodyPr>
            <a:noAutofit/>
          </a:bodyPr>
          <a:lstStyle/>
          <a:p>
            <a:pPr eaLnBrk="1" hangingPunct="1"/>
            <a:r>
              <a:rPr lang="en-US" sz="3400" dirty="0">
                <a:latin typeface="Arial" charset="0"/>
              </a:rPr>
              <a:t>MMPI-2-RF Validity Scales: Development</a:t>
            </a:r>
          </a:p>
        </p:txBody>
      </p:sp>
      <p:sp>
        <p:nvSpPr>
          <p:cNvPr id="2" name="Content Placeholder 1"/>
          <p:cNvSpPr>
            <a:spLocks noGrp="1"/>
          </p:cNvSpPr>
          <p:nvPr>
            <p:ph sz="quarter" idx="1"/>
          </p:nvPr>
        </p:nvSpPr>
        <p:spPr/>
        <p:txBody>
          <a:bodyPr/>
          <a:lstStyle/>
          <a:p>
            <a:r>
              <a:rPr lang="en-US" dirty="0"/>
              <a:t>VRIN-r/TRIN-r</a:t>
            </a:r>
          </a:p>
          <a:p>
            <a:pPr lvl="1"/>
            <a:r>
              <a:rPr lang="en-US" dirty="0"/>
              <a:t>Based on inconsistent responses to item pairs</a:t>
            </a:r>
          </a:p>
          <a:p>
            <a:pPr lvl="1"/>
            <a:r>
              <a:rPr lang="en-US" dirty="0"/>
              <a:t>Pairs selected on the basis of statistical and semantic analyses of possible response combinations (composites):</a:t>
            </a:r>
          </a:p>
          <a:p>
            <a:pPr lvl="2"/>
            <a:r>
              <a:rPr lang="en-US" dirty="0"/>
              <a:t>Both True (TT)</a:t>
            </a:r>
          </a:p>
          <a:p>
            <a:pPr lvl="2"/>
            <a:r>
              <a:rPr lang="en-US" dirty="0"/>
              <a:t>Both False (FF)</a:t>
            </a:r>
          </a:p>
          <a:p>
            <a:pPr lvl="2"/>
            <a:r>
              <a:rPr lang="en-US" dirty="0"/>
              <a:t>First True and the second False (TF)</a:t>
            </a:r>
          </a:p>
          <a:p>
            <a:pPr lvl="2"/>
            <a:r>
              <a:rPr lang="en-US" dirty="0"/>
              <a:t>First False and the second True (FT)</a:t>
            </a:r>
          </a:p>
          <a:p>
            <a:pPr lvl="2"/>
            <a:endParaRPr lang="en-US" dirty="0"/>
          </a:p>
          <a:p>
            <a:pPr lvl="1"/>
            <a:endParaRPr lang="en-US" dirty="0"/>
          </a:p>
          <a:p>
            <a:pPr lvl="1"/>
            <a:endParaRPr lang="en-US" dirty="0"/>
          </a:p>
        </p:txBody>
      </p:sp>
    </p:spTree>
    <p:custDataLst>
      <p:tags r:id="rId1"/>
    </p:custDataLst>
    <p:extLst>
      <p:ext uri="{BB962C8B-B14F-4D97-AF65-F5344CB8AC3E}">
        <p14:creationId xmlns:p14="http://schemas.microsoft.com/office/powerpoint/2010/main" val="285521020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br>
              <a:rPr lang="en-US" dirty="0">
                <a:solidFill>
                  <a:schemeClr val="bg1"/>
                </a:solidFill>
                <a:latin typeface="Arial" panose="020B0604020202020204" pitchFamily="34" charset="0"/>
                <a:cs typeface="Arial" panose="020B0604020202020204" pitchFamily="34" charset="0"/>
              </a:rPr>
            </a:br>
            <a:endParaRPr lang="en-US" dirty="0">
              <a:solidFill>
                <a:schemeClr val="bg1"/>
              </a:solidFill>
              <a:latin typeface="Arial" panose="020B0604020202020204" pitchFamily="34" charset="0"/>
              <a:cs typeface="Arial" panose="020B0604020202020204" pitchFamily="34" charset="0"/>
            </a:endParaRPr>
          </a:p>
        </p:txBody>
      </p:sp>
      <p:pic>
        <p:nvPicPr>
          <p:cNvPr id="7170" name="Picture 2"/>
          <p:cNvPicPr>
            <a:picLocks noChangeAspect="1" noChangeArrowheads="1"/>
          </p:cNvPicPr>
          <p:nvPr/>
        </p:nvPicPr>
        <p:blipFill>
          <a:blip r:embed="rId2" cstate="print"/>
          <a:srcRect/>
          <a:stretch>
            <a:fillRect/>
          </a:stretch>
        </p:blipFill>
        <p:spPr bwMode="auto">
          <a:xfrm>
            <a:off x="185830" y="2057400"/>
            <a:ext cx="8916147" cy="2362200"/>
          </a:xfrm>
          <a:prstGeom prst="rect">
            <a:avLst/>
          </a:prstGeom>
          <a:noFill/>
          <a:ln w="9525">
            <a:noFill/>
            <a:miter lim="800000"/>
            <a:headEnd/>
            <a:tailEnd/>
          </a:ln>
        </p:spPr>
      </p:pic>
      <p:sp>
        <p:nvSpPr>
          <p:cNvPr id="6" name="TextBox 5">
            <a:extLst>
              <a:ext uri="{FF2B5EF4-FFF2-40B4-BE49-F238E27FC236}">
                <a16:creationId xmlns:a16="http://schemas.microsoft.com/office/drawing/2014/main" id="{5CD43E9C-7F88-BC26-1640-45D6D9AE73FC}"/>
              </a:ext>
            </a:extLst>
          </p:cNvPr>
          <p:cNvSpPr txBox="1"/>
          <p:nvPr/>
        </p:nvSpPr>
        <p:spPr>
          <a:xfrm>
            <a:off x="76200" y="231228"/>
            <a:ext cx="9091448" cy="707886"/>
          </a:xfrm>
          <a:prstGeom prst="rect">
            <a:avLst/>
          </a:prstGeom>
          <a:noFill/>
        </p:spPr>
        <p:txBody>
          <a:bodyPr wrap="square" rtlCol="0">
            <a:spAutoFit/>
          </a:bodyPr>
          <a:lstStyle/>
          <a:p>
            <a:r>
              <a:rPr lang="en-US" sz="4000" dirty="0">
                <a:solidFill>
                  <a:schemeClr val="bg1"/>
                </a:solidFill>
                <a:latin typeface="Arial" panose="020B0604020202020204" pitchFamily="34" charset="0"/>
                <a:cs typeface="Arial" panose="020B0604020202020204" pitchFamily="34" charset="0"/>
              </a:rPr>
              <a:t>Hathaway &amp; McKinley 1944, p. 155</a:t>
            </a:r>
            <a:endParaRPr lang="en-US" sz="4000"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28650" y="305856"/>
            <a:ext cx="8153400" cy="642411"/>
          </a:xfrm>
        </p:spPr>
        <p:txBody>
          <a:bodyPr>
            <a:noAutofit/>
          </a:bodyPr>
          <a:lstStyle/>
          <a:p>
            <a:pPr eaLnBrk="1" hangingPunct="1"/>
            <a:r>
              <a:rPr lang="en-US" sz="3400" dirty="0">
                <a:latin typeface="Arial" charset="0"/>
              </a:rPr>
              <a:t>MMPI-2-RF Validity Scales: Development</a:t>
            </a:r>
          </a:p>
        </p:txBody>
      </p:sp>
      <p:sp>
        <p:nvSpPr>
          <p:cNvPr id="2" name="Content Placeholder 1"/>
          <p:cNvSpPr>
            <a:spLocks noGrp="1"/>
          </p:cNvSpPr>
          <p:nvPr>
            <p:ph sz="quarter" idx="1"/>
          </p:nvPr>
        </p:nvSpPr>
        <p:spPr>
          <a:xfrm>
            <a:off x="533400" y="1524000"/>
            <a:ext cx="8153400" cy="5105400"/>
          </a:xfrm>
        </p:spPr>
        <p:txBody>
          <a:bodyPr>
            <a:normAutofit fontScale="62500" lnSpcReduction="20000"/>
          </a:bodyPr>
          <a:lstStyle/>
          <a:p>
            <a:pPr>
              <a:lnSpc>
                <a:spcPct val="120000"/>
              </a:lnSpc>
            </a:pPr>
            <a:r>
              <a:rPr lang="en-US" sz="4000" dirty="0"/>
              <a:t>VRIN-r/TRIN-r</a:t>
            </a:r>
          </a:p>
          <a:p>
            <a:pPr lvl="1">
              <a:lnSpc>
                <a:spcPct val="120000"/>
              </a:lnSpc>
            </a:pPr>
            <a:r>
              <a:rPr lang="en-US" sz="3800" dirty="0"/>
              <a:t>Each composite chosen for VRIN-r or TRIN-r had to meet five criteria:</a:t>
            </a:r>
          </a:p>
          <a:p>
            <a:pPr lvl="2">
              <a:lnSpc>
                <a:spcPct val="110000"/>
              </a:lnSpc>
            </a:pPr>
            <a:r>
              <a:rPr lang="en-US" sz="2900" dirty="0"/>
              <a:t>The items had to be sufficiently correlated with each other (positively for VRIN-r, negatively for TRIN-r) in two clinical samples (seeking statistical inconsistency)</a:t>
            </a:r>
          </a:p>
          <a:p>
            <a:pPr lvl="2">
              <a:lnSpc>
                <a:spcPct val="110000"/>
              </a:lnSpc>
            </a:pPr>
            <a:r>
              <a:rPr lang="en-US" sz="2900" dirty="0"/>
              <a:t>The observed frequency of the composite had to be low when compared to the frequency expected by chance if the two responses making up the composite were independent (seeking unlikely response combinations)</a:t>
            </a:r>
          </a:p>
          <a:p>
            <a:pPr lvl="2">
              <a:lnSpc>
                <a:spcPct val="110000"/>
              </a:lnSpc>
            </a:pPr>
            <a:r>
              <a:rPr lang="en-US" sz="2900" dirty="0"/>
              <a:t>The combination of responses in a composite had to be judged by the authors to be inconsistent (seeking semantic inconsistency)</a:t>
            </a:r>
          </a:p>
          <a:p>
            <a:pPr lvl="2">
              <a:lnSpc>
                <a:spcPct val="110000"/>
              </a:lnSpc>
            </a:pPr>
            <a:r>
              <a:rPr lang="en-US" sz="2900" dirty="0"/>
              <a:t>The correlation between a composite and a mini-scale made up of the two items keyed in the direction they were scored on the composite was low (seeking “content-free” composites)</a:t>
            </a:r>
          </a:p>
          <a:p>
            <a:pPr lvl="2">
              <a:lnSpc>
                <a:spcPct val="110000"/>
              </a:lnSpc>
            </a:pPr>
            <a:r>
              <a:rPr lang="en-US" sz="2900" dirty="0"/>
              <a:t>Neither item in a composite could belong to another composite of the same type (eliminate overlap)</a:t>
            </a:r>
          </a:p>
        </p:txBody>
      </p:sp>
    </p:spTree>
    <p:custDataLst>
      <p:tags r:id="rId1"/>
    </p:custDataLst>
    <p:extLst>
      <p:ext uri="{BB962C8B-B14F-4D97-AF65-F5344CB8AC3E}">
        <p14:creationId xmlns:p14="http://schemas.microsoft.com/office/powerpoint/2010/main" val="627177147"/>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28650" y="305856"/>
            <a:ext cx="8200040" cy="642411"/>
          </a:xfrm>
        </p:spPr>
        <p:txBody>
          <a:bodyPr>
            <a:noAutofit/>
          </a:bodyPr>
          <a:lstStyle/>
          <a:p>
            <a:pPr eaLnBrk="1" hangingPunct="1"/>
            <a:r>
              <a:rPr lang="en-US" sz="3400" dirty="0">
                <a:latin typeface="Arial" charset="0"/>
              </a:rPr>
              <a:t>MMPI-2-RF Validity Scales: Development</a:t>
            </a:r>
          </a:p>
        </p:txBody>
      </p:sp>
      <p:sp>
        <p:nvSpPr>
          <p:cNvPr id="2" name="Content Placeholder 1"/>
          <p:cNvSpPr>
            <a:spLocks noGrp="1"/>
          </p:cNvSpPr>
          <p:nvPr>
            <p:ph sz="quarter" idx="1"/>
          </p:nvPr>
        </p:nvSpPr>
        <p:spPr>
          <a:xfrm>
            <a:off x="381000" y="1600200"/>
            <a:ext cx="8610600" cy="5105400"/>
          </a:xfrm>
        </p:spPr>
        <p:txBody>
          <a:bodyPr>
            <a:normAutofit/>
          </a:bodyPr>
          <a:lstStyle/>
          <a:p>
            <a:r>
              <a:rPr lang="en-US" sz="2700" dirty="0"/>
              <a:t>TRIN-r:</a:t>
            </a:r>
          </a:p>
          <a:p>
            <a:pPr lvl="1"/>
            <a:r>
              <a:rPr lang="en-US" sz="2200" dirty="0"/>
              <a:t>Responses are negatively correlated (-.23)</a:t>
            </a:r>
          </a:p>
          <a:p>
            <a:pPr lvl="1"/>
            <a:r>
              <a:rPr lang="en-US" sz="2200" dirty="0"/>
              <a:t>Observed/Expected .27 for TT and .93 for FF (TT combination much more unlikely than FF)</a:t>
            </a:r>
          </a:p>
          <a:p>
            <a:pPr lvl="1"/>
            <a:r>
              <a:rPr lang="en-US" sz="2200" dirty="0"/>
              <a:t>TT combination is semantically inconsistent</a:t>
            </a:r>
          </a:p>
          <a:p>
            <a:pPr lvl="1"/>
            <a:r>
              <a:rPr lang="en-US" sz="2200" dirty="0"/>
              <a:t>Correlation with mini-scale reflecting family problems is -.10 for TT and -.70 for FF (indicating TT combination is content-free)</a:t>
            </a:r>
          </a:p>
          <a:p>
            <a:pPr lvl="1"/>
            <a:r>
              <a:rPr lang="en-US" sz="2200" dirty="0"/>
              <a:t>Neither 269 nor 314 could be scored in another TT combination</a:t>
            </a:r>
          </a:p>
          <a:p>
            <a:pPr lvl="1"/>
            <a:endParaRPr lang="en-US" dirty="0"/>
          </a:p>
        </p:txBody>
      </p:sp>
    </p:spTree>
    <p:custDataLst>
      <p:tags r:id="rId1"/>
    </p:custDataLst>
    <p:extLst>
      <p:ext uri="{BB962C8B-B14F-4D97-AF65-F5344CB8AC3E}">
        <p14:creationId xmlns:p14="http://schemas.microsoft.com/office/powerpoint/2010/main" val="23737194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28649" y="305856"/>
            <a:ext cx="8105447" cy="642411"/>
          </a:xfrm>
        </p:spPr>
        <p:txBody>
          <a:bodyPr>
            <a:noAutofit/>
          </a:bodyPr>
          <a:lstStyle/>
          <a:p>
            <a:pPr eaLnBrk="1" hangingPunct="1"/>
            <a:r>
              <a:rPr lang="en-US" sz="3400" dirty="0">
                <a:latin typeface="Arial" charset="0"/>
              </a:rPr>
              <a:t>MMPI-2-RF Validity Scales: Development</a:t>
            </a:r>
          </a:p>
        </p:txBody>
      </p:sp>
      <p:sp>
        <p:nvSpPr>
          <p:cNvPr id="2" name="Content Placeholder 1"/>
          <p:cNvSpPr>
            <a:spLocks noGrp="1"/>
          </p:cNvSpPr>
          <p:nvPr>
            <p:ph sz="quarter" idx="1"/>
          </p:nvPr>
        </p:nvSpPr>
        <p:spPr>
          <a:xfrm>
            <a:off x="381000" y="1600200"/>
            <a:ext cx="8610600" cy="5105400"/>
          </a:xfrm>
        </p:spPr>
        <p:txBody>
          <a:bodyPr>
            <a:normAutofit/>
          </a:bodyPr>
          <a:lstStyle/>
          <a:p>
            <a:r>
              <a:rPr lang="en-US" sz="2800" dirty="0"/>
              <a:t>Over-reporting Scales:</a:t>
            </a:r>
          </a:p>
          <a:p>
            <a:pPr lvl="1"/>
            <a:r>
              <a:rPr lang="en-US" sz="2400" dirty="0"/>
              <a:t>F-r (Infrequent Responses): </a:t>
            </a:r>
          </a:p>
          <a:p>
            <a:pPr lvl="2"/>
            <a:r>
              <a:rPr lang="en-US" sz="1600" dirty="0"/>
              <a:t>32 items answered infrequently (10% or less) of the men and women in the normative sample </a:t>
            </a:r>
          </a:p>
          <a:p>
            <a:pPr lvl="1"/>
            <a:r>
              <a:rPr lang="en-US" sz="2000" dirty="0" err="1"/>
              <a:t>Fp</a:t>
            </a:r>
            <a:r>
              <a:rPr lang="en-US" sz="2000" dirty="0"/>
              <a:t>-r (Infrequent Psychopathology Responses):</a:t>
            </a:r>
          </a:p>
          <a:p>
            <a:pPr lvl="2"/>
            <a:r>
              <a:rPr lang="en-US" sz="1600" dirty="0"/>
              <a:t>21 items answered infrequently (20% or less) by psychiatric inpatients, outpatients, and non-clinical samples</a:t>
            </a:r>
          </a:p>
          <a:p>
            <a:pPr lvl="1"/>
            <a:r>
              <a:rPr lang="en-US" sz="2000" dirty="0" err="1"/>
              <a:t>Fs</a:t>
            </a:r>
            <a:r>
              <a:rPr lang="en-US" sz="2000" dirty="0"/>
              <a:t> (Infrequent Somatic Responses):</a:t>
            </a:r>
          </a:p>
          <a:p>
            <a:pPr lvl="2"/>
            <a:r>
              <a:rPr lang="en-US" sz="1600" dirty="0"/>
              <a:t>16 items with somatic content answered infrequently (25% or less) of medical samples</a:t>
            </a:r>
          </a:p>
          <a:p>
            <a:pPr lvl="1"/>
            <a:r>
              <a:rPr lang="en-US" sz="2000" dirty="0"/>
              <a:t>FBS-r (Symptom Validity):</a:t>
            </a:r>
          </a:p>
          <a:p>
            <a:pPr lvl="2"/>
            <a:r>
              <a:rPr lang="en-US" sz="1600" dirty="0"/>
              <a:t>30 of 43 FBS items included in 338-item booklet</a:t>
            </a:r>
          </a:p>
          <a:p>
            <a:pPr lvl="1"/>
            <a:r>
              <a:rPr lang="en-US" sz="2000" dirty="0"/>
              <a:t>RBS (Response Bias Scale):</a:t>
            </a:r>
          </a:p>
          <a:p>
            <a:pPr lvl="2"/>
            <a:r>
              <a:rPr lang="en-US" sz="1600" dirty="0"/>
              <a:t>28 items correlated with failure on performance validity tests</a:t>
            </a:r>
          </a:p>
          <a:p>
            <a:pPr lvl="2"/>
            <a:endParaRPr lang="en-US" sz="2000" dirty="0"/>
          </a:p>
        </p:txBody>
      </p:sp>
    </p:spTree>
    <p:custDataLst>
      <p:tags r:id="rId1"/>
    </p:custDataLst>
    <p:extLst>
      <p:ext uri="{BB962C8B-B14F-4D97-AF65-F5344CB8AC3E}">
        <p14:creationId xmlns:p14="http://schemas.microsoft.com/office/powerpoint/2010/main" val="35057923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9" end="9"/>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28649" y="305856"/>
            <a:ext cx="8252591" cy="642411"/>
          </a:xfrm>
        </p:spPr>
        <p:txBody>
          <a:bodyPr>
            <a:noAutofit/>
          </a:bodyPr>
          <a:lstStyle/>
          <a:p>
            <a:pPr eaLnBrk="1" hangingPunct="1"/>
            <a:r>
              <a:rPr lang="en-US" sz="3400" dirty="0">
                <a:latin typeface="Arial" charset="0"/>
              </a:rPr>
              <a:t>MMPI-2-RF Validity Scales: Development</a:t>
            </a:r>
          </a:p>
        </p:txBody>
      </p:sp>
      <p:sp>
        <p:nvSpPr>
          <p:cNvPr id="2" name="Content Placeholder 1"/>
          <p:cNvSpPr>
            <a:spLocks noGrp="1"/>
          </p:cNvSpPr>
          <p:nvPr>
            <p:ph sz="quarter" idx="1"/>
          </p:nvPr>
        </p:nvSpPr>
        <p:spPr>
          <a:xfrm>
            <a:off x="381000" y="1600200"/>
            <a:ext cx="8610600" cy="5105400"/>
          </a:xfrm>
        </p:spPr>
        <p:txBody>
          <a:bodyPr>
            <a:normAutofit/>
          </a:bodyPr>
          <a:lstStyle/>
          <a:p>
            <a:r>
              <a:rPr lang="en-US" sz="2800" dirty="0"/>
              <a:t>Under-reporting Scales:</a:t>
            </a:r>
          </a:p>
          <a:p>
            <a:pPr lvl="1"/>
            <a:r>
              <a:rPr lang="en-US" dirty="0"/>
              <a:t>L-r (Uncommon Virtues): </a:t>
            </a:r>
          </a:p>
          <a:p>
            <a:pPr lvl="2"/>
            <a:r>
              <a:rPr lang="en-US" sz="2200" dirty="0"/>
              <a:t>14 items describing uncommon moral virtues</a:t>
            </a:r>
          </a:p>
          <a:p>
            <a:pPr lvl="1"/>
            <a:r>
              <a:rPr lang="en-US" dirty="0"/>
              <a:t>K-r (Adjustment Validity):</a:t>
            </a:r>
          </a:p>
          <a:p>
            <a:pPr lvl="2"/>
            <a:r>
              <a:rPr lang="en-US" sz="2200" dirty="0"/>
              <a:t>14 items describing good psychological adjustment</a:t>
            </a:r>
          </a:p>
        </p:txBody>
      </p:sp>
    </p:spTree>
    <p:custDataLst>
      <p:tags r:id="rId1"/>
    </p:custDataLst>
    <p:extLst>
      <p:ext uri="{BB962C8B-B14F-4D97-AF65-F5344CB8AC3E}">
        <p14:creationId xmlns:p14="http://schemas.microsoft.com/office/powerpoint/2010/main" val="14440793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62EFD-76FD-024E-AFD2-C83122451E6A}"/>
              </a:ext>
            </a:extLst>
          </p:cNvPr>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MMPI-3</a:t>
            </a:r>
          </a:p>
        </p:txBody>
      </p:sp>
      <p:sp>
        <p:nvSpPr>
          <p:cNvPr id="3" name="Content Placeholder 2">
            <a:extLst>
              <a:ext uri="{FF2B5EF4-FFF2-40B4-BE49-F238E27FC236}">
                <a16:creationId xmlns:a16="http://schemas.microsoft.com/office/drawing/2014/main" id="{94D92C68-2966-DF4A-953F-DC443597BF50}"/>
              </a:ext>
            </a:extLst>
          </p:cNvPr>
          <p:cNvSpPr>
            <a:spLocks noGrp="1"/>
          </p:cNvSpPr>
          <p:nvPr>
            <p:ph idx="1"/>
          </p:nvPr>
        </p:nvSpPr>
        <p:spPr>
          <a:xfrm>
            <a:off x="628650" y="1439333"/>
            <a:ext cx="7302670" cy="4737630"/>
          </a:xfrm>
        </p:spPr>
        <p:txBody>
          <a:bodyPr/>
          <a:lstStyle/>
          <a:p>
            <a:pPr>
              <a:lnSpc>
                <a:spcPct val="100000"/>
              </a:lnSpc>
              <a:spcBef>
                <a:spcPts val="1200"/>
              </a:spcBef>
              <a:buClr>
                <a:schemeClr val="accent2">
                  <a:lumMod val="75000"/>
                  <a:lumOff val="25000"/>
                </a:schemeClr>
              </a:buClr>
              <a:buFontTx/>
              <a:buChar char="•"/>
            </a:pPr>
            <a:r>
              <a:rPr lang="en-US" dirty="0">
                <a:latin typeface="Tw Cen MT" panose="020B0602020104020603" pitchFamily="34" charset="0"/>
              </a:rPr>
              <a:t>Needs </a:t>
            </a:r>
            <a:r>
              <a:rPr lang="en-US" u="sng" dirty="0">
                <a:latin typeface="Tw Cen MT" panose="020B0602020104020603" pitchFamily="34" charset="0"/>
              </a:rPr>
              <a:t>not</a:t>
            </a:r>
            <a:r>
              <a:rPr lang="en-US" dirty="0">
                <a:latin typeface="Tw Cen MT" panose="020B0602020104020603" pitchFamily="34" charset="0"/>
              </a:rPr>
              <a:t> addressed with the MMPI-2-RF:</a:t>
            </a:r>
          </a:p>
          <a:p>
            <a:pPr lvl="1">
              <a:lnSpc>
                <a:spcPct val="100000"/>
              </a:lnSpc>
              <a:buClr>
                <a:schemeClr val="accent2">
                  <a:lumMod val="75000"/>
                  <a:lumOff val="25000"/>
                </a:schemeClr>
              </a:buClr>
              <a:buFontTx/>
              <a:buChar char="•"/>
            </a:pPr>
            <a:r>
              <a:rPr lang="en-US" dirty="0">
                <a:latin typeface="Tw Cen MT" panose="020B0602020104020603" pitchFamily="34" charset="0"/>
              </a:rPr>
              <a:t>Expanding the MMPI-2 item pool</a:t>
            </a:r>
          </a:p>
          <a:p>
            <a:pPr lvl="1">
              <a:lnSpc>
                <a:spcPct val="100000"/>
              </a:lnSpc>
              <a:buClr>
                <a:schemeClr val="accent2">
                  <a:lumMod val="75000"/>
                  <a:lumOff val="25000"/>
                </a:schemeClr>
              </a:buClr>
              <a:buFontTx/>
              <a:buChar char="•"/>
            </a:pPr>
            <a:r>
              <a:rPr lang="en-US" dirty="0">
                <a:latin typeface="Tw Cen MT" panose="020B0602020104020603" pitchFamily="34" charset="0"/>
              </a:rPr>
              <a:t>Updating the test norms</a:t>
            </a:r>
          </a:p>
          <a:p>
            <a:endParaRPr lang="en-US" dirty="0">
              <a:latin typeface="Tw Cen MT" panose="020B0602020104020603" pitchFamily="34" charset="0"/>
            </a:endParaRPr>
          </a:p>
          <a:p>
            <a:pPr>
              <a:lnSpc>
                <a:spcPct val="100000"/>
              </a:lnSpc>
              <a:buClr>
                <a:schemeClr val="accent2">
                  <a:lumMod val="75000"/>
                  <a:lumOff val="25000"/>
                </a:schemeClr>
              </a:buClr>
            </a:pPr>
            <a:r>
              <a:rPr lang="en-US" dirty="0">
                <a:latin typeface="Tw Cen MT" panose="020B0602020104020603" pitchFamily="34" charset="0"/>
              </a:rPr>
              <a:t>MMPI-3 Goals:</a:t>
            </a:r>
          </a:p>
          <a:p>
            <a:pPr lvl="1">
              <a:lnSpc>
                <a:spcPct val="100000"/>
              </a:lnSpc>
              <a:buClr>
                <a:schemeClr val="accent2">
                  <a:lumMod val="75000"/>
                  <a:lumOff val="25000"/>
                </a:schemeClr>
              </a:buClr>
            </a:pPr>
            <a:r>
              <a:rPr lang="en-US" dirty="0">
                <a:latin typeface="Tw Cen MT" panose="020B0602020104020603" pitchFamily="34" charset="0"/>
              </a:rPr>
              <a:t>Enhance content</a:t>
            </a:r>
          </a:p>
          <a:p>
            <a:pPr lvl="1">
              <a:lnSpc>
                <a:spcPct val="100000"/>
              </a:lnSpc>
              <a:buClr>
                <a:schemeClr val="accent2">
                  <a:lumMod val="75000"/>
                  <a:lumOff val="25000"/>
                </a:schemeClr>
              </a:buClr>
            </a:pPr>
            <a:r>
              <a:rPr lang="en-US" dirty="0">
                <a:latin typeface="Tw Cen MT" panose="020B0602020104020603" pitchFamily="34" charset="0"/>
              </a:rPr>
              <a:t>Collect new norms</a:t>
            </a:r>
          </a:p>
        </p:txBody>
      </p:sp>
    </p:spTree>
    <p:extLst>
      <p:ext uri="{BB962C8B-B14F-4D97-AF65-F5344CB8AC3E}">
        <p14:creationId xmlns:p14="http://schemas.microsoft.com/office/powerpoint/2010/main" val="37336049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7C18A-F2A6-154D-AB0D-E1B79DA03506}"/>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Unit 2: MMPI-3 Development</a:t>
            </a:r>
          </a:p>
        </p:txBody>
      </p:sp>
    </p:spTree>
    <p:extLst>
      <p:ext uri="{BB962C8B-B14F-4D97-AF65-F5344CB8AC3E}">
        <p14:creationId xmlns:p14="http://schemas.microsoft.com/office/powerpoint/2010/main" val="2375748369"/>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62EFD-76FD-024E-AFD2-C83122451E6A}"/>
              </a:ext>
            </a:extLst>
          </p:cNvPr>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Development: Preliminary Studies</a:t>
            </a:r>
          </a:p>
        </p:txBody>
      </p:sp>
      <p:sp>
        <p:nvSpPr>
          <p:cNvPr id="3" name="Content Placeholder 2">
            <a:extLst>
              <a:ext uri="{FF2B5EF4-FFF2-40B4-BE49-F238E27FC236}">
                <a16:creationId xmlns:a16="http://schemas.microsoft.com/office/drawing/2014/main" id="{94D92C68-2966-DF4A-953F-DC443597BF50}"/>
              </a:ext>
            </a:extLst>
          </p:cNvPr>
          <p:cNvSpPr>
            <a:spLocks noGrp="1"/>
          </p:cNvSpPr>
          <p:nvPr>
            <p:ph idx="1"/>
          </p:nvPr>
        </p:nvSpPr>
        <p:spPr>
          <a:xfrm>
            <a:off x="628650" y="1439333"/>
            <a:ext cx="7302670" cy="4737630"/>
          </a:xfrm>
        </p:spPr>
        <p:txBody>
          <a:bodyPr/>
          <a:lstStyle/>
          <a:p>
            <a:pPr>
              <a:lnSpc>
                <a:spcPct val="100000"/>
              </a:lnSpc>
              <a:spcBef>
                <a:spcPts val="1200"/>
              </a:spcBef>
              <a:buClr>
                <a:schemeClr val="accent2">
                  <a:lumMod val="75000"/>
                  <a:lumOff val="25000"/>
                </a:schemeClr>
              </a:buClr>
              <a:buFontTx/>
              <a:buChar char="•"/>
            </a:pPr>
            <a:r>
              <a:rPr lang="en-US" sz="2800" dirty="0">
                <a:latin typeface="Tw Cen MT" panose="020B0602020104020603" pitchFamily="34" charset="0"/>
              </a:rPr>
              <a:t>Response format</a:t>
            </a:r>
          </a:p>
          <a:p>
            <a:pPr lvl="1">
              <a:lnSpc>
                <a:spcPct val="100000"/>
              </a:lnSpc>
              <a:spcBef>
                <a:spcPts val="1200"/>
              </a:spcBef>
              <a:buClr>
                <a:schemeClr val="accent2">
                  <a:lumMod val="75000"/>
                  <a:lumOff val="25000"/>
                </a:schemeClr>
              </a:buClr>
              <a:buFontTx/>
              <a:buChar char="•"/>
            </a:pPr>
            <a:r>
              <a:rPr lang="en-US" sz="2400" dirty="0">
                <a:latin typeface="Tw Cen MT" panose="020B0602020104020603" pitchFamily="34" charset="0"/>
              </a:rPr>
              <a:t>True/False versus Polytomous</a:t>
            </a:r>
          </a:p>
          <a:p>
            <a:pPr marL="914400" lvl="2" indent="0">
              <a:lnSpc>
                <a:spcPct val="100000"/>
              </a:lnSpc>
              <a:spcBef>
                <a:spcPts val="1200"/>
              </a:spcBef>
              <a:buClr>
                <a:schemeClr val="accent2">
                  <a:lumMod val="75000"/>
                  <a:lumOff val="25000"/>
                </a:schemeClr>
              </a:buClr>
              <a:buNone/>
            </a:pPr>
            <a:endParaRPr lang="en-US" sz="2400" dirty="0"/>
          </a:p>
          <a:p>
            <a:pPr>
              <a:lnSpc>
                <a:spcPct val="100000"/>
              </a:lnSpc>
              <a:spcBef>
                <a:spcPts val="1200"/>
              </a:spcBef>
              <a:buClr>
                <a:schemeClr val="accent2">
                  <a:lumMod val="75000"/>
                  <a:lumOff val="25000"/>
                </a:schemeClr>
              </a:buClr>
              <a:buFontTx/>
              <a:buChar char="•"/>
            </a:pPr>
            <a:endParaRPr lang="en-US" sz="2400" dirty="0"/>
          </a:p>
        </p:txBody>
      </p:sp>
    </p:spTree>
    <p:extLst>
      <p:ext uri="{BB962C8B-B14F-4D97-AF65-F5344CB8AC3E}">
        <p14:creationId xmlns:p14="http://schemas.microsoft.com/office/powerpoint/2010/main" val="15386958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2BD685-2721-40B0-9D28-D2C1C68017DF}"/>
              </a:ext>
            </a:extLst>
          </p:cNvPr>
          <p:cNvPicPr>
            <a:picLocks noChangeAspect="1"/>
          </p:cNvPicPr>
          <p:nvPr/>
        </p:nvPicPr>
        <p:blipFill>
          <a:blip r:embed="rId2"/>
          <a:stretch>
            <a:fillRect/>
          </a:stretch>
        </p:blipFill>
        <p:spPr>
          <a:xfrm>
            <a:off x="0" y="695934"/>
            <a:ext cx="9144000" cy="5466132"/>
          </a:xfrm>
          <a:prstGeom prst="rect">
            <a:avLst/>
          </a:prstGeom>
        </p:spPr>
      </p:pic>
    </p:spTree>
    <p:extLst>
      <p:ext uri="{BB962C8B-B14F-4D97-AF65-F5344CB8AC3E}">
        <p14:creationId xmlns:p14="http://schemas.microsoft.com/office/powerpoint/2010/main" val="66703040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07721B-0C01-453F-8F5C-C453F292B45F}"/>
              </a:ext>
            </a:extLst>
          </p:cNvPr>
          <p:cNvPicPr>
            <a:picLocks noChangeAspect="1"/>
          </p:cNvPicPr>
          <p:nvPr/>
        </p:nvPicPr>
        <p:blipFill>
          <a:blip r:embed="rId2"/>
          <a:stretch>
            <a:fillRect/>
          </a:stretch>
        </p:blipFill>
        <p:spPr>
          <a:xfrm>
            <a:off x="994064" y="1066800"/>
            <a:ext cx="7155874" cy="4724400"/>
          </a:xfrm>
          <a:prstGeom prst="rect">
            <a:avLst/>
          </a:prstGeom>
        </p:spPr>
      </p:pic>
    </p:spTree>
    <p:extLst>
      <p:ext uri="{BB962C8B-B14F-4D97-AF65-F5344CB8AC3E}">
        <p14:creationId xmlns:p14="http://schemas.microsoft.com/office/powerpoint/2010/main" val="166942504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2010F3-593E-4BCE-A7EF-E8B31E1D6EB9}"/>
              </a:ext>
            </a:extLst>
          </p:cNvPr>
          <p:cNvPicPr>
            <a:picLocks noChangeAspect="1"/>
          </p:cNvPicPr>
          <p:nvPr/>
        </p:nvPicPr>
        <p:blipFill>
          <a:blip r:embed="rId2"/>
          <a:stretch>
            <a:fillRect/>
          </a:stretch>
        </p:blipFill>
        <p:spPr>
          <a:xfrm>
            <a:off x="1133778" y="0"/>
            <a:ext cx="6876444" cy="6858000"/>
          </a:xfrm>
          <a:prstGeom prst="rect">
            <a:avLst/>
          </a:prstGeom>
        </p:spPr>
      </p:pic>
    </p:spTree>
    <p:extLst>
      <p:ext uri="{BB962C8B-B14F-4D97-AF65-F5344CB8AC3E}">
        <p14:creationId xmlns:p14="http://schemas.microsoft.com/office/powerpoint/2010/main" val="17370135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br>
              <a:rPr lang="en-US" dirty="0">
                <a:solidFill>
                  <a:schemeClr val="bg1"/>
                </a:solidFill>
                <a:latin typeface="Arial" panose="020B0604020202020204" pitchFamily="34" charset="0"/>
                <a:cs typeface="Arial" panose="020B0604020202020204" pitchFamily="34" charset="0"/>
              </a:rPr>
            </a:br>
            <a:endParaRPr lang="en-US" dirty="0">
              <a:solidFill>
                <a:schemeClr val="bg1"/>
              </a:solidFill>
              <a:latin typeface="Arial" panose="020B0604020202020204" pitchFamily="34" charset="0"/>
              <a:cs typeface="Arial" panose="020B0604020202020204" pitchFamily="34" charset="0"/>
            </a:endParaRPr>
          </a:p>
        </p:txBody>
      </p:sp>
      <p:pic>
        <p:nvPicPr>
          <p:cNvPr id="8194" name="Picture 2"/>
          <p:cNvPicPr>
            <a:picLocks noChangeAspect="1" noChangeArrowheads="1"/>
          </p:cNvPicPr>
          <p:nvPr/>
        </p:nvPicPr>
        <p:blipFill>
          <a:blip r:embed="rId2" cstate="print"/>
          <a:srcRect/>
          <a:stretch>
            <a:fillRect/>
          </a:stretch>
        </p:blipFill>
        <p:spPr bwMode="auto">
          <a:xfrm>
            <a:off x="609600" y="1828800"/>
            <a:ext cx="7879911" cy="4224591"/>
          </a:xfrm>
          <a:prstGeom prst="rect">
            <a:avLst/>
          </a:prstGeom>
          <a:noFill/>
          <a:ln w="9525">
            <a:noFill/>
            <a:miter lim="800000"/>
            <a:headEnd/>
            <a:tailEnd/>
          </a:ln>
        </p:spPr>
      </p:pic>
      <p:sp>
        <p:nvSpPr>
          <p:cNvPr id="5" name="TextBox 4">
            <a:extLst>
              <a:ext uri="{FF2B5EF4-FFF2-40B4-BE49-F238E27FC236}">
                <a16:creationId xmlns:a16="http://schemas.microsoft.com/office/drawing/2014/main" id="{B6FE1876-B068-F499-F5B6-C492072BA358}"/>
              </a:ext>
            </a:extLst>
          </p:cNvPr>
          <p:cNvSpPr txBox="1"/>
          <p:nvPr/>
        </p:nvSpPr>
        <p:spPr>
          <a:xfrm>
            <a:off x="76200" y="231228"/>
            <a:ext cx="9091448" cy="707886"/>
          </a:xfrm>
          <a:prstGeom prst="rect">
            <a:avLst/>
          </a:prstGeom>
          <a:noFill/>
        </p:spPr>
        <p:txBody>
          <a:bodyPr wrap="square" rtlCol="0">
            <a:spAutoFit/>
          </a:bodyPr>
          <a:lstStyle/>
          <a:p>
            <a:r>
              <a:rPr lang="en-US" sz="4000" dirty="0">
                <a:solidFill>
                  <a:schemeClr val="bg1"/>
                </a:solidFill>
                <a:latin typeface="Arial" panose="020B0604020202020204" pitchFamily="34" charset="0"/>
                <a:cs typeface="Arial" panose="020B0604020202020204" pitchFamily="34" charset="0"/>
              </a:rPr>
              <a:t>Hathaway &amp; McKinley 1944, p. 170</a:t>
            </a:r>
            <a:endParaRPr lang="en-US" sz="4000"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0D1AF0-0770-4C7A-AA5C-6B61734CAB31}"/>
              </a:ext>
            </a:extLst>
          </p:cNvPr>
          <p:cNvPicPr>
            <a:picLocks noChangeAspect="1"/>
          </p:cNvPicPr>
          <p:nvPr/>
        </p:nvPicPr>
        <p:blipFill>
          <a:blip r:embed="rId2"/>
          <a:stretch>
            <a:fillRect/>
          </a:stretch>
        </p:blipFill>
        <p:spPr>
          <a:xfrm>
            <a:off x="0" y="1120534"/>
            <a:ext cx="9144000" cy="4616931"/>
          </a:xfrm>
          <a:prstGeom prst="rect">
            <a:avLst/>
          </a:prstGeom>
        </p:spPr>
      </p:pic>
    </p:spTree>
    <p:extLst>
      <p:ext uri="{BB962C8B-B14F-4D97-AF65-F5344CB8AC3E}">
        <p14:creationId xmlns:p14="http://schemas.microsoft.com/office/powerpoint/2010/main" val="414606301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760A3B-2DD4-43B2-8516-578FBF4D33CE}"/>
              </a:ext>
            </a:extLst>
          </p:cNvPr>
          <p:cNvPicPr>
            <a:picLocks noChangeAspect="1"/>
          </p:cNvPicPr>
          <p:nvPr/>
        </p:nvPicPr>
        <p:blipFill>
          <a:blip r:embed="rId2"/>
          <a:stretch>
            <a:fillRect/>
          </a:stretch>
        </p:blipFill>
        <p:spPr>
          <a:xfrm>
            <a:off x="1997702" y="540972"/>
            <a:ext cx="5148596" cy="5776055"/>
          </a:xfrm>
          <a:prstGeom prst="rect">
            <a:avLst/>
          </a:prstGeom>
        </p:spPr>
      </p:pic>
    </p:spTree>
    <p:extLst>
      <p:ext uri="{BB962C8B-B14F-4D97-AF65-F5344CB8AC3E}">
        <p14:creationId xmlns:p14="http://schemas.microsoft.com/office/powerpoint/2010/main" val="41893837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0A1FC8-90AE-4AD8-99EB-D1D272DFE5CF}"/>
              </a:ext>
            </a:extLst>
          </p:cNvPr>
          <p:cNvPicPr>
            <a:picLocks noChangeAspect="1"/>
          </p:cNvPicPr>
          <p:nvPr/>
        </p:nvPicPr>
        <p:blipFill>
          <a:blip r:embed="rId2"/>
          <a:stretch>
            <a:fillRect/>
          </a:stretch>
        </p:blipFill>
        <p:spPr>
          <a:xfrm>
            <a:off x="1538619" y="1219200"/>
            <a:ext cx="6066762" cy="4713109"/>
          </a:xfrm>
          <a:prstGeom prst="rect">
            <a:avLst/>
          </a:prstGeom>
        </p:spPr>
      </p:pic>
    </p:spTree>
    <p:extLst>
      <p:ext uri="{BB962C8B-B14F-4D97-AF65-F5344CB8AC3E}">
        <p14:creationId xmlns:p14="http://schemas.microsoft.com/office/powerpoint/2010/main" val="230617438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62EFD-76FD-024E-AFD2-C83122451E6A}"/>
              </a:ext>
            </a:extLst>
          </p:cNvPr>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Development: Preliminary Studies</a:t>
            </a:r>
          </a:p>
        </p:txBody>
      </p:sp>
      <p:sp>
        <p:nvSpPr>
          <p:cNvPr id="3" name="Content Placeholder 2">
            <a:extLst>
              <a:ext uri="{FF2B5EF4-FFF2-40B4-BE49-F238E27FC236}">
                <a16:creationId xmlns:a16="http://schemas.microsoft.com/office/drawing/2014/main" id="{94D92C68-2966-DF4A-953F-DC443597BF50}"/>
              </a:ext>
            </a:extLst>
          </p:cNvPr>
          <p:cNvSpPr>
            <a:spLocks noGrp="1"/>
          </p:cNvSpPr>
          <p:nvPr>
            <p:ph idx="1"/>
          </p:nvPr>
        </p:nvSpPr>
        <p:spPr>
          <a:xfrm>
            <a:off x="628650" y="1439332"/>
            <a:ext cx="7302670" cy="4961467"/>
          </a:xfrm>
        </p:spPr>
        <p:txBody>
          <a:bodyPr>
            <a:normAutofit/>
          </a:bodyPr>
          <a:lstStyle/>
          <a:p>
            <a:pPr>
              <a:lnSpc>
                <a:spcPct val="100000"/>
              </a:lnSpc>
              <a:spcBef>
                <a:spcPts val="1200"/>
              </a:spcBef>
              <a:buClr>
                <a:schemeClr val="accent2">
                  <a:lumMod val="75000"/>
                  <a:lumOff val="25000"/>
                </a:schemeClr>
              </a:buClr>
              <a:buFontTx/>
              <a:buChar char="•"/>
            </a:pPr>
            <a:r>
              <a:rPr lang="en-US" sz="2800" dirty="0">
                <a:latin typeface="Tw Cen MT" panose="020B0602020104020603" pitchFamily="34" charset="0"/>
              </a:rPr>
              <a:t>Response format</a:t>
            </a:r>
          </a:p>
          <a:p>
            <a:pPr lvl="1">
              <a:lnSpc>
                <a:spcPct val="100000"/>
              </a:lnSpc>
              <a:spcBef>
                <a:spcPts val="1200"/>
              </a:spcBef>
              <a:buClr>
                <a:schemeClr val="accent2">
                  <a:lumMod val="75000"/>
                  <a:lumOff val="25000"/>
                </a:schemeClr>
              </a:buClr>
              <a:buFontTx/>
              <a:buChar char="•"/>
            </a:pPr>
            <a:r>
              <a:rPr lang="en-US" sz="2400" dirty="0">
                <a:latin typeface="Tw Cen MT" panose="020B0602020104020603" pitchFamily="34" charset="0"/>
              </a:rPr>
              <a:t>True/False versus Polytomous</a:t>
            </a:r>
          </a:p>
          <a:p>
            <a:pPr lvl="1">
              <a:lnSpc>
                <a:spcPct val="100000"/>
              </a:lnSpc>
              <a:spcBef>
                <a:spcPts val="1200"/>
              </a:spcBef>
              <a:buClr>
                <a:schemeClr val="accent2">
                  <a:lumMod val="75000"/>
                  <a:lumOff val="25000"/>
                </a:schemeClr>
              </a:buClr>
              <a:buFontTx/>
              <a:buChar char="•"/>
            </a:pPr>
            <a:r>
              <a:rPr lang="en-US" sz="2400" dirty="0">
                <a:latin typeface="Tw Cen MT" panose="020B0602020104020603" pitchFamily="34" charset="0"/>
              </a:rPr>
              <a:t>Outcome: Retain T/F format</a:t>
            </a:r>
          </a:p>
          <a:p>
            <a:pPr>
              <a:lnSpc>
                <a:spcPct val="100000"/>
              </a:lnSpc>
              <a:spcBef>
                <a:spcPts val="1200"/>
              </a:spcBef>
              <a:buClr>
                <a:schemeClr val="accent2">
                  <a:lumMod val="75000"/>
                  <a:lumOff val="25000"/>
                </a:schemeClr>
              </a:buClr>
              <a:buFontTx/>
              <a:buChar char="•"/>
            </a:pPr>
            <a:r>
              <a:rPr lang="en-US" sz="2800" dirty="0">
                <a:latin typeface="Tw Cen MT" panose="020B0602020104020603" pitchFamily="34" charset="0"/>
              </a:rPr>
              <a:t>Item Improvement</a:t>
            </a:r>
          </a:p>
          <a:p>
            <a:pPr lvl="1">
              <a:lnSpc>
                <a:spcPct val="100000"/>
              </a:lnSpc>
              <a:spcBef>
                <a:spcPts val="1200"/>
              </a:spcBef>
              <a:buClr>
                <a:schemeClr val="accent2">
                  <a:lumMod val="75000"/>
                  <a:lumOff val="25000"/>
                </a:schemeClr>
              </a:buClr>
              <a:buFontTx/>
              <a:buChar char="•"/>
            </a:pPr>
            <a:r>
              <a:rPr lang="en-US" sz="2400" dirty="0">
                <a:latin typeface="Tw Cen MT" panose="020B0602020104020603" pitchFamily="34" charset="0"/>
              </a:rPr>
              <a:t>Awkward/dated wording</a:t>
            </a:r>
          </a:p>
          <a:p>
            <a:pPr lvl="1">
              <a:lnSpc>
                <a:spcPct val="100000"/>
              </a:lnSpc>
              <a:spcBef>
                <a:spcPts val="1200"/>
              </a:spcBef>
              <a:buClr>
                <a:schemeClr val="accent2">
                  <a:lumMod val="75000"/>
                  <a:lumOff val="25000"/>
                </a:schemeClr>
              </a:buClr>
              <a:buFontTx/>
              <a:buChar char="•"/>
            </a:pPr>
            <a:r>
              <a:rPr lang="en-US" sz="2400" dirty="0">
                <a:latin typeface="Tw Cen MT" panose="020B0602020104020603" pitchFamily="34" charset="0"/>
              </a:rPr>
              <a:t>Simplification</a:t>
            </a:r>
          </a:p>
          <a:p>
            <a:pPr marL="1143000" lvl="3" indent="0">
              <a:buNone/>
            </a:pPr>
            <a:r>
              <a:rPr lang="en-US" sz="1800" dirty="0">
                <a:latin typeface="Tw Cen MT" panose="020B0602020104020603" pitchFamily="34" charset="0"/>
              </a:rPr>
              <a:t>I love to go </a:t>
            </a:r>
            <a:r>
              <a:rPr lang="en-US" sz="1800" strike="sngStrike" dirty="0">
                <a:latin typeface="Tw Cen MT" panose="020B0602020104020603" pitchFamily="34" charset="0"/>
              </a:rPr>
              <a:t>to dances </a:t>
            </a:r>
            <a:r>
              <a:rPr lang="en-US" sz="1800" u="sng" dirty="0">
                <a:solidFill>
                  <a:srgbClr val="FF0000"/>
                </a:solidFill>
                <a:latin typeface="Tw Cen MT" panose="020B0602020104020603" pitchFamily="34" charset="0"/>
              </a:rPr>
              <a:t>dancing</a:t>
            </a:r>
            <a:r>
              <a:rPr lang="en-US" sz="1800" dirty="0">
                <a:latin typeface="Tw Cen MT" panose="020B0602020104020603" pitchFamily="34" charset="0"/>
              </a:rPr>
              <a:t>.</a:t>
            </a:r>
          </a:p>
          <a:p>
            <a:pPr marL="1143000" lvl="3" indent="0">
              <a:buNone/>
            </a:pPr>
            <a:endParaRPr lang="en-US" sz="1800" dirty="0">
              <a:latin typeface="Tw Cen MT" panose="020B0602020104020603" pitchFamily="34" charset="0"/>
            </a:endParaRPr>
          </a:p>
          <a:p>
            <a:pPr marL="1143000" lvl="3" indent="0">
              <a:buNone/>
            </a:pPr>
            <a:r>
              <a:rPr lang="en-US" sz="1800" dirty="0">
                <a:latin typeface="Tw Cen MT" panose="020B0602020104020603" pitchFamily="34" charset="0"/>
              </a:rPr>
              <a:t>I am </a:t>
            </a:r>
            <a:r>
              <a:rPr lang="en-US" sz="1800" strike="sngStrike" dirty="0">
                <a:latin typeface="Tw Cen MT" panose="020B0602020104020603" pitchFamily="34" charset="0"/>
              </a:rPr>
              <a:t>apt to take</a:t>
            </a:r>
            <a:r>
              <a:rPr lang="en-US" sz="1800" dirty="0">
                <a:latin typeface="Tw Cen MT" panose="020B0602020104020603" pitchFamily="34" charset="0"/>
              </a:rPr>
              <a:t> </a:t>
            </a:r>
            <a:r>
              <a:rPr lang="en-US" sz="1800" dirty="0">
                <a:solidFill>
                  <a:srgbClr val="FF0000"/>
                </a:solidFill>
                <a:latin typeface="Tw Cen MT" panose="020B0602020104020603" pitchFamily="34" charset="0"/>
              </a:rPr>
              <a:t>likely</a:t>
            </a:r>
            <a:r>
              <a:rPr lang="en-US" sz="1800" dirty="0">
                <a:latin typeface="Tw Cen MT" panose="020B0602020104020603" pitchFamily="34" charset="0"/>
              </a:rPr>
              <a:t> </a:t>
            </a:r>
            <a:r>
              <a:rPr lang="en-US" sz="1800" dirty="0">
                <a:solidFill>
                  <a:srgbClr val="FF0000"/>
                </a:solidFill>
                <a:latin typeface="Tw Cen MT" panose="020B0602020104020603" pitchFamily="34" charset="0"/>
              </a:rPr>
              <a:t>to feel </a:t>
            </a:r>
            <a:r>
              <a:rPr lang="en-US" sz="1800" dirty="0">
                <a:latin typeface="Tw Cen MT" panose="020B0602020104020603" pitchFamily="34" charset="0"/>
              </a:rPr>
              <a:t>disappointments so </a:t>
            </a:r>
            <a:r>
              <a:rPr lang="en-US" sz="1800" strike="sngStrike" dirty="0">
                <a:latin typeface="Tw Cen MT" panose="020B0602020104020603" pitchFamily="34" charset="0"/>
              </a:rPr>
              <a:t>keenly</a:t>
            </a:r>
            <a:r>
              <a:rPr lang="en-US" sz="1800" dirty="0">
                <a:latin typeface="Tw Cen MT" panose="020B0602020104020603" pitchFamily="34" charset="0"/>
              </a:rPr>
              <a:t>        </a:t>
            </a:r>
            <a:r>
              <a:rPr lang="en-US" sz="1800" dirty="0">
                <a:solidFill>
                  <a:srgbClr val="FF0000"/>
                </a:solidFill>
                <a:latin typeface="Tw Cen MT" panose="020B0602020104020603" pitchFamily="34" charset="0"/>
              </a:rPr>
              <a:t>strongly</a:t>
            </a:r>
            <a:r>
              <a:rPr lang="en-US" sz="1800" dirty="0">
                <a:latin typeface="Tw Cen MT" panose="020B0602020104020603" pitchFamily="34" charset="0"/>
              </a:rPr>
              <a:t> that I can't put them out of my mind.</a:t>
            </a:r>
          </a:p>
          <a:p>
            <a:pPr lvl="2">
              <a:buFont typeface="Arial" panose="020B0604020202020204" pitchFamily="34" charset="0"/>
              <a:buChar char="•"/>
            </a:pPr>
            <a:r>
              <a:rPr lang="en-US" sz="2100" dirty="0">
                <a:latin typeface="Tw Cen MT" panose="020B0602020104020603" pitchFamily="34" charset="0"/>
              </a:rPr>
              <a:t>43 simplified items retained for MMPI-3 development</a:t>
            </a:r>
          </a:p>
          <a:p>
            <a:pPr marL="914400" lvl="2" indent="0">
              <a:lnSpc>
                <a:spcPct val="100000"/>
              </a:lnSpc>
              <a:spcBef>
                <a:spcPts val="1200"/>
              </a:spcBef>
              <a:buClr>
                <a:schemeClr val="accent2">
                  <a:lumMod val="75000"/>
                  <a:lumOff val="25000"/>
                </a:schemeClr>
              </a:buClr>
              <a:buNone/>
            </a:pPr>
            <a:endParaRPr lang="en-US" sz="2400" dirty="0"/>
          </a:p>
          <a:p>
            <a:pPr>
              <a:lnSpc>
                <a:spcPct val="100000"/>
              </a:lnSpc>
              <a:spcBef>
                <a:spcPts val="1200"/>
              </a:spcBef>
              <a:buClr>
                <a:schemeClr val="accent2">
                  <a:lumMod val="75000"/>
                  <a:lumOff val="25000"/>
                </a:schemeClr>
              </a:buClr>
              <a:buFontTx/>
              <a:buChar char="•"/>
            </a:pPr>
            <a:endParaRPr lang="en-US" sz="2400" dirty="0"/>
          </a:p>
        </p:txBody>
      </p:sp>
    </p:spTree>
    <p:extLst>
      <p:ext uri="{BB962C8B-B14F-4D97-AF65-F5344CB8AC3E}">
        <p14:creationId xmlns:p14="http://schemas.microsoft.com/office/powerpoint/2010/main" val="3681083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62EFD-76FD-024E-AFD2-C83122451E6A}"/>
              </a:ext>
            </a:extLst>
          </p:cNvPr>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Development: Preliminary Studies</a:t>
            </a:r>
          </a:p>
        </p:txBody>
      </p:sp>
      <p:sp>
        <p:nvSpPr>
          <p:cNvPr id="3" name="Content Placeholder 2">
            <a:extLst>
              <a:ext uri="{FF2B5EF4-FFF2-40B4-BE49-F238E27FC236}">
                <a16:creationId xmlns:a16="http://schemas.microsoft.com/office/drawing/2014/main" id="{94D92C68-2966-DF4A-953F-DC443597BF50}"/>
              </a:ext>
            </a:extLst>
          </p:cNvPr>
          <p:cNvSpPr>
            <a:spLocks noGrp="1"/>
          </p:cNvSpPr>
          <p:nvPr>
            <p:ph idx="1"/>
          </p:nvPr>
        </p:nvSpPr>
        <p:spPr>
          <a:xfrm>
            <a:off x="628650" y="1439333"/>
            <a:ext cx="7092407" cy="4737630"/>
          </a:xfrm>
        </p:spPr>
        <p:txBody>
          <a:bodyPr/>
          <a:lstStyle/>
          <a:p>
            <a:pPr>
              <a:lnSpc>
                <a:spcPct val="100000"/>
              </a:lnSpc>
              <a:spcBef>
                <a:spcPts val="1200"/>
              </a:spcBef>
              <a:buClr>
                <a:schemeClr val="accent2">
                  <a:lumMod val="75000"/>
                  <a:lumOff val="25000"/>
                </a:schemeClr>
              </a:buClr>
              <a:buFontTx/>
              <a:buChar char="•"/>
            </a:pPr>
            <a:r>
              <a:rPr lang="en-US" sz="2800" dirty="0">
                <a:latin typeface="Tw Cen MT" panose="020B0602020104020603" pitchFamily="34" charset="0"/>
              </a:rPr>
              <a:t>New item development</a:t>
            </a:r>
          </a:p>
          <a:p>
            <a:pPr lvl="1">
              <a:buClr>
                <a:schemeClr val="accent2">
                  <a:lumMod val="75000"/>
                  <a:lumOff val="25000"/>
                </a:schemeClr>
              </a:buClr>
            </a:pPr>
            <a:r>
              <a:rPr lang="en-US" sz="2400" i="1" dirty="0">
                <a:latin typeface="Tw Cen MT" panose="020B0602020104020603" pitchFamily="34" charset="0"/>
              </a:rPr>
              <a:t>Objective</a:t>
            </a:r>
            <a:r>
              <a:rPr lang="en-US" sz="2400" dirty="0">
                <a:latin typeface="Tw Cen MT" panose="020B0602020104020603" pitchFamily="34" charset="0"/>
              </a:rPr>
              <a:t>: Identify content missing from, or insufficiently represented by the MMPI-2-RF item pool</a:t>
            </a:r>
          </a:p>
          <a:p>
            <a:pPr lvl="1">
              <a:buClr>
                <a:schemeClr val="accent2">
                  <a:lumMod val="75000"/>
                  <a:lumOff val="25000"/>
                </a:schemeClr>
              </a:buClr>
            </a:pPr>
            <a:r>
              <a:rPr lang="en-US" sz="2400" i="1" dirty="0">
                <a:latin typeface="Tw Cen MT" panose="020B0602020104020603" pitchFamily="34" charset="0"/>
              </a:rPr>
              <a:t>Method</a:t>
            </a:r>
            <a:r>
              <a:rPr lang="en-US" sz="2400" dirty="0">
                <a:latin typeface="Tw Cen MT" panose="020B0602020104020603" pitchFamily="34" charset="0"/>
              </a:rPr>
              <a:t>:</a:t>
            </a:r>
          </a:p>
          <a:p>
            <a:pPr lvl="2">
              <a:buClr>
                <a:schemeClr val="accent2">
                  <a:lumMod val="75000"/>
                  <a:lumOff val="25000"/>
                </a:schemeClr>
              </a:buClr>
            </a:pPr>
            <a:r>
              <a:rPr lang="en-US" dirty="0">
                <a:latin typeface="Tw Cen MT" panose="020B0602020104020603" pitchFamily="34" charset="0"/>
              </a:rPr>
              <a:t>Consultation with 12 MMPI-2-RF experts</a:t>
            </a:r>
          </a:p>
          <a:p>
            <a:pPr lvl="2">
              <a:buClr>
                <a:schemeClr val="accent2">
                  <a:lumMod val="75000"/>
                  <a:lumOff val="25000"/>
                </a:schemeClr>
              </a:buClr>
            </a:pPr>
            <a:r>
              <a:rPr lang="en-US" dirty="0">
                <a:latin typeface="Tw Cen MT" panose="020B0602020104020603" pitchFamily="34" charset="0"/>
              </a:rPr>
              <a:t>Review of existing measures</a:t>
            </a:r>
          </a:p>
          <a:p>
            <a:pPr lvl="2">
              <a:buClr>
                <a:schemeClr val="accent2">
                  <a:lumMod val="75000"/>
                  <a:lumOff val="25000"/>
                </a:schemeClr>
              </a:buClr>
            </a:pPr>
            <a:r>
              <a:rPr lang="en-US" dirty="0">
                <a:latin typeface="Tw Cen MT" panose="020B0602020104020603" pitchFamily="34" charset="0"/>
              </a:rPr>
              <a:t>Development of 135 </a:t>
            </a:r>
            <a:r>
              <a:rPr lang="en-US" i="1" dirty="0">
                <a:latin typeface="Tw Cen MT" panose="020B0602020104020603" pitchFamily="34" charset="0"/>
              </a:rPr>
              <a:t>Trial Items </a:t>
            </a:r>
          </a:p>
          <a:p>
            <a:pPr lvl="1">
              <a:buClr>
                <a:schemeClr val="accent2">
                  <a:lumMod val="75000"/>
                  <a:lumOff val="25000"/>
                </a:schemeClr>
              </a:buClr>
            </a:pPr>
            <a:r>
              <a:rPr lang="en-US" sz="2400" i="1" dirty="0">
                <a:latin typeface="Tw Cen MT" panose="020B0602020104020603" pitchFamily="34" charset="0"/>
              </a:rPr>
              <a:t>Outcome:</a:t>
            </a:r>
          </a:p>
          <a:p>
            <a:pPr lvl="2">
              <a:buClr>
                <a:schemeClr val="accent2">
                  <a:lumMod val="75000"/>
                  <a:lumOff val="25000"/>
                </a:schemeClr>
              </a:buClr>
            </a:pPr>
            <a:r>
              <a:rPr lang="en-US" dirty="0">
                <a:latin typeface="Tw Cen MT" panose="020B0602020104020603" pitchFamily="34" charset="0"/>
              </a:rPr>
              <a:t>95 trial items; candidates for inclusion on the MMPI-3</a:t>
            </a:r>
          </a:p>
          <a:p>
            <a:pPr lvl="1">
              <a:lnSpc>
                <a:spcPct val="100000"/>
              </a:lnSpc>
              <a:spcBef>
                <a:spcPts val="1200"/>
              </a:spcBef>
              <a:buClr>
                <a:schemeClr val="accent2">
                  <a:lumMod val="75000"/>
                  <a:lumOff val="25000"/>
                </a:schemeClr>
              </a:buClr>
              <a:buFontTx/>
              <a:buChar char="•"/>
            </a:pPr>
            <a:endParaRPr lang="en-US" sz="2400" dirty="0"/>
          </a:p>
          <a:p>
            <a:pPr>
              <a:lnSpc>
                <a:spcPct val="100000"/>
              </a:lnSpc>
              <a:spcBef>
                <a:spcPts val="1200"/>
              </a:spcBef>
              <a:buClr>
                <a:schemeClr val="accent2">
                  <a:lumMod val="75000"/>
                  <a:lumOff val="25000"/>
                </a:schemeClr>
              </a:buClr>
              <a:buFontTx/>
              <a:buChar char="•"/>
            </a:pPr>
            <a:endParaRPr lang="en-US" sz="2400" dirty="0"/>
          </a:p>
        </p:txBody>
      </p:sp>
    </p:spTree>
    <p:extLst>
      <p:ext uri="{BB962C8B-B14F-4D97-AF65-F5344CB8AC3E}">
        <p14:creationId xmlns:p14="http://schemas.microsoft.com/office/powerpoint/2010/main" val="34222480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62EFD-76FD-024E-AFD2-C83122451E6A}"/>
              </a:ext>
            </a:extLst>
          </p:cNvPr>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Development Plan</a:t>
            </a:r>
          </a:p>
        </p:txBody>
      </p:sp>
      <p:sp>
        <p:nvSpPr>
          <p:cNvPr id="3" name="Content Placeholder 2">
            <a:extLst>
              <a:ext uri="{FF2B5EF4-FFF2-40B4-BE49-F238E27FC236}">
                <a16:creationId xmlns:a16="http://schemas.microsoft.com/office/drawing/2014/main" id="{94D92C68-2966-DF4A-953F-DC443597BF50}"/>
              </a:ext>
            </a:extLst>
          </p:cNvPr>
          <p:cNvSpPr>
            <a:spLocks noGrp="1"/>
          </p:cNvSpPr>
          <p:nvPr>
            <p:ph idx="1"/>
          </p:nvPr>
        </p:nvSpPr>
        <p:spPr>
          <a:xfrm>
            <a:off x="628650" y="1439333"/>
            <a:ext cx="7334250" cy="4737630"/>
          </a:xfrm>
        </p:spPr>
        <p:txBody>
          <a:bodyPr/>
          <a:lstStyle/>
          <a:p>
            <a:pPr>
              <a:lnSpc>
                <a:spcPct val="100000"/>
              </a:lnSpc>
              <a:buClr>
                <a:schemeClr val="accent2">
                  <a:lumMod val="75000"/>
                  <a:lumOff val="25000"/>
                </a:schemeClr>
              </a:buClr>
            </a:pPr>
            <a:r>
              <a:rPr lang="en-US" sz="2800" dirty="0">
                <a:latin typeface="Tw Cen MT" panose="020B0602020104020603" pitchFamily="34" charset="0"/>
              </a:rPr>
              <a:t>MMPI-2-RF-EX</a:t>
            </a:r>
          </a:p>
          <a:p>
            <a:pPr lvl="1">
              <a:lnSpc>
                <a:spcPct val="100000"/>
              </a:lnSpc>
              <a:buClr>
                <a:schemeClr val="accent2">
                  <a:lumMod val="75000"/>
                  <a:lumOff val="25000"/>
                </a:schemeClr>
              </a:buClr>
            </a:pPr>
            <a:r>
              <a:rPr lang="en-US" sz="2400" dirty="0">
                <a:latin typeface="Tw Cen MT" panose="020B0602020104020603" pitchFamily="34" charset="0"/>
              </a:rPr>
              <a:t>Brief biographical questionnaire</a:t>
            </a:r>
          </a:p>
          <a:p>
            <a:pPr lvl="1">
              <a:lnSpc>
                <a:spcPct val="100000"/>
              </a:lnSpc>
              <a:buClr>
                <a:schemeClr val="accent2">
                  <a:lumMod val="75000"/>
                  <a:lumOff val="25000"/>
                </a:schemeClr>
              </a:buClr>
            </a:pPr>
            <a:r>
              <a:rPr lang="en-US" sz="2400" dirty="0">
                <a:latin typeface="Tw Cen MT" panose="020B0602020104020603" pitchFamily="34" charset="0"/>
              </a:rPr>
              <a:t>338 MMPI-2-RF items (43 updated)</a:t>
            </a:r>
          </a:p>
          <a:p>
            <a:pPr lvl="1">
              <a:lnSpc>
                <a:spcPct val="100000"/>
              </a:lnSpc>
              <a:buClr>
                <a:schemeClr val="accent2">
                  <a:lumMod val="75000"/>
                  <a:lumOff val="25000"/>
                </a:schemeClr>
              </a:buClr>
            </a:pPr>
            <a:r>
              <a:rPr lang="en-US" sz="2400" dirty="0">
                <a:latin typeface="Tw Cen MT" panose="020B0602020104020603" pitchFamily="34" charset="0"/>
              </a:rPr>
              <a:t>95 trial items</a:t>
            </a:r>
          </a:p>
          <a:p>
            <a:pPr lvl="1">
              <a:lnSpc>
                <a:spcPct val="100000"/>
              </a:lnSpc>
              <a:buClr>
                <a:schemeClr val="accent2">
                  <a:lumMod val="75000"/>
                  <a:lumOff val="25000"/>
                </a:schemeClr>
              </a:buClr>
            </a:pPr>
            <a:r>
              <a:rPr lang="en-US" sz="2400" dirty="0">
                <a:latin typeface="Tw Cen MT" panose="020B0602020104020603" pitchFamily="34" charset="0"/>
              </a:rPr>
              <a:t>Booklet and answer sheet</a:t>
            </a:r>
          </a:p>
          <a:p>
            <a:pPr>
              <a:lnSpc>
                <a:spcPct val="100000"/>
              </a:lnSpc>
              <a:buClr>
                <a:schemeClr val="accent2">
                  <a:lumMod val="75000"/>
                  <a:lumOff val="25000"/>
                </a:schemeClr>
              </a:buClr>
            </a:pPr>
            <a:r>
              <a:rPr lang="en-US" sz="2800" dirty="0">
                <a:latin typeface="Tw Cen MT" panose="020B0602020104020603" pitchFamily="34" charset="0"/>
              </a:rPr>
              <a:t>Q Local EX</a:t>
            </a:r>
          </a:p>
          <a:p>
            <a:pPr>
              <a:lnSpc>
                <a:spcPct val="100000"/>
              </a:lnSpc>
              <a:buClr>
                <a:schemeClr val="accent2">
                  <a:lumMod val="75000"/>
                  <a:lumOff val="25000"/>
                </a:schemeClr>
              </a:buClr>
            </a:pPr>
            <a:r>
              <a:rPr lang="en-US" sz="2800" dirty="0">
                <a:latin typeface="Tw Cen MT" panose="020B0602020104020603" pitchFamily="34" charset="0"/>
              </a:rPr>
              <a:t>All new material translated into Spanish</a:t>
            </a:r>
          </a:p>
          <a:p>
            <a:pPr lvl="1">
              <a:lnSpc>
                <a:spcPct val="100000"/>
              </a:lnSpc>
              <a:buClr>
                <a:schemeClr val="accent2">
                  <a:lumMod val="75000"/>
                  <a:lumOff val="25000"/>
                </a:schemeClr>
              </a:buClr>
            </a:pPr>
            <a:r>
              <a:rPr lang="en-US" sz="2400" dirty="0">
                <a:latin typeface="Tw Cen MT" panose="020B0602020104020603" pitchFamily="34" charset="0"/>
              </a:rPr>
              <a:t>Garcia/Azan MMPI-2/RF translation starting point</a:t>
            </a:r>
          </a:p>
          <a:p>
            <a:pPr lvl="1">
              <a:lnSpc>
                <a:spcPct val="100000"/>
              </a:lnSpc>
              <a:buClr>
                <a:schemeClr val="accent2">
                  <a:lumMod val="75000"/>
                  <a:lumOff val="25000"/>
                </a:schemeClr>
              </a:buClr>
            </a:pPr>
            <a:r>
              <a:rPr lang="en-US" sz="2400" dirty="0">
                <a:latin typeface="Tw Cen MT" panose="020B0602020104020603" pitchFamily="34" charset="0"/>
              </a:rPr>
              <a:t>Rewritten and trial items translated by Dr. Antonio E.  Puente and team at UNC</a:t>
            </a:r>
            <a:r>
              <a:rPr lang="en-US" sz="2400" dirty="0"/>
              <a:t>–</a:t>
            </a:r>
            <a:r>
              <a:rPr lang="en-US" sz="2400" dirty="0">
                <a:latin typeface="Tw Cen MT" panose="020B0602020104020603" pitchFamily="34" charset="0"/>
              </a:rPr>
              <a:t>Wilmington</a:t>
            </a:r>
          </a:p>
          <a:p>
            <a:pPr marL="457200" lvl="1" indent="0">
              <a:lnSpc>
                <a:spcPct val="100000"/>
              </a:lnSpc>
              <a:spcBef>
                <a:spcPts val="1200"/>
              </a:spcBef>
              <a:buClr>
                <a:schemeClr val="accent2">
                  <a:lumMod val="75000"/>
                  <a:lumOff val="25000"/>
                </a:schemeClr>
              </a:buClr>
              <a:buNone/>
            </a:pPr>
            <a:endParaRPr lang="en-US" sz="2800" dirty="0"/>
          </a:p>
          <a:p>
            <a:pPr>
              <a:lnSpc>
                <a:spcPct val="100000"/>
              </a:lnSpc>
              <a:spcBef>
                <a:spcPts val="1200"/>
              </a:spcBef>
              <a:buClr>
                <a:schemeClr val="accent2">
                  <a:lumMod val="75000"/>
                  <a:lumOff val="25000"/>
                </a:schemeClr>
              </a:buClr>
              <a:buFontTx/>
              <a:buChar char="•"/>
            </a:pPr>
            <a:endParaRPr lang="en-US" sz="2400" dirty="0"/>
          </a:p>
        </p:txBody>
      </p:sp>
    </p:spTree>
    <p:extLst>
      <p:ext uri="{BB962C8B-B14F-4D97-AF65-F5344CB8AC3E}">
        <p14:creationId xmlns:p14="http://schemas.microsoft.com/office/powerpoint/2010/main" val="32670239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62EFD-76FD-024E-AFD2-C83122451E6A}"/>
              </a:ext>
            </a:extLst>
          </p:cNvPr>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Development Plan</a:t>
            </a:r>
          </a:p>
        </p:txBody>
      </p:sp>
      <p:sp>
        <p:nvSpPr>
          <p:cNvPr id="3" name="Content Placeholder 2">
            <a:extLst>
              <a:ext uri="{FF2B5EF4-FFF2-40B4-BE49-F238E27FC236}">
                <a16:creationId xmlns:a16="http://schemas.microsoft.com/office/drawing/2014/main" id="{94D92C68-2966-DF4A-953F-DC443597BF50}"/>
              </a:ext>
            </a:extLst>
          </p:cNvPr>
          <p:cNvSpPr>
            <a:spLocks noGrp="1"/>
          </p:cNvSpPr>
          <p:nvPr>
            <p:ph idx="1"/>
          </p:nvPr>
        </p:nvSpPr>
        <p:spPr>
          <a:xfrm>
            <a:off x="578489" y="1752600"/>
            <a:ext cx="7092407" cy="4737630"/>
          </a:xfrm>
        </p:spPr>
        <p:txBody>
          <a:bodyPr>
            <a:normAutofit fontScale="92500" lnSpcReduction="10000"/>
          </a:bodyPr>
          <a:lstStyle/>
          <a:p>
            <a:pPr>
              <a:buClr>
                <a:schemeClr val="accent2">
                  <a:lumMod val="75000"/>
                  <a:lumOff val="25000"/>
                </a:schemeClr>
              </a:buClr>
            </a:pPr>
            <a:r>
              <a:rPr lang="en-US" sz="2800" dirty="0">
                <a:latin typeface="Tw Cen MT" panose="020B0602020104020603" pitchFamily="34" charset="0"/>
              </a:rPr>
              <a:t>Data Collection:</a:t>
            </a:r>
          </a:p>
          <a:p>
            <a:pPr lvl="1">
              <a:buClr>
                <a:schemeClr val="accent2">
                  <a:lumMod val="75000"/>
                  <a:lumOff val="25000"/>
                </a:schemeClr>
              </a:buClr>
            </a:pPr>
            <a:r>
              <a:rPr lang="en-US" sz="2400" dirty="0">
                <a:latin typeface="Tw Cen MT" panose="020B0602020104020603" pitchFamily="34" charset="0"/>
              </a:rPr>
              <a:t>Field Data</a:t>
            </a:r>
          </a:p>
          <a:p>
            <a:pPr lvl="2">
              <a:buClr>
                <a:schemeClr val="accent2">
                  <a:lumMod val="75000"/>
                  <a:lumOff val="25000"/>
                </a:schemeClr>
              </a:buClr>
            </a:pPr>
            <a:r>
              <a:rPr lang="en-US" sz="2200" dirty="0">
                <a:latin typeface="Tw Cen MT" panose="020B0602020104020603" pitchFamily="34" charset="0"/>
              </a:rPr>
              <a:t>Sites represent settings in which MMPI is used</a:t>
            </a:r>
          </a:p>
          <a:p>
            <a:pPr lvl="3">
              <a:buClr>
                <a:schemeClr val="accent2">
                  <a:lumMod val="75000"/>
                  <a:lumOff val="25000"/>
                </a:schemeClr>
              </a:buClr>
            </a:pPr>
            <a:r>
              <a:rPr lang="en-US" dirty="0">
                <a:latin typeface="Tw Cen MT" panose="020B0602020104020603" pitchFamily="34" charset="0"/>
              </a:rPr>
              <a:t>Mental health, medical, forensic, public safety</a:t>
            </a:r>
          </a:p>
          <a:p>
            <a:pPr lvl="3">
              <a:buClr>
                <a:schemeClr val="accent2">
                  <a:lumMod val="75000"/>
                  <a:lumOff val="25000"/>
                </a:schemeClr>
              </a:buClr>
            </a:pPr>
            <a:r>
              <a:rPr lang="en-US" dirty="0">
                <a:latin typeface="Tw Cen MT" panose="020B0602020104020603" pitchFamily="34" charset="0"/>
              </a:rPr>
              <a:t>Used for:</a:t>
            </a:r>
          </a:p>
          <a:p>
            <a:pPr lvl="4">
              <a:buClr>
                <a:schemeClr val="accent2">
                  <a:lumMod val="75000"/>
                  <a:lumOff val="25000"/>
                </a:schemeClr>
              </a:buClr>
            </a:pPr>
            <a:r>
              <a:rPr lang="en-US" dirty="0">
                <a:latin typeface="Tw Cen MT" panose="020B0602020104020603" pitchFamily="34" charset="0"/>
              </a:rPr>
              <a:t>Scale development</a:t>
            </a:r>
          </a:p>
          <a:p>
            <a:pPr lvl="4">
              <a:buClr>
                <a:schemeClr val="accent2">
                  <a:lumMod val="75000"/>
                  <a:lumOff val="25000"/>
                </a:schemeClr>
              </a:buClr>
            </a:pPr>
            <a:r>
              <a:rPr lang="en-US" dirty="0">
                <a:latin typeface="Tw Cen MT" panose="020B0602020104020603" pitchFamily="34" charset="0"/>
              </a:rPr>
              <a:t>Validation</a:t>
            </a:r>
          </a:p>
          <a:p>
            <a:pPr lvl="4">
              <a:buClr>
                <a:schemeClr val="accent2">
                  <a:lumMod val="75000"/>
                  <a:lumOff val="25000"/>
                </a:schemeClr>
              </a:buClr>
            </a:pPr>
            <a:r>
              <a:rPr lang="en-US" dirty="0">
                <a:latin typeface="Tw Cen MT" panose="020B0602020104020603" pitchFamily="34" charset="0"/>
              </a:rPr>
              <a:t>Comparison groups</a:t>
            </a:r>
          </a:p>
          <a:p>
            <a:pPr lvl="1">
              <a:buClr>
                <a:schemeClr val="accent2">
                  <a:lumMod val="75000"/>
                  <a:lumOff val="25000"/>
                </a:schemeClr>
              </a:buClr>
            </a:pPr>
            <a:r>
              <a:rPr lang="en-US" sz="2400" dirty="0">
                <a:latin typeface="Tw Cen MT" panose="020B0602020104020603" pitchFamily="34" charset="0"/>
              </a:rPr>
              <a:t>College Studies</a:t>
            </a:r>
          </a:p>
          <a:p>
            <a:pPr lvl="2">
              <a:buClr>
                <a:schemeClr val="accent2">
                  <a:lumMod val="75000"/>
                  <a:lumOff val="25000"/>
                </a:schemeClr>
              </a:buClr>
            </a:pPr>
            <a:r>
              <a:rPr lang="en-US" sz="2000" dirty="0">
                <a:latin typeface="Tw Cen MT" panose="020B0602020104020603" pitchFamily="34" charset="0"/>
              </a:rPr>
              <a:t>Initial psychometric analyses</a:t>
            </a:r>
          </a:p>
          <a:p>
            <a:pPr lvl="2">
              <a:buClr>
                <a:schemeClr val="accent2">
                  <a:lumMod val="75000"/>
                  <a:lumOff val="25000"/>
                </a:schemeClr>
              </a:buClr>
            </a:pPr>
            <a:r>
              <a:rPr lang="en-US" sz="2000" dirty="0">
                <a:latin typeface="Tw Cen MT" panose="020B0602020104020603" pitchFamily="34" charset="0"/>
              </a:rPr>
              <a:t>Detailed validation analyses</a:t>
            </a:r>
          </a:p>
          <a:p>
            <a:pPr lvl="1">
              <a:buClr>
                <a:schemeClr val="accent2">
                  <a:lumMod val="75000"/>
                  <a:lumOff val="25000"/>
                </a:schemeClr>
              </a:buClr>
            </a:pPr>
            <a:r>
              <a:rPr lang="en-US" sz="2400" dirty="0">
                <a:latin typeface="Tw Cen MT" panose="020B0602020104020603" pitchFamily="34" charset="0"/>
              </a:rPr>
              <a:t>Normative Data</a:t>
            </a:r>
          </a:p>
          <a:p>
            <a:pPr lvl="2">
              <a:buClr>
                <a:schemeClr val="accent2">
                  <a:lumMod val="75000"/>
                  <a:lumOff val="25000"/>
                </a:schemeClr>
              </a:buClr>
            </a:pPr>
            <a:r>
              <a:rPr lang="en-US" sz="1800" dirty="0">
                <a:latin typeface="Tw Cen MT" panose="020B0602020104020603" pitchFamily="34" charset="0"/>
              </a:rPr>
              <a:t>English </a:t>
            </a:r>
          </a:p>
          <a:p>
            <a:pPr lvl="2">
              <a:buClr>
                <a:schemeClr val="accent2">
                  <a:lumMod val="75000"/>
                  <a:lumOff val="25000"/>
                </a:schemeClr>
              </a:buClr>
            </a:pPr>
            <a:r>
              <a:rPr lang="en-US" sz="1800" dirty="0">
                <a:latin typeface="Tw Cen MT" panose="020B0602020104020603" pitchFamily="34" charset="0"/>
              </a:rPr>
              <a:t>Spanish</a:t>
            </a:r>
          </a:p>
          <a:p>
            <a:pPr lvl="2">
              <a:buClr>
                <a:schemeClr val="accent2">
                  <a:lumMod val="75000"/>
                  <a:lumOff val="25000"/>
                </a:schemeClr>
              </a:buClr>
            </a:pPr>
            <a:r>
              <a:rPr lang="en-US" sz="1800" dirty="0">
                <a:latin typeface="Tw Cen MT" panose="020B0602020104020603" pitchFamily="34" charset="0"/>
              </a:rPr>
              <a:t>Bilingual</a:t>
            </a:r>
          </a:p>
          <a:p>
            <a:pPr marL="457200" lvl="1" indent="0">
              <a:lnSpc>
                <a:spcPct val="100000"/>
              </a:lnSpc>
              <a:spcBef>
                <a:spcPts val="1200"/>
              </a:spcBef>
              <a:buClr>
                <a:schemeClr val="accent2">
                  <a:lumMod val="75000"/>
                  <a:lumOff val="25000"/>
                </a:schemeClr>
              </a:buClr>
              <a:buNone/>
            </a:pPr>
            <a:endParaRPr lang="en-US" sz="2800" dirty="0"/>
          </a:p>
          <a:p>
            <a:pPr>
              <a:lnSpc>
                <a:spcPct val="100000"/>
              </a:lnSpc>
              <a:spcBef>
                <a:spcPts val="1200"/>
              </a:spcBef>
              <a:buClr>
                <a:schemeClr val="accent2">
                  <a:lumMod val="75000"/>
                  <a:lumOff val="25000"/>
                </a:schemeClr>
              </a:buClr>
              <a:buFontTx/>
              <a:buChar char="•"/>
            </a:pPr>
            <a:endParaRPr lang="en-US" sz="2400" dirty="0"/>
          </a:p>
        </p:txBody>
      </p:sp>
    </p:spTree>
    <p:extLst>
      <p:ext uri="{BB962C8B-B14F-4D97-AF65-F5344CB8AC3E}">
        <p14:creationId xmlns:p14="http://schemas.microsoft.com/office/powerpoint/2010/main" val="29829173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3" end="13"/>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62EFD-76FD-024E-AFD2-C83122451E6A}"/>
              </a:ext>
            </a:extLst>
          </p:cNvPr>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Development: Data Collection</a:t>
            </a:r>
          </a:p>
        </p:txBody>
      </p:sp>
      <p:sp>
        <p:nvSpPr>
          <p:cNvPr id="3" name="Content Placeholder 2">
            <a:extLst>
              <a:ext uri="{FF2B5EF4-FFF2-40B4-BE49-F238E27FC236}">
                <a16:creationId xmlns:a16="http://schemas.microsoft.com/office/drawing/2014/main" id="{94D92C68-2966-DF4A-953F-DC443597BF50}"/>
              </a:ext>
            </a:extLst>
          </p:cNvPr>
          <p:cNvSpPr>
            <a:spLocks noGrp="1"/>
          </p:cNvSpPr>
          <p:nvPr>
            <p:ph idx="1"/>
          </p:nvPr>
        </p:nvSpPr>
        <p:spPr>
          <a:xfrm>
            <a:off x="628650" y="1439333"/>
            <a:ext cx="7092407" cy="4737630"/>
          </a:xfrm>
        </p:spPr>
        <p:txBody>
          <a:bodyPr/>
          <a:lstStyle/>
          <a:p>
            <a:pPr>
              <a:lnSpc>
                <a:spcPct val="100000"/>
              </a:lnSpc>
              <a:buClr>
                <a:schemeClr val="accent2">
                  <a:lumMod val="75000"/>
                  <a:lumOff val="25000"/>
                </a:schemeClr>
              </a:buClr>
            </a:pPr>
            <a:r>
              <a:rPr lang="en-US" sz="2800" dirty="0">
                <a:latin typeface="Tw Cen MT" panose="020B0602020104020603" pitchFamily="34" charset="0"/>
              </a:rPr>
              <a:t>Field Data Collection </a:t>
            </a:r>
          </a:p>
          <a:p>
            <a:pPr lvl="1">
              <a:lnSpc>
                <a:spcPct val="100000"/>
              </a:lnSpc>
              <a:buClr>
                <a:schemeClr val="accent2">
                  <a:lumMod val="75000"/>
                  <a:lumOff val="25000"/>
                </a:schemeClr>
              </a:buClr>
            </a:pPr>
            <a:r>
              <a:rPr lang="en-US" sz="2400" dirty="0">
                <a:latin typeface="Tw Cen MT" panose="020B0602020104020603" pitchFamily="34" charset="0"/>
              </a:rPr>
              <a:t>Public Safety	           10,200</a:t>
            </a:r>
          </a:p>
          <a:p>
            <a:pPr lvl="1">
              <a:lnSpc>
                <a:spcPct val="100000"/>
              </a:lnSpc>
              <a:buClr>
                <a:schemeClr val="accent2">
                  <a:lumMod val="75000"/>
                  <a:lumOff val="25000"/>
                </a:schemeClr>
              </a:buClr>
            </a:pPr>
            <a:r>
              <a:rPr lang="en-US" sz="2400" dirty="0">
                <a:latin typeface="Tw Cen MT" panose="020B0602020104020603" pitchFamily="34" charset="0"/>
              </a:rPr>
              <a:t>Mental Health		  </a:t>
            </a:r>
            <a:r>
              <a:rPr lang="en-US" sz="2400" dirty="0"/>
              <a:t>2,400</a:t>
            </a:r>
            <a:endParaRPr lang="en-US" sz="2400" dirty="0">
              <a:solidFill>
                <a:srgbClr val="FF0000"/>
              </a:solidFill>
              <a:latin typeface="Tw Cen MT" panose="020B0602020104020603" pitchFamily="34" charset="0"/>
            </a:endParaRPr>
          </a:p>
          <a:p>
            <a:pPr lvl="1">
              <a:lnSpc>
                <a:spcPct val="100000"/>
              </a:lnSpc>
              <a:buClr>
                <a:schemeClr val="accent2">
                  <a:lumMod val="75000"/>
                  <a:lumOff val="25000"/>
                </a:schemeClr>
              </a:buClr>
            </a:pPr>
            <a:r>
              <a:rPr lang="en-US" sz="2400" dirty="0">
                <a:latin typeface="Tw Cen MT" panose="020B0602020104020603" pitchFamily="34" charset="0"/>
              </a:rPr>
              <a:t>Medical			  2,000</a:t>
            </a:r>
          </a:p>
          <a:p>
            <a:pPr lvl="1">
              <a:lnSpc>
                <a:spcPct val="100000"/>
              </a:lnSpc>
              <a:buClr>
                <a:schemeClr val="accent2">
                  <a:lumMod val="75000"/>
                  <a:lumOff val="25000"/>
                </a:schemeClr>
              </a:buClr>
            </a:pPr>
            <a:r>
              <a:rPr lang="en-US" sz="2400" dirty="0">
                <a:latin typeface="Tw Cen MT" panose="020B0602020104020603" pitchFamily="34" charset="0"/>
              </a:rPr>
              <a:t>Forensic/Corrections	  1,200 </a:t>
            </a:r>
          </a:p>
          <a:p>
            <a:pPr lvl="1">
              <a:lnSpc>
                <a:spcPct val="100000"/>
              </a:lnSpc>
              <a:buClr>
                <a:schemeClr val="accent2">
                  <a:lumMod val="75000"/>
                  <a:lumOff val="25000"/>
                </a:schemeClr>
              </a:buClr>
            </a:pPr>
            <a:r>
              <a:rPr lang="en-US" sz="2400" dirty="0">
                <a:latin typeface="Tw Cen MT" panose="020B0602020104020603" pitchFamily="34" charset="0"/>
              </a:rPr>
              <a:t>Forensic Disability	     800</a:t>
            </a:r>
          </a:p>
          <a:p>
            <a:pPr lvl="1">
              <a:lnSpc>
                <a:spcPct val="100000"/>
              </a:lnSpc>
              <a:buClr>
                <a:schemeClr val="accent2">
                  <a:lumMod val="75000"/>
                  <a:lumOff val="25000"/>
                </a:schemeClr>
              </a:buClr>
            </a:pPr>
            <a:r>
              <a:rPr lang="en-US" sz="2400" b="1" dirty="0">
                <a:latin typeface="Tw Cen MT" panose="020B0602020104020603" pitchFamily="34" charset="0"/>
              </a:rPr>
              <a:t>Total 	</a:t>
            </a:r>
            <a:r>
              <a:rPr lang="en-US" sz="2400" dirty="0">
                <a:latin typeface="Tw Cen MT" panose="020B0602020104020603" pitchFamily="34" charset="0"/>
              </a:rPr>
              <a:t>	            </a:t>
            </a:r>
            <a:r>
              <a:rPr lang="en-US" sz="2400" b="1" dirty="0">
                <a:latin typeface="Tw Cen MT" panose="020B0602020104020603" pitchFamily="34" charset="0"/>
              </a:rPr>
              <a:t>16,600</a:t>
            </a:r>
          </a:p>
          <a:p>
            <a:pPr lvl="1">
              <a:buClr>
                <a:schemeClr val="accent2">
                  <a:lumMod val="75000"/>
                  <a:lumOff val="25000"/>
                </a:schemeClr>
              </a:buClr>
            </a:pPr>
            <a:endParaRPr lang="en-US" sz="2700" b="1" dirty="0">
              <a:latin typeface="Tw Cen MT" panose="020B0602020104020603" pitchFamily="34" charset="0"/>
            </a:endParaRPr>
          </a:p>
          <a:p>
            <a:pPr>
              <a:buClr>
                <a:schemeClr val="accent2">
                  <a:lumMod val="75000"/>
                  <a:lumOff val="25000"/>
                </a:schemeClr>
              </a:buClr>
            </a:pPr>
            <a:r>
              <a:rPr lang="en-US" sz="2700" dirty="0">
                <a:latin typeface="Tw Cen MT" panose="020B0602020104020603" pitchFamily="34" charset="0"/>
              </a:rPr>
              <a:t>College Studies		 ~</a:t>
            </a:r>
            <a:r>
              <a:rPr lang="en-US" sz="2700" b="1" dirty="0">
                <a:latin typeface="Tw Cen MT" panose="020B0602020104020603" pitchFamily="34" charset="0"/>
              </a:rPr>
              <a:t>8,000</a:t>
            </a:r>
          </a:p>
          <a:p>
            <a:pPr marL="457200" lvl="1" indent="0">
              <a:lnSpc>
                <a:spcPct val="100000"/>
              </a:lnSpc>
              <a:spcBef>
                <a:spcPts val="1200"/>
              </a:spcBef>
              <a:buClr>
                <a:schemeClr val="accent2">
                  <a:lumMod val="75000"/>
                  <a:lumOff val="25000"/>
                </a:schemeClr>
              </a:buClr>
              <a:buNone/>
            </a:pPr>
            <a:endParaRPr lang="en-US" sz="2800" dirty="0"/>
          </a:p>
          <a:p>
            <a:pPr>
              <a:lnSpc>
                <a:spcPct val="100000"/>
              </a:lnSpc>
              <a:spcBef>
                <a:spcPts val="1200"/>
              </a:spcBef>
              <a:buClr>
                <a:schemeClr val="accent2">
                  <a:lumMod val="75000"/>
                  <a:lumOff val="25000"/>
                </a:schemeClr>
              </a:buClr>
              <a:buFontTx/>
              <a:buChar char="•"/>
            </a:pPr>
            <a:endParaRPr lang="en-US" sz="2400" dirty="0"/>
          </a:p>
        </p:txBody>
      </p:sp>
    </p:spTree>
    <p:extLst>
      <p:ext uri="{BB962C8B-B14F-4D97-AF65-F5344CB8AC3E}">
        <p14:creationId xmlns:p14="http://schemas.microsoft.com/office/powerpoint/2010/main" val="6817255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62EFD-76FD-024E-AFD2-C83122451E6A}"/>
              </a:ext>
            </a:extLst>
          </p:cNvPr>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Development: Data Collection</a:t>
            </a:r>
          </a:p>
        </p:txBody>
      </p:sp>
      <p:sp>
        <p:nvSpPr>
          <p:cNvPr id="3" name="Content Placeholder 2">
            <a:extLst>
              <a:ext uri="{FF2B5EF4-FFF2-40B4-BE49-F238E27FC236}">
                <a16:creationId xmlns:a16="http://schemas.microsoft.com/office/drawing/2014/main" id="{94D92C68-2966-DF4A-953F-DC443597BF50}"/>
              </a:ext>
            </a:extLst>
          </p:cNvPr>
          <p:cNvSpPr>
            <a:spLocks noGrp="1"/>
          </p:cNvSpPr>
          <p:nvPr>
            <p:ph idx="1"/>
          </p:nvPr>
        </p:nvSpPr>
        <p:spPr>
          <a:xfrm>
            <a:off x="628650" y="1439333"/>
            <a:ext cx="7092407" cy="4737630"/>
          </a:xfrm>
        </p:spPr>
        <p:txBody>
          <a:bodyPr/>
          <a:lstStyle/>
          <a:p>
            <a:pPr>
              <a:buClr>
                <a:schemeClr val="accent2">
                  <a:lumMod val="75000"/>
                  <a:lumOff val="25000"/>
                </a:schemeClr>
              </a:buClr>
            </a:pPr>
            <a:r>
              <a:rPr lang="en-US" sz="2800" dirty="0">
                <a:latin typeface="Tw Cen MT" panose="020B0602020104020603" pitchFamily="34" charset="0"/>
              </a:rPr>
              <a:t>Normative</a:t>
            </a:r>
          </a:p>
          <a:p>
            <a:pPr lvl="1">
              <a:lnSpc>
                <a:spcPct val="100000"/>
              </a:lnSpc>
              <a:buClr>
                <a:schemeClr val="accent2">
                  <a:lumMod val="75000"/>
                  <a:lumOff val="25000"/>
                </a:schemeClr>
              </a:buClr>
            </a:pPr>
            <a:r>
              <a:rPr lang="en-US" sz="2400" dirty="0">
                <a:latin typeface="Tw Cen MT" panose="020B0602020104020603" pitchFamily="34" charset="0"/>
              </a:rPr>
              <a:t>English		2,382</a:t>
            </a:r>
          </a:p>
          <a:p>
            <a:pPr lvl="1">
              <a:lnSpc>
                <a:spcPct val="100000"/>
              </a:lnSpc>
              <a:buClr>
                <a:schemeClr val="accent2">
                  <a:lumMod val="75000"/>
                  <a:lumOff val="25000"/>
                </a:schemeClr>
              </a:buClr>
            </a:pPr>
            <a:r>
              <a:rPr lang="en-US" sz="2400" dirty="0">
                <a:latin typeface="Tw Cen MT" panose="020B0602020104020603" pitchFamily="34" charset="0"/>
              </a:rPr>
              <a:t>English re-test	   280</a:t>
            </a:r>
          </a:p>
          <a:p>
            <a:pPr lvl="1">
              <a:lnSpc>
                <a:spcPct val="100000"/>
              </a:lnSpc>
              <a:buClr>
                <a:schemeClr val="accent2">
                  <a:lumMod val="75000"/>
                  <a:lumOff val="25000"/>
                </a:schemeClr>
              </a:buClr>
            </a:pPr>
            <a:r>
              <a:rPr lang="en-US" sz="2400" dirty="0">
                <a:latin typeface="Tw Cen MT" panose="020B0602020104020603" pitchFamily="34" charset="0"/>
              </a:rPr>
              <a:t>Spanish		   664</a:t>
            </a:r>
          </a:p>
          <a:p>
            <a:pPr lvl="1">
              <a:lnSpc>
                <a:spcPct val="100000"/>
              </a:lnSpc>
              <a:buClr>
                <a:schemeClr val="accent2">
                  <a:lumMod val="75000"/>
                  <a:lumOff val="25000"/>
                </a:schemeClr>
              </a:buClr>
            </a:pPr>
            <a:r>
              <a:rPr lang="en-US" sz="2400" dirty="0">
                <a:latin typeface="Tw Cen MT" panose="020B0602020104020603" pitchFamily="34" charset="0"/>
              </a:rPr>
              <a:t>Spanish re-test	     60 </a:t>
            </a:r>
          </a:p>
          <a:p>
            <a:pPr lvl="1">
              <a:lnSpc>
                <a:spcPct val="100000"/>
              </a:lnSpc>
              <a:buClr>
                <a:schemeClr val="accent2">
                  <a:lumMod val="75000"/>
                  <a:lumOff val="25000"/>
                </a:schemeClr>
              </a:buClr>
            </a:pPr>
            <a:r>
              <a:rPr lang="en-US" sz="2400" dirty="0">
                <a:latin typeface="Tw Cen MT" panose="020B0602020104020603" pitchFamily="34" charset="0"/>
              </a:rPr>
              <a:t>Bilingual 	    	     45</a:t>
            </a:r>
          </a:p>
          <a:p>
            <a:pPr lvl="1">
              <a:lnSpc>
                <a:spcPct val="100000"/>
              </a:lnSpc>
              <a:buClr>
                <a:schemeClr val="accent2">
                  <a:lumMod val="75000"/>
                  <a:lumOff val="25000"/>
                </a:schemeClr>
              </a:buClr>
            </a:pPr>
            <a:r>
              <a:rPr lang="en-US" sz="2400" dirty="0">
                <a:latin typeface="Tw Cen MT" panose="020B0602020104020603" pitchFamily="34" charset="0"/>
              </a:rPr>
              <a:t>Total		</a:t>
            </a:r>
            <a:r>
              <a:rPr lang="en-US" sz="2700" dirty="0">
                <a:latin typeface="Tw Cen MT" panose="020B0602020104020603" pitchFamily="34" charset="0"/>
              </a:rPr>
              <a:t>3,423</a:t>
            </a:r>
          </a:p>
          <a:p>
            <a:pPr lvl="1">
              <a:buClr>
                <a:schemeClr val="accent2">
                  <a:lumMod val="75000"/>
                  <a:lumOff val="25000"/>
                </a:schemeClr>
              </a:buClr>
            </a:pPr>
            <a:endParaRPr lang="en-US" sz="2700" b="1" dirty="0">
              <a:latin typeface="Tw Cen MT" panose="020B0602020104020603" pitchFamily="34" charset="0"/>
            </a:endParaRPr>
          </a:p>
          <a:p>
            <a:pPr>
              <a:buClr>
                <a:schemeClr val="accent2">
                  <a:lumMod val="75000"/>
                  <a:lumOff val="25000"/>
                </a:schemeClr>
              </a:buClr>
            </a:pPr>
            <a:r>
              <a:rPr lang="en-US" sz="2800" dirty="0">
                <a:latin typeface="Tw Cen MT" panose="020B0602020104020603" pitchFamily="34" charset="0"/>
              </a:rPr>
              <a:t>Overall Total   ~</a:t>
            </a:r>
            <a:r>
              <a:rPr lang="en-US" sz="2800" b="1" dirty="0">
                <a:latin typeface="Tw Cen MT" panose="020B0602020104020603" pitchFamily="34" charset="0"/>
              </a:rPr>
              <a:t>28,000</a:t>
            </a:r>
          </a:p>
          <a:p>
            <a:pPr marL="457200" lvl="1" indent="0">
              <a:lnSpc>
                <a:spcPct val="100000"/>
              </a:lnSpc>
              <a:spcBef>
                <a:spcPts val="1200"/>
              </a:spcBef>
              <a:buClr>
                <a:schemeClr val="accent2">
                  <a:lumMod val="75000"/>
                  <a:lumOff val="25000"/>
                </a:schemeClr>
              </a:buClr>
              <a:buNone/>
            </a:pPr>
            <a:endParaRPr lang="en-US" sz="2800" dirty="0"/>
          </a:p>
          <a:p>
            <a:pPr>
              <a:lnSpc>
                <a:spcPct val="100000"/>
              </a:lnSpc>
              <a:spcBef>
                <a:spcPts val="1200"/>
              </a:spcBef>
              <a:buClr>
                <a:schemeClr val="accent2">
                  <a:lumMod val="75000"/>
                  <a:lumOff val="25000"/>
                </a:schemeClr>
              </a:buClr>
              <a:buFontTx/>
              <a:buChar char="•"/>
            </a:pPr>
            <a:endParaRPr lang="en-US" sz="2400" dirty="0"/>
          </a:p>
        </p:txBody>
      </p:sp>
    </p:spTree>
    <p:extLst>
      <p:ext uri="{BB962C8B-B14F-4D97-AF65-F5344CB8AC3E}">
        <p14:creationId xmlns:p14="http://schemas.microsoft.com/office/powerpoint/2010/main" val="14699503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1FD316-B76B-489D-8096-C7D8C1DE574C}"/>
              </a:ext>
            </a:extLst>
          </p:cNvPr>
          <p:cNvPicPr>
            <a:picLocks noChangeAspect="1"/>
          </p:cNvPicPr>
          <p:nvPr/>
        </p:nvPicPr>
        <p:blipFill>
          <a:blip r:embed="rId2"/>
          <a:stretch>
            <a:fillRect/>
          </a:stretch>
        </p:blipFill>
        <p:spPr>
          <a:xfrm>
            <a:off x="215495" y="430222"/>
            <a:ext cx="8713009" cy="5997555"/>
          </a:xfrm>
          <a:prstGeom prst="rect">
            <a:avLst/>
          </a:prstGeom>
        </p:spPr>
      </p:pic>
      <p:sp>
        <p:nvSpPr>
          <p:cNvPr id="4" name="Rectangle 3">
            <a:extLst>
              <a:ext uri="{FF2B5EF4-FFF2-40B4-BE49-F238E27FC236}">
                <a16:creationId xmlns:a16="http://schemas.microsoft.com/office/drawing/2014/main" id="{A4EAC014-2C1A-88A6-078B-691F0574B4D8}"/>
              </a:ext>
            </a:extLst>
          </p:cNvPr>
          <p:cNvSpPr/>
          <p:nvPr/>
        </p:nvSpPr>
        <p:spPr>
          <a:xfrm>
            <a:off x="0" y="6424450"/>
            <a:ext cx="9144000" cy="430887"/>
          </a:xfrm>
          <a:prstGeom prst="rect">
            <a:avLst/>
          </a:prstGeom>
        </p:spPr>
        <p:txBody>
          <a:bodyPr wrap="square">
            <a:spAutoFit/>
          </a:bodyPr>
          <a:lstStyle/>
          <a:p>
            <a:r>
              <a:rPr lang="en-US" sz="1050" dirty="0">
                <a:latin typeface="Arial"/>
                <a:cs typeface="Arial"/>
              </a:rPr>
              <a:t>Excerpted from the </a:t>
            </a:r>
            <a:r>
              <a:rPr lang="en-US" sz="1050" i="1" dirty="0">
                <a:latin typeface="Arial"/>
                <a:cs typeface="Arial"/>
              </a:rPr>
              <a:t>MMPI-3 Technical Manual </a:t>
            </a:r>
            <a:r>
              <a:rPr lang="en-US" sz="1050" dirty="0">
                <a:latin typeface="Arial"/>
                <a:cs typeface="Arial"/>
              </a:rPr>
              <a:t>by Yossef S. Ben-Porath and Auke Tellegen. Copyright © 2020 by the Regents of the University of Minnesota. Reproduced by permission of the University of Minnesota Press. </a:t>
            </a:r>
          </a:p>
        </p:txBody>
      </p:sp>
    </p:spTree>
    <p:extLst>
      <p:ext uri="{BB962C8B-B14F-4D97-AF65-F5344CB8AC3E}">
        <p14:creationId xmlns:p14="http://schemas.microsoft.com/office/powerpoint/2010/main" val="425562005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WER3D TRANSITION" val="Swap.p3d 0"/>
  <p:tag name="POWER3D OPTIONS" val="Medium "/>
  <p:tag name="POWER3D SOUND" val="Swap"/>
</p:tagLst>
</file>

<file path=ppt/tags/tag10.xml><?xml version="1.0" encoding="utf-8"?>
<p:tagLst xmlns:a="http://schemas.openxmlformats.org/drawingml/2006/main" xmlns:r="http://schemas.openxmlformats.org/officeDocument/2006/relationships" xmlns:p="http://schemas.openxmlformats.org/presentationml/2006/main">
  <p:tag name="POWER3D TRANSITION" val="TurningPageofBook.p3d 0"/>
  <p:tag name="POWER3D OPTIONS" val="Medium "/>
  <p:tag name="POWER3D SOUND" val="Turning Page of Book"/>
</p:tagLst>
</file>

<file path=ppt/tags/tag11.xml><?xml version="1.0" encoding="utf-8"?>
<p:tagLst xmlns:a="http://schemas.openxmlformats.org/drawingml/2006/main" xmlns:r="http://schemas.openxmlformats.org/officeDocument/2006/relationships" xmlns:p="http://schemas.openxmlformats.org/presentationml/2006/main">
  <p:tag name="POWER3D TRANSITION" val="TurningPageofBook.p3d 0"/>
  <p:tag name="POWER3D OPTIONS" val="Medium "/>
  <p:tag name="POWER3D SOUND" val="Turning Page of Book"/>
</p:tagLst>
</file>

<file path=ppt/tags/tag12.xml><?xml version="1.0" encoding="utf-8"?>
<p:tagLst xmlns:a="http://schemas.openxmlformats.org/drawingml/2006/main" xmlns:r="http://schemas.openxmlformats.org/officeDocument/2006/relationships" xmlns:p="http://schemas.openxmlformats.org/presentationml/2006/main">
  <p:tag name="POWER3D TRANSITION" val="TurningPageofBook.p3d 0"/>
  <p:tag name="POWER3D OPTIONS" val="Medium "/>
  <p:tag name="POWER3D SOUND" val="Turning Page of Book"/>
</p:tagLst>
</file>

<file path=ppt/tags/tag13.xml><?xml version="1.0" encoding="utf-8"?>
<p:tagLst xmlns:a="http://schemas.openxmlformats.org/drawingml/2006/main" xmlns:r="http://schemas.openxmlformats.org/officeDocument/2006/relationships" xmlns:p="http://schemas.openxmlformats.org/presentationml/2006/main">
  <p:tag name="POWER3D TRANSITION" val="TurningPageofBook.p3d 0"/>
  <p:tag name="POWER3D OPTIONS" val="Medium "/>
  <p:tag name="POWER3D SOUND" val="Turning Page of Book"/>
</p:tagLst>
</file>

<file path=ppt/tags/tag14.xml><?xml version="1.0" encoding="utf-8"?>
<p:tagLst xmlns:a="http://schemas.openxmlformats.org/drawingml/2006/main" xmlns:r="http://schemas.openxmlformats.org/officeDocument/2006/relationships" xmlns:p="http://schemas.openxmlformats.org/presentationml/2006/main">
  <p:tag name="POWER3D TRANSITION" val="TurningPageofBook.p3d 0"/>
  <p:tag name="POWER3D OPTIONS" val="Medium "/>
  <p:tag name="POWER3D SOUND" val="Turning Page of Book"/>
</p:tagLst>
</file>

<file path=ppt/tags/tag15.xml><?xml version="1.0" encoding="utf-8"?>
<p:tagLst xmlns:a="http://schemas.openxmlformats.org/drawingml/2006/main" xmlns:r="http://schemas.openxmlformats.org/officeDocument/2006/relationships" xmlns:p="http://schemas.openxmlformats.org/presentationml/2006/main">
  <p:tag name="POWER3D TRANSITION" val="Clamp.p3d 0"/>
  <p:tag name="POWER3D OPTIONS" val="Medium "/>
  <p:tag name="POWER3D SOUND" val="Clamp"/>
</p:tagLst>
</file>

<file path=ppt/tags/tag16.xml><?xml version="1.0" encoding="utf-8"?>
<p:tagLst xmlns:a="http://schemas.openxmlformats.org/drawingml/2006/main" xmlns:r="http://schemas.openxmlformats.org/officeDocument/2006/relationships" xmlns:p="http://schemas.openxmlformats.org/presentationml/2006/main">
  <p:tag name="POWER3D TRANSITION" val="BoxinBox.p3d 0"/>
  <p:tag name="POWER3D OPTIONS" val="Medium "/>
  <p:tag name="POWER3D SOUND" val="Box in Box"/>
</p:tagLst>
</file>

<file path=ppt/tags/tag17.xml><?xml version="1.0" encoding="utf-8"?>
<p:tagLst xmlns:a="http://schemas.openxmlformats.org/drawingml/2006/main" xmlns:r="http://schemas.openxmlformats.org/officeDocument/2006/relationships" xmlns:p="http://schemas.openxmlformats.org/presentationml/2006/main">
  <p:tag name="RED_DOT" val="FALSE"/>
</p:tagLst>
</file>

<file path=ppt/tags/tag18.xml><?xml version="1.0" encoding="utf-8"?>
<p:tagLst xmlns:a="http://schemas.openxmlformats.org/drawingml/2006/main" xmlns:r="http://schemas.openxmlformats.org/officeDocument/2006/relationships" xmlns:p="http://schemas.openxmlformats.org/presentationml/2006/main">
  <p:tag name="RED_DOT" val="FALSE"/>
</p:tagLst>
</file>

<file path=ppt/tags/tag19.xml><?xml version="1.0" encoding="utf-8"?>
<p:tagLst xmlns:a="http://schemas.openxmlformats.org/drawingml/2006/main" xmlns:r="http://schemas.openxmlformats.org/officeDocument/2006/relationships" xmlns:p="http://schemas.openxmlformats.org/presentationml/2006/main">
  <p:tag name="RED_DOT" val="FALSE"/>
</p:tagLst>
</file>

<file path=ppt/tags/tag2.xml><?xml version="1.0" encoding="utf-8"?>
<p:tagLst xmlns:a="http://schemas.openxmlformats.org/drawingml/2006/main" xmlns:r="http://schemas.openxmlformats.org/officeDocument/2006/relationships" xmlns:p="http://schemas.openxmlformats.org/presentationml/2006/main">
  <p:tag name="POWER3D TRANSITION" val="Coil.p3d 0"/>
  <p:tag name="POWER3D OPTIONS" val="Medium "/>
  <p:tag name="POWER3D SOUND" val="Coil"/>
</p:tagLst>
</file>

<file path=ppt/tags/tag20.xml><?xml version="1.0" encoding="utf-8"?>
<p:tagLst xmlns:a="http://schemas.openxmlformats.org/drawingml/2006/main" xmlns:r="http://schemas.openxmlformats.org/officeDocument/2006/relationships" xmlns:p="http://schemas.openxmlformats.org/presentationml/2006/main">
  <p:tag name="RED_DOT" val="FALSE"/>
</p:tagLst>
</file>

<file path=ppt/tags/tag21.xml><?xml version="1.0" encoding="utf-8"?>
<p:tagLst xmlns:a="http://schemas.openxmlformats.org/drawingml/2006/main" xmlns:r="http://schemas.openxmlformats.org/officeDocument/2006/relationships" xmlns:p="http://schemas.openxmlformats.org/presentationml/2006/main">
  <p:tag name="RED_DOT" val="FALSE"/>
</p:tagLst>
</file>

<file path=ppt/tags/tag22.xml><?xml version="1.0" encoding="utf-8"?>
<p:tagLst xmlns:a="http://schemas.openxmlformats.org/drawingml/2006/main" xmlns:r="http://schemas.openxmlformats.org/officeDocument/2006/relationships" xmlns:p="http://schemas.openxmlformats.org/presentationml/2006/main">
  <p:tag name="RED_DOT" val="FALSE"/>
</p:tagLst>
</file>

<file path=ppt/tags/tag23.xml><?xml version="1.0" encoding="utf-8"?>
<p:tagLst xmlns:a="http://schemas.openxmlformats.org/drawingml/2006/main" xmlns:r="http://schemas.openxmlformats.org/officeDocument/2006/relationships" xmlns:p="http://schemas.openxmlformats.org/presentationml/2006/main">
  <p:tag name="RED_DOT" val="FALSE"/>
</p:tagLst>
</file>

<file path=ppt/tags/tag24.xml><?xml version="1.0" encoding="utf-8"?>
<p:tagLst xmlns:a="http://schemas.openxmlformats.org/drawingml/2006/main" xmlns:r="http://schemas.openxmlformats.org/officeDocument/2006/relationships" xmlns:p="http://schemas.openxmlformats.org/presentationml/2006/main">
  <p:tag name="RED_DOT" val="FALSE"/>
</p:tagLst>
</file>

<file path=ppt/tags/tag25.xml><?xml version="1.0" encoding="utf-8"?>
<p:tagLst xmlns:a="http://schemas.openxmlformats.org/drawingml/2006/main" xmlns:r="http://schemas.openxmlformats.org/officeDocument/2006/relationships" xmlns:p="http://schemas.openxmlformats.org/presentationml/2006/main">
  <p:tag name="RED_DOT" val="FALSE"/>
</p:tagLst>
</file>

<file path=ppt/tags/tag26.xml><?xml version="1.0" encoding="utf-8"?>
<p:tagLst xmlns:a="http://schemas.openxmlformats.org/drawingml/2006/main" xmlns:r="http://schemas.openxmlformats.org/officeDocument/2006/relationships" xmlns:p="http://schemas.openxmlformats.org/presentationml/2006/main">
  <p:tag name="RED_DOT" val="FALSE"/>
</p:tagLst>
</file>

<file path=ppt/tags/tag27.xml><?xml version="1.0" encoding="utf-8"?>
<p:tagLst xmlns:a="http://schemas.openxmlformats.org/drawingml/2006/main" xmlns:r="http://schemas.openxmlformats.org/officeDocument/2006/relationships" xmlns:p="http://schemas.openxmlformats.org/presentationml/2006/main">
  <p:tag name="RED_DOT" val="FALSE"/>
</p:tagLst>
</file>

<file path=ppt/tags/tag28.xml><?xml version="1.0" encoding="utf-8"?>
<p:tagLst xmlns:a="http://schemas.openxmlformats.org/drawingml/2006/main" xmlns:r="http://schemas.openxmlformats.org/officeDocument/2006/relationships" xmlns:p="http://schemas.openxmlformats.org/presentationml/2006/main">
  <p:tag name="RED_DOT" val="FALSE"/>
</p:tagLst>
</file>

<file path=ppt/tags/tag29.xml><?xml version="1.0" encoding="utf-8"?>
<p:tagLst xmlns:a="http://schemas.openxmlformats.org/drawingml/2006/main" xmlns:r="http://schemas.openxmlformats.org/officeDocument/2006/relationships" xmlns:p="http://schemas.openxmlformats.org/presentationml/2006/main">
  <p:tag name="RED_DOT" val="FALSE"/>
</p:tagLst>
</file>

<file path=ppt/tags/tag3.xml><?xml version="1.0" encoding="utf-8"?>
<p:tagLst xmlns:a="http://schemas.openxmlformats.org/drawingml/2006/main" xmlns:r="http://schemas.openxmlformats.org/officeDocument/2006/relationships" xmlns:p="http://schemas.openxmlformats.org/presentationml/2006/main">
  <p:tag name="POWER3D TRANSITION" val="Swap.p3d 0"/>
  <p:tag name="POWER3D OPTIONS" val="Medium "/>
  <p:tag name="POWER3D SOUND" val="Swap"/>
</p:tagLst>
</file>

<file path=ppt/tags/tag30.xml><?xml version="1.0" encoding="utf-8"?>
<p:tagLst xmlns:a="http://schemas.openxmlformats.org/drawingml/2006/main" xmlns:r="http://schemas.openxmlformats.org/officeDocument/2006/relationships" xmlns:p="http://schemas.openxmlformats.org/presentationml/2006/main">
  <p:tag name="RED_DOT" val="FALSE"/>
</p:tagLst>
</file>

<file path=ppt/tags/tag31.xml><?xml version="1.0" encoding="utf-8"?>
<p:tagLst xmlns:a="http://schemas.openxmlformats.org/drawingml/2006/main" xmlns:r="http://schemas.openxmlformats.org/officeDocument/2006/relationships" xmlns:p="http://schemas.openxmlformats.org/presentationml/2006/main">
  <p:tag name="RED_DOT" val="FALSE"/>
</p:tagLst>
</file>

<file path=ppt/tags/tag32.xml><?xml version="1.0" encoding="utf-8"?>
<p:tagLst xmlns:a="http://schemas.openxmlformats.org/drawingml/2006/main" xmlns:r="http://schemas.openxmlformats.org/officeDocument/2006/relationships" xmlns:p="http://schemas.openxmlformats.org/presentationml/2006/main">
  <p:tag name="RED_DOT" val="FALSE"/>
</p:tagLst>
</file>

<file path=ppt/tags/tag33.xml><?xml version="1.0" encoding="utf-8"?>
<p:tagLst xmlns:a="http://schemas.openxmlformats.org/drawingml/2006/main" xmlns:r="http://schemas.openxmlformats.org/officeDocument/2006/relationships" xmlns:p="http://schemas.openxmlformats.org/presentationml/2006/main">
  <p:tag name="RED_DOT" val="FALSE"/>
</p:tagLst>
</file>

<file path=ppt/tags/tag34.xml><?xml version="1.0" encoding="utf-8"?>
<p:tagLst xmlns:a="http://schemas.openxmlformats.org/drawingml/2006/main" xmlns:r="http://schemas.openxmlformats.org/officeDocument/2006/relationships" xmlns:p="http://schemas.openxmlformats.org/presentationml/2006/main">
  <p:tag name="POWER3D TRANSITION" val="TurningPageofBook.p3d 0"/>
  <p:tag name="POWER3D OPTIONS" val="Medium "/>
</p:tagLst>
</file>

<file path=ppt/tags/tag35.xml><?xml version="1.0" encoding="utf-8"?>
<p:tagLst xmlns:a="http://schemas.openxmlformats.org/drawingml/2006/main" xmlns:r="http://schemas.openxmlformats.org/officeDocument/2006/relationships" xmlns:p="http://schemas.openxmlformats.org/presentationml/2006/main">
  <p:tag name="POWER3D TRANSITION" val="PaddleWheel.p3d 0"/>
  <p:tag name="POWER3D OPTIONS" val="Medium "/>
</p:tagLst>
</file>

<file path=ppt/tags/tag36.xml><?xml version="1.0" encoding="utf-8"?>
<p:tagLst xmlns:a="http://schemas.openxmlformats.org/drawingml/2006/main" xmlns:r="http://schemas.openxmlformats.org/officeDocument/2006/relationships" xmlns:p="http://schemas.openxmlformats.org/presentationml/2006/main">
  <p:tag name="POWER3D TRANSITION" val="Structure.p3d 0"/>
  <p:tag name="POWER3D OPTIONS" val="Medium "/>
</p:tagLst>
</file>

<file path=ppt/tags/tag37.xml><?xml version="1.0" encoding="utf-8"?>
<p:tagLst xmlns:a="http://schemas.openxmlformats.org/drawingml/2006/main" xmlns:r="http://schemas.openxmlformats.org/officeDocument/2006/relationships" xmlns:p="http://schemas.openxmlformats.org/presentationml/2006/main">
  <p:tag name="POWER3D TRANSITION" val="Structure.p3d 0"/>
  <p:tag name="POWER3D OPTIONS" val="Medium "/>
</p:tagLst>
</file>

<file path=ppt/tags/tag38.xml><?xml version="1.0" encoding="utf-8"?>
<p:tagLst xmlns:a="http://schemas.openxmlformats.org/drawingml/2006/main" xmlns:r="http://schemas.openxmlformats.org/officeDocument/2006/relationships" xmlns:p="http://schemas.openxmlformats.org/presentationml/2006/main">
  <p:tag name="POWER3D TRANSITION" val="Structure.p3d 0"/>
  <p:tag name="POWER3D OPTIONS" val="Medium "/>
</p:tagLst>
</file>

<file path=ppt/tags/tag39.xml><?xml version="1.0" encoding="utf-8"?>
<p:tagLst xmlns:a="http://schemas.openxmlformats.org/drawingml/2006/main" xmlns:r="http://schemas.openxmlformats.org/officeDocument/2006/relationships" xmlns:p="http://schemas.openxmlformats.org/presentationml/2006/main">
  <p:tag name="POWER3D TRANSITION" val="Structure.p3d 0"/>
  <p:tag name="POWER3D OPTIONS" val="Medium "/>
</p:tagLst>
</file>

<file path=ppt/tags/tag4.xml><?xml version="1.0" encoding="utf-8"?>
<p:tagLst xmlns:a="http://schemas.openxmlformats.org/drawingml/2006/main" xmlns:r="http://schemas.openxmlformats.org/officeDocument/2006/relationships" xmlns:p="http://schemas.openxmlformats.org/presentationml/2006/main">
  <p:tag name="POWER3D TRANSITION" val="TurningPageofBook.p3d 0"/>
  <p:tag name="POWER3D OPTIONS" val="Medium "/>
  <p:tag name="POWER3D SOUND" val="Turning Page of Book"/>
</p:tagLst>
</file>

<file path=ppt/tags/tag40.xml><?xml version="1.0" encoding="utf-8"?>
<p:tagLst xmlns:a="http://schemas.openxmlformats.org/drawingml/2006/main" xmlns:r="http://schemas.openxmlformats.org/officeDocument/2006/relationships" xmlns:p="http://schemas.openxmlformats.org/presentationml/2006/main">
  <p:tag name="POWER3D TRANSITION" val="Structure.p3d 0"/>
  <p:tag name="POWER3D OPTIONS" val="Medium "/>
</p:tagLst>
</file>

<file path=ppt/tags/tag41.xml><?xml version="1.0" encoding="utf-8"?>
<p:tagLst xmlns:a="http://schemas.openxmlformats.org/drawingml/2006/main" xmlns:r="http://schemas.openxmlformats.org/officeDocument/2006/relationships" xmlns:p="http://schemas.openxmlformats.org/presentationml/2006/main">
  <p:tag name="POWER3D TRANSITION" val="CameraShutter.p3d 0"/>
  <p:tag name="POWER3D OPTIONS" val="Medium "/>
  <p:tag name="POWER3D SOUND" val="Camera Shutter"/>
</p:tagLst>
</file>

<file path=ppt/tags/tag42.xml><?xml version="1.0" encoding="utf-8"?>
<p:tagLst xmlns:a="http://schemas.openxmlformats.org/drawingml/2006/main" xmlns:r="http://schemas.openxmlformats.org/officeDocument/2006/relationships" xmlns:p="http://schemas.openxmlformats.org/presentationml/2006/main">
  <p:tag name="POWER3D TRANSITION" val="OnEdge.p3d 0"/>
  <p:tag name="POWER3D OPTIONS" val="Medium "/>
  <p:tag name="POWER3D SOUND" val="On Edge"/>
</p:tagLst>
</file>

<file path=ppt/tags/tag43.xml><?xml version="1.0" encoding="utf-8"?>
<p:tagLst xmlns:a="http://schemas.openxmlformats.org/drawingml/2006/main" xmlns:r="http://schemas.openxmlformats.org/officeDocument/2006/relationships" xmlns:p="http://schemas.openxmlformats.org/presentationml/2006/main">
  <p:tag name="POWER3D TRANSITION" val="Swap.p3d 0"/>
  <p:tag name="POWER3D OPTIONS" val="Medium "/>
  <p:tag name="POWER3D SOUND" val="Swap"/>
</p:tagLst>
</file>

<file path=ppt/tags/tag44.xml><?xml version="1.0" encoding="utf-8"?>
<p:tagLst xmlns:a="http://schemas.openxmlformats.org/drawingml/2006/main" xmlns:r="http://schemas.openxmlformats.org/officeDocument/2006/relationships" xmlns:p="http://schemas.openxmlformats.org/presentationml/2006/main">
  <p:tag name="POWER3D TRANSITION" val="Swap.p3d 0"/>
  <p:tag name="POWER3D OPTIONS" val="Medium "/>
  <p:tag name="POWER3D SOUND" val="Swap"/>
</p:tagLst>
</file>

<file path=ppt/tags/tag45.xml><?xml version="1.0" encoding="utf-8"?>
<p:tagLst xmlns:a="http://schemas.openxmlformats.org/drawingml/2006/main" xmlns:r="http://schemas.openxmlformats.org/officeDocument/2006/relationships" xmlns:p="http://schemas.openxmlformats.org/presentationml/2006/main">
  <p:tag name="POWER3D TRANSITION" val="Swap.p3d 0"/>
  <p:tag name="POWER3D OPTIONS" val="Medium "/>
  <p:tag name="POWER3D SOUND" val="Swap"/>
</p:tagLst>
</file>

<file path=ppt/tags/tag5.xml><?xml version="1.0" encoding="utf-8"?>
<p:tagLst xmlns:a="http://schemas.openxmlformats.org/drawingml/2006/main" xmlns:r="http://schemas.openxmlformats.org/officeDocument/2006/relationships" xmlns:p="http://schemas.openxmlformats.org/presentationml/2006/main">
  <p:tag name="POWER3D TRANSITION" val="TurningPageofBook.p3d 0"/>
  <p:tag name="POWER3D OPTIONS" val="Medium "/>
  <p:tag name="POWER3D SOUND" val="Turning Page of Book"/>
</p:tagLst>
</file>

<file path=ppt/tags/tag6.xml><?xml version="1.0" encoding="utf-8"?>
<p:tagLst xmlns:a="http://schemas.openxmlformats.org/drawingml/2006/main" xmlns:r="http://schemas.openxmlformats.org/officeDocument/2006/relationships" xmlns:p="http://schemas.openxmlformats.org/presentationml/2006/main">
  <p:tag name="POWER3D TRANSITION" val="TurningPageofBook.p3d 0"/>
  <p:tag name="POWER3D OPTIONS" val="Medium "/>
  <p:tag name="POWER3D SOUND" val="Turning Page of Book"/>
</p:tagLst>
</file>

<file path=ppt/tags/tag7.xml><?xml version="1.0" encoding="utf-8"?>
<p:tagLst xmlns:a="http://schemas.openxmlformats.org/drawingml/2006/main" xmlns:r="http://schemas.openxmlformats.org/officeDocument/2006/relationships" xmlns:p="http://schemas.openxmlformats.org/presentationml/2006/main">
  <p:tag name="POWER3D TRANSITION" val="TurningPageofBook.p3d 0"/>
  <p:tag name="POWER3D OPTIONS" val="Medium "/>
  <p:tag name="POWER3D SOUND" val="Turning Page of Book"/>
</p:tagLst>
</file>

<file path=ppt/tags/tag8.xml><?xml version="1.0" encoding="utf-8"?>
<p:tagLst xmlns:a="http://schemas.openxmlformats.org/drawingml/2006/main" xmlns:r="http://schemas.openxmlformats.org/officeDocument/2006/relationships" xmlns:p="http://schemas.openxmlformats.org/presentationml/2006/main">
  <p:tag name="POWER3D TRANSITION" val="TurningPageofBook.p3d 0"/>
  <p:tag name="POWER3D OPTIONS" val="Medium "/>
  <p:tag name="POWER3D SOUND" val="Turning Page of Book"/>
</p:tagLst>
</file>

<file path=ppt/tags/tag9.xml><?xml version="1.0" encoding="utf-8"?>
<p:tagLst xmlns:a="http://schemas.openxmlformats.org/drawingml/2006/main" xmlns:r="http://schemas.openxmlformats.org/officeDocument/2006/relationships" xmlns:p="http://schemas.openxmlformats.org/presentationml/2006/main">
  <p:tag name="POWER3D TRANSITION" val="TurningPageofBook.p3d 0"/>
  <p:tag name="POWER3D OPTIONS" val="Medium "/>
  <p:tag name="POWER3D SOUND" val="Turning Page of Book"/>
</p:tagLst>
</file>

<file path=ppt/theme/theme1.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Custom Design">
  <a:themeElements>
    <a:clrScheme name="Custom 4">
      <a:dk1>
        <a:sysClr val="windowText" lastClr="000000"/>
      </a:dk1>
      <a:lt1>
        <a:sysClr val="window" lastClr="FFFFFF"/>
      </a:lt1>
      <a:dk2>
        <a:srgbClr val="323232"/>
      </a:dk2>
      <a:lt2>
        <a:srgbClr val="E3DED1"/>
      </a:lt2>
      <a:accent1>
        <a:srgbClr val="F07F09"/>
      </a:accent1>
      <a:accent2>
        <a:srgbClr val="14425D"/>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Custom Design">
  <a:themeElements>
    <a:clrScheme name="Custom 4">
      <a:dk1>
        <a:sysClr val="windowText" lastClr="000000"/>
      </a:dk1>
      <a:lt1>
        <a:sysClr val="window" lastClr="FFFFFF"/>
      </a:lt1>
      <a:dk2>
        <a:srgbClr val="323232"/>
      </a:dk2>
      <a:lt2>
        <a:srgbClr val="E3DED1"/>
      </a:lt2>
      <a:accent1>
        <a:srgbClr val="F07F09"/>
      </a:accent1>
      <a:accent2>
        <a:srgbClr val="14425D"/>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D2352C982C94548BCC86B5223D4C387" ma:contentTypeVersion="13" ma:contentTypeDescription="Create a new document." ma:contentTypeScope="" ma:versionID="3461cd3e0969a052afc478fa5b407527">
  <xsd:schema xmlns:xsd="http://www.w3.org/2001/XMLSchema" xmlns:xs="http://www.w3.org/2001/XMLSchema" xmlns:p="http://schemas.microsoft.com/office/2006/metadata/properties" xmlns:ns3="024c5132-e8f5-4123-971c-239c17fa48db" xmlns:ns4="7e9f3cb4-d1fb-4a8e-8884-0a73a3719474" targetNamespace="http://schemas.microsoft.com/office/2006/metadata/properties" ma:root="true" ma:fieldsID="170df0ad25e7d8738f6bb6de66bbf1cf" ns3:_="" ns4:_="">
    <xsd:import namespace="024c5132-e8f5-4123-971c-239c17fa48db"/>
    <xsd:import namespace="7e9f3cb4-d1fb-4a8e-8884-0a73a3719474"/>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AutoKeyPoints" minOccurs="0"/>
                <xsd:element ref="ns3:MediaServiceKeyPoints" minOccurs="0"/>
                <xsd:element ref="ns3:MediaServiceDateTaken"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4c5132-e8f5-4123-971c-239c17fa48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e9f3cb4-d1fb-4a8e-8884-0a73a371947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89621FB-CA09-46CD-A5A7-E15BE4BFAD0E}">
  <ds:schemaRef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7e9f3cb4-d1fb-4a8e-8884-0a73a3719474"/>
    <ds:schemaRef ds:uri="024c5132-e8f5-4123-971c-239c17fa48db"/>
    <ds:schemaRef ds:uri="http://www.w3.org/XML/1998/namespace"/>
  </ds:schemaRefs>
</ds:datastoreItem>
</file>

<file path=customXml/itemProps2.xml><?xml version="1.0" encoding="utf-8"?>
<ds:datastoreItem xmlns:ds="http://schemas.openxmlformats.org/officeDocument/2006/customXml" ds:itemID="{2979545C-82BF-46FC-B6A5-DBACB5798F5A}">
  <ds:schemaRefs>
    <ds:schemaRef ds:uri="http://schemas.microsoft.com/sharepoint/v3/contenttype/forms"/>
  </ds:schemaRefs>
</ds:datastoreItem>
</file>

<file path=customXml/itemProps3.xml><?xml version="1.0" encoding="utf-8"?>
<ds:datastoreItem xmlns:ds="http://schemas.openxmlformats.org/officeDocument/2006/customXml" ds:itemID="{D1D36658-49C7-4BBC-9E5B-82FDD44515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24c5132-e8f5-4123-971c-239c17fa48db"/>
    <ds:schemaRef ds:uri="7e9f3cb4-d1fb-4a8e-8884-0a73a37194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5914</TotalTime>
  <Words>6931</Words>
  <Application>Microsoft Macintosh PowerPoint</Application>
  <PresentationFormat>On-screen Show (4:3)</PresentationFormat>
  <Paragraphs>913</Paragraphs>
  <Slides>196</Slides>
  <Notes>21</Notes>
  <HiddenSlides>0</HiddenSlides>
  <MMClips>0</MMClips>
  <ScaleCrop>false</ScaleCrop>
  <HeadingPairs>
    <vt:vector size="6" baseType="variant">
      <vt:variant>
        <vt:lpstr>Fonts Used</vt:lpstr>
      </vt:variant>
      <vt:variant>
        <vt:i4>7</vt:i4>
      </vt:variant>
      <vt:variant>
        <vt:lpstr>Theme</vt:lpstr>
      </vt:variant>
      <vt:variant>
        <vt:i4>8</vt:i4>
      </vt:variant>
      <vt:variant>
        <vt:lpstr>Slide Titles</vt:lpstr>
      </vt:variant>
      <vt:variant>
        <vt:i4>196</vt:i4>
      </vt:variant>
    </vt:vector>
  </HeadingPairs>
  <TitlesOfParts>
    <vt:vector size="211" baseType="lpstr">
      <vt:lpstr>Arial</vt:lpstr>
      <vt:lpstr>Calibri</vt:lpstr>
      <vt:lpstr>Calibri Light</vt:lpstr>
      <vt:lpstr>Courier New</vt:lpstr>
      <vt:lpstr>Times New Roman</vt:lpstr>
      <vt:lpstr>Tw Cen MT</vt:lpstr>
      <vt:lpstr>Wingdings</vt:lpstr>
      <vt:lpstr>5_Custom Design</vt:lpstr>
      <vt:lpstr>Custom Design</vt:lpstr>
      <vt:lpstr>3_Custom Design</vt:lpstr>
      <vt:lpstr>2_Custom Design</vt:lpstr>
      <vt:lpstr>4_Custom Design</vt:lpstr>
      <vt:lpstr>6_Custom Design</vt:lpstr>
      <vt:lpstr>7_Custom Design</vt:lpstr>
      <vt:lpstr>8_Custom Design</vt:lpstr>
      <vt:lpstr>PowerPoint Presentation</vt:lpstr>
      <vt:lpstr>PowerPoint Presentation</vt:lpstr>
      <vt:lpstr>Unit 1: MMPI History</vt:lpstr>
      <vt:lpstr>MMPI Background</vt:lpstr>
      <vt:lpstr>MMPI Background</vt:lpstr>
      <vt:lpstr>MMPI Background</vt:lpstr>
      <vt:lpstr> </vt:lpstr>
      <vt:lpstr> </vt:lpstr>
      <vt:lpstr> </vt:lpstr>
      <vt:lpstr>MMPI Background</vt:lpstr>
      <vt:lpstr>MMPI Background</vt:lpstr>
      <vt:lpstr>MMPI Background</vt:lpstr>
      <vt:lpstr>MMPI Background</vt:lpstr>
      <vt:lpstr>MMPI Background</vt:lpstr>
      <vt:lpstr>MMPI Background</vt:lpstr>
      <vt:lpstr>MMPI Background</vt:lpstr>
      <vt:lpstr> </vt:lpstr>
      <vt:lpstr> </vt:lpstr>
      <vt:lpstr> </vt:lpstr>
      <vt:lpstr> </vt:lpstr>
      <vt:lpstr> </vt:lpstr>
      <vt:lpstr> </vt:lpstr>
      <vt:lpstr> </vt:lpstr>
      <vt:lpstr> </vt:lpstr>
      <vt:lpstr> </vt:lpstr>
      <vt:lpstr>MMPI-2 (1989)</vt:lpstr>
      <vt:lpstr>PowerPoint Presentation</vt:lpstr>
      <vt:lpstr>Why Restructure the Clinical Scales?</vt:lpstr>
      <vt:lpstr>Developing the RC Scales</vt:lpstr>
      <vt:lpstr>Developing the RC Scales</vt:lpstr>
      <vt:lpstr>PowerPoint Presentation</vt:lpstr>
      <vt:lpstr>PowerPoint Presentation</vt:lpstr>
      <vt:lpstr>Developing the RC Scales</vt:lpstr>
      <vt:lpstr>Developing the RC Scales</vt:lpstr>
      <vt:lpstr>Developing the RC Scales</vt:lpstr>
      <vt:lpstr>Developing the RC Scales</vt:lpstr>
      <vt:lpstr>Delineating the RC Scale Constructs</vt:lpstr>
      <vt:lpstr>Delineating the RC Scale Constructs</vt:lpstr>
      <vt:lpstr>Delineating the RC Scale Constructs</vt:lpstr>
      <vt:lpstr>Delineating the RC Scale Constructs</vt:lpstr>
      <vt:lpstr>Delineating the RC Scale Constructs</vt:lpstr>
      <vt:lpstr>Delineating the RC Scale Constructs</vt:lpstr>
      <vt:lpstr>Delineating the RC Scale Constructs</vt:lpstr>
      <vt:lpstr>Delineating the RC Scale Constructs</vt:lpstr>
      <vt:lpstr>Delineating the RC Scale Constructs</vt:lpstr>
      <vt:lpstr>Delineating the RC Scale Constructs</vt:lpstr>
      <vt:lpstr>Delineating the RC Scale Constructs</vt:lpstr>
      <vt:lpstr>Empirical Findings with the RC Scales</vt:lpstr>
      <vt:lpstr>Appraisals of the RC Scales</vt:lpstr>
      <vt:lpstr>MMPI-2-RF Substantive Scales</vt:lpstr>
      <vt:lpstr>MMPI-2-RF</vt:lpstr>
      <vt:lpstr>MMPI-2-RF Substantive Scales</vt:lpstr>
      <vt:lpstr>MMPI-2-RF Substantive Scales</vt:lpstr>
      <vt:lpstr>MMPI-2-RF Substantive Scales</vt:lpstr>
      <vt:lpstr>MMPI-2-RF Substantive Scales</vt:lpstr>
      <vt:lpstr>MMPI-2-RF Substantive Scales</vt:lpstr>
      <vt:lpstr>MMPI-2-RF Substantive Scales</vt:lpstr>
      <vt:lpstr>MMPI-2-RF Substantive Scales</vt:lpstr>
      <vt:lpstr>MMPI-2-RF Substantive Scales</vt:lpstr>
      <vt:lpstr>MMPI-2-RF Substantive Scales</vt:lpstr>
      <vt:lpstr>MMPI-2-RF Substantive Scales</vt:lpstr>
      <vt:lpstr>MMPI-2-RF Substantive Scales</vt:lpstr>
      <vt:lpstr>MMPI-2-RF Substantive Scales</vt:lpstr>
      <vt:lpstr>MMPI-2-RF Substantive Scales</vt:lpstr>
      <vt:lpstr>MMPI-2-RF Substantive Scales</vt:lpstr>
      <vt:lpstr>MMPI-2-RF Substantive Scales</vt:lpstr>
      <vt:lpstr>MMPI-2-RF Substantive Scales</vt:lpstr>
      <vt:lpstr>MMPI-2-RF Substantive Scales</vt:lpstr>
      <vt:lpstr>Empirical Findings Substantive Scales</vt:lpstr>
      <vt:lpstr>PowerPoint Presentation</vt:lpstr>
      <vt:lpstr>MMPI-2-RF Technical Manual: Appendix A</vt:lpstr>
      <vt:lpstr>Empirical Findings Substantive Scales</vt:lpstr>
      <vt:lpstr>MMPI-2-RF Validity Scales</vt:lpstr>
      <vt:lpstr>MMPI-2-RF Validity Scales</vt:lpstr>
      <vt:lpstr>MMPI Validity Scales</vt:lpstr>
      <vt:lpstr>MMPI Validity Scales</vt:lpstr>
      <vt:lpstr>MMPI Validity Scales</vt:lpstr>
      <vt:lpstr>MMPI-2 Validity Scales</vt:lpstr>
      <vt:lpstr>MMPI-2-RF Validity Scales: Development</vt:lpstr>
      <vt:lpstr>MMPI-2-RF Validity Scales: Development</vt:lpstr>
      <vt:lpstr>MMPI-2-RF Validity Scales: Development</vt:lpstr>
      <vt:lpstr>MMPI-2-RF Validity Scales: Development</vt:lpstr>
      <vt:lpstr>MMPI-2-RF Validity Scales: Development</vt:lpstr>
      <vt:lpstr>MMPI-3</vt:lpstr>
      <vt:lpstr>Unit 2: MMPI-3 Development</vt:lpstr>
      <vt:lpstr>Development: Preliminary Studies</vt:lpstr>
      <vt:lpstr>PowerPoint Presentation</vt:lpstr>
      <vt:lpstr>PowerPoint Presentation</vt:lpstr>
      <vt:lpstr>PowerPoint Presentation</vt:lpstr>
      <vt:lpstr>PowerPoint Presentation</vt:lpstr>
      <vt:lpstr>PowerPoint Presentation</vt:lpstr>
      <vt:lpstr>PowerPoint Presentation</vt:lpstr>
      <vt:lpstr>Development: Preliminary Studies</vt:lpstr>
      <vt:lpstr>Development: Preliminary Studies</vt:lpstr>
      <vt:lpstr>Development Plan</vt:lpstr>
      <vt:lpstr>Development Plan</vt:lpstr>
      <vt:lpstr>Development: Data Collection</vt:lpstr>
      <vt:lpstr>Development: Data Collection</vt:lpstr>
      <vt:lpstr>PowerPoint Presentation</vt:lpstr>
      <vt:lpstr>PowerPoint Presentation</vt:lpstr>
      <vt:lpstr>Development: Scales</vt:lpstr>
      <vt:lpstr>Development: Scales</vt:lpstr>
      <vt:lpstr>PowerPoint Presentation</vt:lpstr>
      <vt:lpstr>PowerPoint Presentation</vt:lpstr>
      <vt:lpstr>PowerPoint Presentation</vt:lpstr>
      <vt:lpstr>Outcome: Scales</vt:lpstr>
      <vt:lpstr>Outcome: Scales</vt:lpstr>
      <vt:lpstr>Outcome: Items</vt:lpstr>
      <vt:lpstr>MMPI-3 Scales</vt:lpstr>
      <vt:lpstr>PowerPoint Presentation</vt:lpstr>
      <vt:lpstr>Unit 3: New Norms</vt:lpstr>
      <vt:lpstr>MMPI-3 Norms</vt:lpstr>
      <vt:lpstr>MMPI-3 Norms</vt:lpstr>
      <vt:lpstr>MMPI-3 Norms</vt:lpstr>
      <vt:lpstr>MMPI-3 Norms</vt:lpstr>
      <vt:lpstr>MMPI-3 Norms</vt:lpstr>
      <vt:lpstr>MMPI-3 Norms</vt:lpstr>
      <vt:lpstr>MMPI-3 Norms</vt:lpstr>
      <vt:lpstr>Have the norms changed?</vt:lpstr>
      <vt:lpstr>PowerPoint Presentation</vt:lpstr>
      <vt:lpstr>PowerPoint Presentation</vt:lpstr>
      <vt:lpstr>PowerPoint Presentation</vt:lpstr>
      <vt:lpstr>PowerPoint Presentation</vt:lpstr>
      <vt:lpstr>PowerPoint Presentation</vt:lpstr>
      <vt:lpstr>Have the norms changed?</vt:lpstr>
      <vt:lpstr>Technical Manual</vt:lpstr>
      <vt:lpstr>Spanish-Language Norms</vt:lpstr>
      <vt:lpstr>Spanish-Language Norms</vt:lpstr>
      <vt:lpstr>Spanish-Language Norms</vt:lpstr>
      <vt:lpstr>Spanish-Language Norms</vt:lpstr>
      <vt:lpstr>Spanish-Language Norms</vt:lpstr>
      <vt:lpstr>Spanish-Language Norms</vt:lpstr>
      <vt:lpstr>PowerPoint Presentation</vt:lpstr>
      <vt:lpstr>PowerPoint Presentation</vt:lpstr>
      <vt:lpstr>PowerPoint Presentation</vt:lpstr>
      <vt:lpstr>PowerPoint Presentation</vt:lpstr>
      <vt:lpstr>PowerPoint Presentation</vt:lpstr>
      <vt:lpstr>Spanish-Language Norms</vt:lpstr>
      <vt:lpstr>Unit 4: Documentation</vt:lpstr>
      <vt:lpstr>MMPI-3 Manuals</vt:lpstr>
      <vt:lpstr>Manual for Administration, Scoring, and Interpretation</vt:lpstr>
      <vt:lpstr>MMPI-3 Manuals</vt:lpstr>
      <vt:lpstr>Technical Manual</vt:lpstr>
      <vt:lpstr>Technical Manual</vt:lpstr>
      <vt:lpstr>Technical Manual</vt:lpstr>
      <vt:lpstr>Technical Manual</vt:lpstr>
      <vt:lpstr>Technical Manual</vt:lpstr>
      <vt:lpstr>Technical Manual</vt:lpstr>
      <vt:lpstr>Technical Manual</vt:lpstr>
      <vt:lpstr>MMPI-3 Manuals</vt:lpstr>
      <vt:lpstr>Manual Supplement for U.S. Spanish Translation</vt:lpstr>
      <vt:lpstr>MMPI-3 User’s Guides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User’s Guide for the Score and  Clinical Interpretive Reports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User’s Guide for the Score and  Clinical Interpretive Reports</vt:lpstr>
      <vt:lpstr>PowerPoint Presentation</vt:lpstr>
      <vt:lpstr>PowerPoint Presentation</vt:lpstr>
      <vt:lpstr>PowerPoint Presentation</vt:lpstr>
      <vt:lpstr>PowerPoint Presentation</vt:lpstr>
      <vt:lpstr>User’s Guide for the Score and  Clinical Interpretive Reports</vt:lpstr>
      <vt:lpstr>MMPI-3 User’s Guide</vt:lpstr>
      <vt:lpstr>MMPI-3 PSCIR User’s Guide</vt:lpstr>
      <vt:lpstr>Unit 5: Administration, Scoring,  and Reporting</vt:lpstr>
      <vt:lpstr>Administration, Scoring &amp; Reporting Options</vt:lpstr>
      <vt:lpstr>Digital options</vt:lpstr>
      <vt:lpstr>Test Booklets</vt:lpstr>
      <vt:lpstr>Q Answer Sheets</vt:lpstr>
      <vt:lpstr>Hand-Scoring Answer Sheets</vt:lpstr>
      <vt:lpstr>Hand-Scoring Answer Keys</vt:lpstr>
      <vt:lpstr>Hand-Scoring Profiles</vt:lpstr>
      <vt:lpstr>Administering the MMPI-3</vt:lpstr>
      <vt:lpstr>PowerPoint Presentation</vt:lpstr>
      <vt:lpstr>PowerPoint Presentation</vt:lpstr>
      <vt:lpstr>Unit 6: Setting-Specific Applications</vt:lpstr>
      <vt:lpstr>Non-clinical Applications</vt:lpstr>
      <vt:lpstr>Non-clinical Applications</vt:lpstr>
      <vt:lpstr>Non-clinical Applications</vt:lpstr>
      <vt:lpstr>End of Part 1</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Lacombe, Elizabeth</dc:creator>
  <cp:lastModifiedBy>Katie Nickerson</cp:lastModifiedBy>
  <cp:revision>202</cp:revision>
  <dcterms:created xsi:type="dcterms:W3CDTF">2020-04-06T15:04:22Z</dcterms:created>
  <dcterms:modified xsi:type="dcterms:W3CDTF">2022-06-22T21:00:58Z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0x0101000D2352C982C94548BCC86B5223D4C387</vt:lpwstr>
  </property>
</Properties>
</file>