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47"/>
  </p:notesMasterIdLst>
  <p:handoutMasterIdLst>
    <p:handoutMasterId r:id="rId48"/>
  </p:handoutMasterIdLst>
  <p:sldIdLst>
    <p:sldId id="393" r:id="rId3"/>
    <p:sldId id="350" r:id="rId4"/>
    <p:sldId id="351" r:id="rId5"/>
    <p:sldId id="352" r:id="rId6"/>
    <p:sldId id="353" r:id="rId7"/>
    <p:sldId id="354" r:id="rId8"/>
    <p:sldId id="357" r:id="rId9"/>
    <p:sldId id="355" r:id="rId10"/>
    <p:sldId id="356" r:id="rId11"/>
    <p:sldId id="358" r:id="rId12"/>
    <p:sldId id="359" r:id="rId13"/>
    <p:sldId id="360" r:id="rId14"/>
    <p:sldId id="363" r:id="rId15"/>
    <p:sldId id="364" r:id="rId16"/>
    <p:sldId id="361" r:id="rId17"/>
    <p:sldId id="365" r:id="rId18"/>
    <p:sldId id="366" r:id="rId19"/>
    <p:sldId id="367" r:id="rId20"/>
    <p:sldId id="368" r:id="rId21"/>
    <p:sldId id="369" r:id="rId22"/>
    <p:sldId id="370" r:id="rId23"/>
    <p:sldId id="362" r:id="rId24"/>
    <p:sldId id="373" r:id="rId25"/>
    <p:sldId id="374" r:id="rId26"/>
    <p:sldId id="371" r:id="rId27"/>
    <p:sldId id="375" r:id="rId28"/>
    <p:sldId id="376" r:id="rId29"/>
    <p:sldId id="377" r:id="rId30"/>
    <p:sldId id="378" r:id="rId31"/>
    <p:sldId id="379" r:id="rId32"/>
    <p:sldId id="380" r:id="rId33"/>
    <p:sldId id="372" r:id="rId34"/>
    <p:sldId id="381" r:id="rId35"/>
    <p:sldId id="383" r:id="rId36"/>
    <p:sldId id="384" r:id="rId37"/>
    <p:sldId id="382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1CEDC2-6D06-4C16-8CFE-A83E2A2FFB1F}" type="datetimeFigureOut">
              <a:rPr lang="en-US" smtClean="0"/>
              <a:pPr/>
              <a:t>7/9/18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8D0C92-6C85-4876-99DD-B069A2012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F27F-EF3D-4FBC-BFE7-25AE7275CCC6}" type="datetimeFigureOut">
              <a:rPr lang="en-US" smtClean="0"/>
              <a:pPr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B6980-D0BA-4693-9169-B57654325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18575" y="64166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85877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8587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2266" y="1544797"/>
            <a:ext cx="2057400" cy="4581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4797"/>
            <a:ext cx="4869494" cy="458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3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07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63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60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00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6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5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3664"/>
            <a:ext cx="7105650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9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7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74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40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8696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696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27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5" y="1322388"/>
            <a:ext cx="6679810" cy="7175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85" y="2141866"/>
            <a:ext cx="3000629" cy="3984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66" y="2141866"/>
            <a:ext cx="3000629" cy="3984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22388"/>
            <a:ext cx="6813326" cy="717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917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2701" y="2174875"/>
            <a:ext cx="29178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4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161"/>
            <a:ext cx="3008313" cy="9612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93161"/>
            <a:ext cx="3978998" cy="4733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45139"/>
            <a:ext cx="3008313" cy="3681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65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26819"/>
            <a:ext cx="5486400" cy="34007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46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22388"/>
            <a:ext cx="7105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1563"/>
            <a:ext cx="71056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8" name="Picture 12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8"/>
          <a:stretch>
            <a:fillRect/>
          </a:stretch>
        </p:blipFill>
        <p:spPr bwMode="auto">
          <a:xfrm flipV="1">
            <a:off x="8001000" y="5788025"/>
            <a:ext cx="1143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82775"/>
            <a:ext cx="11430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UMP A (neg-block) [Converted] red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6248400"/>
            <a:ext cx="219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9"/>
          <a:stretch>
            <a:fillRect/>
          </a:stretch>
        </p:blipFill>
        <p:spPr bwMode="auto">
          <a:xfrm>
            <a:off x="8001000" y="0"/>
            <a:ext cx="114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629400"/>
            <a:ext cx="8305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" dirty="0"/>
              <a:t>MMPI-2-RF Training Slides, University of Minnesota Press, 2015.  Copyright for all MMPI® and MMPI-2-RF® materials are held by the Regents of the University of Minnesota.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33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276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0F52DC-C793-5745-ADEA-98897A342B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7/9/18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C51A0-A722-0245-87D7-52E33B3273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4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nPora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786" r="2976" b="1389"/>
          <a:stretch/>
        </p:blipFill>
        <p:spPr>
          <a:xfrm>
            <a:off x="2335499" y="1219200"/>
            <a:ext cx="3531901" cy="5437124"/>
          </a:xfrm>
          <a:prstGeom prst="rect">
            <a:avLst/>
          </a:prstGeom>
        </p:spPr>
      </p:pic>
      <p:pic>
        <p:nvPicPr>
          <p:cNvPr id="4" name="Picture 12" descr="Screen Shot 2015-05-08 at 10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8"/>
          <a:stretch>
            <a:fillRect/>
          </a:stretch>
        </p:blipFill>
        <p:spPr bwMode="auto">
          <a:xfrm flipV="1">
            <a:off x="7924800" y="5787559"/>
            <a:ext cx="1219200" cy="10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 Shot 2015-05-08 at 10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3324"/>
            <a:ext cx="1219200" cy="39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UMP A (neg-block) [Converted] red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940204"/>
            <a:ext cx="333374" cy="89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creen Shot 2015-05-08 at 10.04.5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/>
          <a:stretch/>
        </p:blipFill>
        <p:spPr bwMode="auto">
          <a:xfrm>
            <a:off x="7924800" y="0"/>
            <a:ext cx="121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58047"/>
            <a:ext cx="8153400" cy="50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" dirty="0" smtClean="0">
                <a:solidFill>
                  <a:prstClr val="black"/>
                </a:solidFill>
                <a:latin typeface="Calibri"/>
              </a:rPr>
              <a:t>MMPI-2-RF Training Slides, University of Minnesota Press, 2015.  Copyright for all MMPI® and MMPI-2-RF® materials are held by the Regents of the University of Minnesota. 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D6FC2"/>
                </a:solidFill>
                <a:latin typeface="Calibri"/>
              </a:rPr>
              <a:t>INTERPRETING THE MMPI-2-RF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TRAINING SLIDES FOR: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95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876800" cy="62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57200"/>
            <a:ext cx="4800600" cy="61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4774728" cy="6158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2971800"/>
            <a:ext cx="3505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3581400"/>
            <a:ext cx="35052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2362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0704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Mr. P: Chronic and Severe Disorder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6962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49 year old, single, male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Assessed at intake to an inpatient psychiatric unit of a community hospital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Long standing diagnosis of Schizophrenia, Paranoid Type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Diagnosed during later teens and resided with parents most of his adult life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Father passed away when Mr. P was in his late 20s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Continues to reside with mother, now in her late 70s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Receives case management services in the community</a:t>
            </a:r>
          </a:p>
          <a:p>
            <a:pPr>
              <a:spcBef>
                <a:spcPts val="0"/>
              </a:spcBef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35832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609600"/>
            <a:ext cx="8680704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Mr. P: Chronic and Severe Disorder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696200" cy="472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Periodically employed as an unskilled laborer under the auspices of local community mental health agency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Several weeks prior to hospitalization, became embroiled in conflict with co-worker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Employment suspended following physical altercation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Because upset and discontinued medication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Mother reported fairly rapid deterioration, marked by preoccupation with government conspiracy to deprive him of disability benefits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Threatened retaliation against supervisor and co-worker</a:t>
            </a:r>
          </a:p>
          <a:p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410378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09600"/>
            <a:ext cx="46080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0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774728" cy="61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820825" cy="62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0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4681406" cy="60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62611"/>
            <a:ext cx="4858639" cy="62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09800"/>
            <a:ext cx="6869648" cy="1362075"/>
          </a:xfrm>
        </p:spPr>
        <p:txBody>
          <a:bodyPr>
            <a:noAutofit/>
          </a:bodyPr>
          <a:lstStyle/>
          <a:p>
            <a:r>
              <a:rPr lang="en-US" dirty="0" smtClean="0"/>
              <a:t>Chapter 9: </a:t>
            </a:r>
            <a:br>
              <a:rPr lang="en-US" dirty="0" smtClean="0"/>
            </a:br>
            <a:r>
              <a:rPr lang="en-US" dirty="0" smtClean="0"/>
              <a:t>MMPI-2-RF Case Studies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4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57200"/>
            <a:ext cx="4800600" cy="61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457201"/>
            <a:ext cx="4800600" cy="61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9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199"/>
            <a:ext cx="4800600" cy="6191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1981200"/>
            <a:ext cx="3581400" cy="4572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3581400" cy="4572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4343400"/>
            <a:ext cx="3581400" cy="6096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5181600"/>
            <a:ext cx="3581400" cy="8382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33800"/>
            <a:ext cx="2362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8680704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Ms. L: An Abusive Relationship Ends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7724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20 year old, single, female college student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Presented at college counseling center complaining of academic difficulties following breakup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Reported involvement in an abusive relationship for over a year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Frequent arguments culminated in physical altercations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Often triggered by Ms. L’s suspicions regarding boyfriend’s infidelity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Altercations would often leave both with bruises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Typically occurred when both were intoxicated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Boyfriend terminated relationships three weeks prior to intake</a:t>
            </a:r>
          </a:p>
        </p:txBody>
      </p:sp>
    </p:spTree>
    <p:extLst>
      <p:ext uri="{BB962C8B-B14F-4D97-AF65-F5344CB8AC3E}">
        <p14:creationId xmlns:p14="http://schemas.microsoft.com/office/powerpoint/2010/main" val="258460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0704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Ms. L: An Abusive Relationship Ends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6200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Ms. L went on a two-week drinking binge following breakup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Had sexual relationships with several men she met at bars while using forged identification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Stopped attending classes and missed several exams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After friend threatened to inform her parents about activities, she stopped going to bars and started attending classes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When she explained her absence to one of her professors, she recommended that Ms. L seek assistance at the counseling clinic</a:t>
            </a:r>
          </a:p>
        </p:txBody>
      </p:sp>
    </p:spTree>
    <p:extLst>
      <p:ext uri="{BB962C8B-B14F-4D97-AF65-F5344CB8AC3E}">
        <p14:creationId xmlns:p14="http://schemas.microsoft.com/office/powerpoint/2010/main" val="289271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33400"/>
            <a:ext cx="46080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818888" cy="62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484438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6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78530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478530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9906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Ms. G: Obsessive-Compulsive Symptoms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3784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35 year old, single, woman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Self-referred for outpatient treatment at a community mental health center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Recently lost her job owing to obsessive-compulsive behavior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Preoccupied with worry that her apartment will catch fire or be burglarized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Engaged to repeated checking behavior of increasing intensity that interfered with job performance (tardiness, productivity)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After repeated warnings, let go</a:t>
            </a:r>
          </a:p>
          <a:p>
            <a:pPr>
              <a:spcBef>
                <a:spcPts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98820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800600" cy="61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01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472622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06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57200"/>
            <a:ext cx="4667149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1905000"/>
            <a:ext cx="3581400" cy="4572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3581400"/>
            <a:ext cx="3581400" cy="4572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4191000"/>
            <a:ext cx="3581400" cy="9906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5410200"/>
            <a:ext cx="3581400" cy="5334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2362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9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4800600" cy="61919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1295400"/>
            <a:ext cx="3581400" cy="838200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2362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92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Mr. E: Substance-Induced Psychotic Symptoms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7724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28 year old, single male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Admitted to inpatient psychiatric unit of community hospital after presenting with suspected psychotic symptoms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Extensive history of alcohol and drug abuse and unsuccessful treatments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Assault led to arrest and current evaluation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At intake described as still intoxicated following recent cocaine binge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Thinking characterized as paranoid and suspicious, with religious preoccupation and obsessive rumination</a:t>
            </a:r>
          </a:p>
          <a:p>
            <a:pPr>
              <a:spcBef>
                <a:spcPts val="0"/>
              </a:spcBef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55577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304800"/>
            <a:ext cx="8042564" cy="9906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Mr. E: Substance-Induced Psychotic Symptoms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8486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No prior involvement with mental health system, but several failed substance abuse treatment programs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Recent breakup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Arrest followed altercation at a bar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Caused serious injuries to stranger who had asked him to lower his voice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Arresting officer noted Mr. P’s religious preoccupation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Taken to crisis stabilization unit where staff diagnosed intoxication following crack cocaine binge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Possibly independent psychotic symptoms noted, with recommendation for inpatient observation</a:t>
            </a:r>
          </a:p>
        </p:txBody>
      </p:sp>
    </p:spTree>
    <p:extLst>
      <p:ext uri="{BB962C8B-B14F-4D97-AF65-F5344CB8AC3E}">
        <p14:creationId xmlns:p14="http://schemas.microsoft.com/office/powerpoint/2010/main" val="189121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84438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6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484438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38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57200"/>
            <a:ext cx="472622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41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5115"/>
            <a:ext cx="4802427" cy="61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2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533400"/>
            <a:ext cx="8680704" cy="9906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Ms. G: Obsessive-Compulsive Symptoms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258050" cy="4449763"/>
          </a:xfrm>
        </p:spPr>
        <p:txBody>
          <a:bodyPr>
            <a:noAutofit/>
          </a:bodyPr>
          <a:lstStyle/>
          <a:p>
            <a:r>
              <a:rPr lang="en-US" sz="2600" dirty="0" smtClean="0"/>
              <a:t>Raised in an intact family with no reported abuse history</a:t>
            </a:r>
          </a:p>
          <a:p>
            <a:r>
              <a:rPr lang="en-US" sz="2600" dirty="0" smtClean="0"/>
              <a:t>Had been involved in long-term relationship that ended a few moths prior to seeking services</a:t>
            </a:r>
          </a:p>
          <a:p>
            <a:r>
              <a:rPr lang="en-US" sz="2600" dirty="0" smtClean="0"/>
              <a:t>Had resided with ex-boyfriend most of her adult life</a:t>
            </a:r>
          </a:p>
          <a:p>
            <a:r>
              <a:rPr lang="en-US" sz="2600" dirty="0" smtClean="0"/>
              <a:t>No prior contact with the mental health system</a:t>
            </a:r>
          </a:p>
          <a:p>
            <a:r>
              <a:rPr lang="en-US" sz="2600" dirty="0" smtClean="0"/>
              <a:t>At intake, reported feeling anxious, depressed, embarrassed, and guilty over job loss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4475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90346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1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472622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72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78" y="381000"/>
            <a:ext cx="4912210" cy="63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7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4785305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3048000"/>
            <a:ext cx="3581400" cy="4572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4191000"/>
            <a:ext cx="3581400" cy="694944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3733800"/>
            <a:ext cx="3581400" cy="2286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6600"/>
            <a:ext cx="2362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0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6858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For additional information on this chapter, please </a:t>
            </a:r>
            <a:r>
              <a:rPr lang="en-US" sz="3600" b="1" dirty="0" smtClean="0"/>
              <a:t>reference: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</a:t>
            </a:r>
            <a:r>
              <a:rPr lang="en-US" dirty="0"/>
              <a:t>-</a:t>
            </a:r>
            <a:r>
              <a:rPr lang="en-US" dirty="0" err="1"/>
              <a:t>Porath</a:t>
            </a:r>
            <a:r>
              <a:rPr lang="en-US" dirty="0"/>
              <a:t>, Y.S. (2012). </a:t>
            </a:r>
            <a:r>
              <a:rPr lang="en-US" i="1" dirty="0"/>
              <a:t>Interpreting the MMPI-2-RF</a:t>
            </a:r>
            <a:r>
              <a:rPr lang="en-US" dirty="0"/>
              <a:t>. Minneapolis: University of Minnesota Press.</a:t>
            </a:r>
          </a:p>
        </p:txBody>
      </p:sp>
    </p:spTree>
    <p:extLst>
      <p:ext uri="{BB962C8B-B14F-4D97-AF65-F5344CB8AC3E}">
        <p14:creationId xmlns:p14="http://schemas.microsoft.com/office/powerpoint/2010/main" val="226642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69338"/>
            <a:ext cx="4716816" cy="60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57200"/>
            <a:ext cx="472622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7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1000"/>
            <a:ext cx="4852094" cy="62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6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225"/>
            <a:ext cx="4814747" cy="6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6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738547" cy="61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0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0"/>
  <p:tag name="POWER3D OPTIONS" val="Medium "/>
  <p:tag name="POWER3D SOUND" val="On Edge"/>
</p:tagLst>
</file>

<file path=ppt/theme/theme1.xml><?xml version="1.0" encoding="utf-8"?>
<a:theme xmlns:a="http://schemas.openxmlformats.org/drawingml/2006/main" name="YBP_Book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YBP Book_Final.pot</Template>
  <TotalTime>2301</TotalTime>
  <Words>687</Words>
  <Application>Microsoft Macintosh PowerPoint</Application>
  <PresentationFormat>On-screen Show (4:3)</PresentationFormat>
  <Paragraphs>65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YBP_Book_v2</vt:lpstr>
      <vt:lpstr>Office Theme</vt:lpstr>
      <vt:lpstr>PowerPoint Presentation</vt:lpstr>
      <vt:lpstr>Chapter 9:  MMPI-2-RF Case Studies</vt:lpstr>
      <vt:lpstr>Ms. G: Obsessive-Compulsive Symptoms</vt:lpstr>
      <vt:lpstr>Ms. G: Obsessive-Compulsive 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Mr. P: Chronic and Severe Disorder</vt:lpstr>
      <vt:lpstr>Mr. P: Chronic and Severe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Ms. L: An Abusive Relationship Ends</vt:lpstr>
      <vt:lpstr>Ms. L: An Abusive Relationship 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Mr. E: Substance-Induced Psychotic Symptoms</vt:lpstr>
      <vt:lpstr>Mr. E: Substance-Induced Psychotic 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MMPI Background</dc:title>
  <dc:creator>Yossef S. Ben-Porath</dc:creator>
  <cp:lastModifiedBy>Katie</cp:lastModifiedBy>
  <cp:revision>126</cp:revision>
  <cp:lastPrinted>2013-01-13T20:28:13Z</cp:lastPrinted>
  <dcterms:created xsi:type="dcterms:W3CDTF">2011-01-12T21:40:21Z</dcterms:created>
  <dcterms:modified xsi:type="dcterms:W3CDTF">2018-07-09T19:35:07Z</dcterms:modified>
</cp:coreProperties>
</file>