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Lst>
  <p:notesMasterIdLst>
    <p:notesMasterId r:id="rId43"/>
  </p:notesMasterIdLst>
  <p:handoutMasterIdLst>
    <p:handoutMasterId r:id="rId44"/>
  </p:handoutMasterIdLst>
  <p:sldIdLst>
    <p:sldId id="386" r:id="rId3"/>
    <p:sldId id="377" r:id="rId4"/>
    <p:sldId id="332" r:id="rId5"/>
    <p:sldId id="333" r:id="rId6"/>
    <p:sldId id="334" r:id="rId7"/>
    <p:sldId id="335" r:id="rId8"/>
    <p:sldId id="343" r:id="rId9"/>
    <p:sldId id="344" r:id="rId10"/>
    <p:sldId id="364" r:id="rId11"/>
    <p:sldId id="365" r:id="rId12"/>
    <p:sldId id="366" r:id="rId13"/>
    <p:sldId id="367" r:id="rId14"/>
    <p:sldId id="368" r:id="rId15"/>
    <p:sldId id="363" r:id="rId16"/>
    <p:sldId id="369" r:id="rId17"/>
    <p:sldId id="370" r:id="rId18"/>
    <p:sldId id="378" r:id="rId19"/>
    <p:sldId id="379" r:id="rId20"/>
    <p:sldId id="373" r:id="rId21"/>
    <p:sldId id="380" r:id="rId22"/>
    <p:sldId id="381" r:id="rId23"/>
    <p:sldId id="382" r:id="rId24"/>
    <p:sldId id="383" r:id="rId25"/>
    <p:sldId id="384" r:id="rId26"/>
    <p:sldId id="351" r:id="rId27"/>
    <p:sldId id="352" r:id="rId28"/>
    <p:sldId id="353" r:id="rId29"/>
    <p:sldId id="355" r:id="rId30"/>
    <p:sldId id="356" r:id="rId31"/>
    <p:sldId id="357" r:id="rId32"/>
    <p:sldId id="358" r:id="rId33"/>
    <p:sldId id="359" r:id="rId34"/>
    <p:sldId id="360" r:id="rId35"/>
    <p:sldId id="361" r:id="rId36"/>
    <p:sldId id="354" r:id="rId37"/>
    <p:sldId id="362" r:id="rId38"/>
    <p:sldId id="374" r:id="rId39"/>
    <p:sldId id="375" r:id="rId40"/>
    <p:sldId id="376" r:id="rId41"/>
    <p:sldId id="385" r:id="rId4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8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CD1CEDC2-6D06-4C16-8CFE-A83E2A2FFB1F}" type="datetimeFigureOut">
              <a:rPr lang="en-US" smtClean="0"/>
              <a:pPr/>
              <a:t>7/14/15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9F8D0C92-6C85-4876-99DD-B069A2012A47}" type="slidenum">
              <a:rPr lang="en-US" smtClean="0"/>
              <a:pPr/>
              <a:t>‹#›</a:t>
            </a:fld>
            <a:endParaRPr lang="en-US"/>
          </a:p>
        </p:txBody>
      </p:sp>
    </p:spTree>
    <p:extLst>
      <p:ext uri="{BB962C8B-B14F-4D97-AF65-F5344CB8AC3E}">
        <p14:creationId xmlns:p14="http://schemas.microsoft.com/office/powerpoint/2010/main" val="2498561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B373F27F-EF3D-4FBC-BFE7-25AE7275CCC6}" type="datetimeFigureOut">
              <a:rPr lang="en-US" smtClean="0"/>
              <a:pPr/>
              <a:t>7/14/15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FCBB6980-D0BA-4693-9169-B57654325C66}" type="slidenum">
              <a:rPr lang="en-US" smtClean="0"/>
              <a:pPr/>
              <a:t>‹#›</a:t>
            </a:fld>
            <a:endParaRPr lang="en-US"/>
          </a:p>
        </p:txBody>
      </p:sp>
    </p:spTree>
    <p:extLst>
      <p:ext uri="{BB962C8B-B14F-4D97-AF65-F5344CB8AC3E}">
        <p14:creationId xmlns:p14="http://schemas.microsoft.com/office/powerpoint/2010/main" val="3982000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918575" y="6416675"/>
            <a:ext cx="185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endParaRPr lang="en-US" smtClean="0"/>
          </a:p>
        </p:txBody>
      </p:sp>
      <p:sp>
        <p:nvSpPr>
          <p:cNvPr id="2" name="Title 1"/>
          <p:cNvSpPr>
            <a:spLocks noGrp="1"/>
          </p:cNvSpPr>
          <p:nvPr>
            <p:ph type="ctrTitle"/>
          </p:nvPr>
        </p:nvSpPr>
        <p:spPr>
          <a:xfrm>
            <a:off x="685800" y="2130425"/>
            <a:ext cx="685877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685877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892194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6901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72266" y="1544797"/>
            <a:ext cx="2057400" cy="458136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4797"/>
            <a:ext cx="4869494" cy="458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73823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0F52DC-C793-5745-ADEA-98897A342B44}" type="datetimeFigureOut">
              <a:rPr lang="en-US">
                <a:solidFill>
                  <a:prstClr val="black">
                    <a:tint val="75000"/>
                  </a:prstClr>
                </a:solidFill>
                <a:latin typeface="Calibri"/>
              </a:rPr>
              <a:pPr/>
              <a:t>7/14/15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64C51A0-A722-0245-87D7-52E33B327363}"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61308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0F52DC-C793-5745-ADEA-98897A342B44}" type="datetimeFigureOut">
              <a:rPr lang="en-US">
                <a:solidFill>
                  <a:prstClr val="black">
                    <a:tint val="75000"/>
                  </a:prstClr>
                </a:solidFill>
                <a:latin typeface="Calibri"/>
              </a:rPr>
              <a:pPr/>
              <a:t>7/14/15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64C51A0-A722-0245-87D7-52E33B327363}"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22459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0F52DC-C793-5745-ADEA-98897A342B44}" type="datetimeFigureOut">
              <a:rPr lang="en-US">
                <a:solidFill>
                  <a:prstClr val="black">
                    <a:tint val="75000"/>
                  </a:prstClr>
                </a:solidFill>
                <a:latin typeface="Calibri"/>
              </a:rPr>
              <a:pPr/>
              <a:t>7/14/15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64C51A0-A722-0245-87D7-52E33B327363}"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02848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0F52DC-C793-5745-ADEA-98897A342B44}" type="datetimeFigureOut">
              <a:rPr lang="en-US">
                <a:solidFill>
                  <a:prstClr val="black">
                    <a:tint val="75000"/>
                  </a:prstClr>
                </a:solidFill>
                <a:latin typeface="Calibri"/>
              </a:rPr>
              <a:pPr/>
              <a:t>7/14/15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64C51A0-A722-0245-87D7-52E33B327363}"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84500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0F52DC-C793-5745-ADEA-98897A342B44}" type="datetimeFigureOut">
              <a:rPr lang="en-US">
                <a:solidFill>
                  <a:prstClr val="black">
                    <a:tint val="75000"/>
                  </a:prstClr>
                </a:solidFill>
                <a:latin typeface="Calibri"/>
              </a:rPr>
              <a:pPr/>
              <a:t>7/14/15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64C51A0-A722-0245-87D7-52E33B327363}"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03380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0F52DC-C793-5745-ADEA-98897A342B44}" type="datetimeFigureOut">
              <a:rPr lang="en-US">
                <a:solidFill>
                  <a:prstClr val="black">
                    <a:tint val="75000"/>
                  </a:prstClr>
                </a:solidFill>
                <a:latin typeface="Calibri"/>
              </a:rPr>
              <a:pPr/>
              <a:t>7/14/15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64C51A0-A722-0245-87D7-52E33B327363}"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1237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F52DC-C793-5745-ADEA-98897A342B44}" type="datetimeFigureOut">
              <a:rPr lang="en-US">
                <a:solidFill>
                  <a:prstClr val="black">
                    <a:tint val="75000"/>
                  </a:prstClr>
                </a:solidFill>
                <a:latin typeface="Calibri"/>
              </a:rPr>
              <a:pPr/>
              <a:t>7/14/15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64C51A0-A722-0245-87D7-52E33B327363}"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52018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F52DC-C793-5745-ADEA-98897A342B44}" type="datetimeFigureOut">
              <a:rPr lang="en-US">
                <a:solidFill>
                  <a:prstClr val="black">
                    <a:tint val="75000"/>
                  </a:prstClr>
                </a:solidFill>
                <a:latin typeface="Calibri"/>
              </a:rPr>
              <a:pPr/>
              <a:t>7/14/15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64C51A0-A722-0245-87D7-52E33B327363}"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13538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43664"/>
            <a:ext cx="7105650" cy="71755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24263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F52DC-C793-5745-ADEA-98897A342B44}" type="datetimeFigureOut">
              <a:rPr lang="en-US">
                <a:solidFill>
                  <a:prstClr val="black">
                    <a:tint val="75000"/>
                  </a:prstClr>
                </a:solidFill>
                <a:latin typeface="Calibri"/>
              </a:rPr>
              <a:pPr/>
              <a:t>7/14/15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64C51A0-A722-0245-87D7-52E33B327363}"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06988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0F52DC-C793-5745-ADEA-98897A342B44}" type="datetimeFigureOut">
              <a:rPr lang="en-US">
                <a:solidFill>
                  <a:prstClr val="black">
                    <a:tint val="75000"/>
                  </a:prstClr>
                </a:solidFill>
                <a:latin typeface="Calibri"/>
              </a:rPr>
              <a:pPr/>
              <a:t>7/14/15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64C51A0-A722-0245-87D7-52E33B327363}"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83808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0F52DC-C793-5745-ADEA-98897A342B44}" type="datetimeFigureOut">
              <a:rPr lang="en-US">
                <a:solidFill>
                  <a:prstClr val="black">
                    <a:tint val="75000"/>
                  </a:prstClr>
                </a:solidFill>
                <a:latin typeface="Calibri"/>
              </a:rPr>
              <a:pPr/>
              <a:t>7/14/15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64C51A0-A722-0245-87D7-52E33B327363}"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8127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6869648"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686964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05258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37285" y="1322388"/>
            <a:ext cx="6679810" cy="717550"/>
          </a:xfrm>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sz="half" idx="1"/>
          </p:nvPr>
        </p:nvSpPr>
        <p:spPr>
          <a:xfrm>
            <a:off x="637285" y="2141866"/>
            <a:ext cx="3000629" cy="39842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16466" y="2141866"/>
            <a:ext cx="3000629" cy="39842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6598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22388"/>
            <a:ext cx="6813326" cy="71755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457200" y="2174875"/>
            <a:ext cx="291782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352701" y="2174875"/>
            <a:ext cx="291782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67567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2816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304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93161"/>
            <a:ext cx="3008313" cy="96123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393161"/>
            <a:ext cx="3978998" cy="47330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445139"/>
            <a:ext cx="3008313" cy="36810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82664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326819"/>
            <a:ext cx="5486400" cy="340075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143601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322388"/>
            <a:ext cx="710565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2341563"/>
            <a:ext cx="710565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28" name="Picture 12" descr="Screen Shot 2015-05-08 at 10.04.57 AM.png"/>
          <p:cNvPicPr>
            <a:picLocks noChangeAspect="1"/>
          </p:cNvPicPr>
          <p:nvPr/>
        </p:nvPicPr>
        <p:blipFill>
          <a:blip r:embed="rId13">
            <a:extLst>
              <a:ext uri="{28A0092B-C50C-407E-A947-70E740481C1C}">
                <a14:useLocalDpi xmlns:a14="http://schemas.microsoft.com/office/drawing/2010/main" val="0"/>
              </a:ext>
            </a:extLst>
          </a:blip>
          <a:srcRect t="73138"/>
          <a:stretch>
            <a:fillRect/>
          </a:stretch>
        </p:blipFill>
        <p:spPr bwMode="auto">
          <a:xfrm flipV="1">
            <a:off x="8001000" y="5788025"/>
            <a:ext cx="11430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1" descr="Screen Shot 2015-05-08 at 10.04.57 AM.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001000" y="1882775"/>
            <a:ext cx="1143000"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descr="UMP A (neg-block) [Converted] red.ti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877300" y="6248400"/>
            <a:ext cx="219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1" descr="Screen Shot 2015-05-08 at 10.04.57 AM.png"/>
          <p:cNvPicPr>
            <a:picLocks noChangeAspect="1"/>
          </p:cNvPicPr>
          <p:nvPr/>
        </p:nvPicPr>
        <p:blipFill>
          <a:blip r:embed="rId13">
            <a:extLst>
              <a:ext uri="{28A0092B-C50C-407E-A947-70E740481C1C}">
                <a14:useLocalDpi xmlns:a14="http://schemas.microsoft.com/office/drawing/2010/main" val="0"/>
              </a:ext>
            </a:extLst>
          </a:blip>
          <a:srcRect t="27319"/>
          <a:stretch>
            <a:fillRect/>
          </a:stretch>
        </p:blipFill>
        <p:spPr bwMode="auto">
          <a:xfrm>
            <a:off x="8001000" y="0"/>
            <a:ext cx="1143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0" y="6629400"/>
            <a:ext cx="8305800" cy="508000"/>
          </a:xfrm>
          <a:prstGeom prst="rect">
            <a:avLst/>
          </a:prstGeom>
          <a:noFill/>
        </p:spPr>
        <p:txBody>
          <a:bodyPr>
            <a:spAutoFit/>
          </a:bodyPr>
          <a:lstStyle/>
          <a:p>
            <a:pPr defTabSz="914400" fontAlgn="auto">
              <a:spcBef>
                <a:spcPts val="0"/>
              </a:spcBef>
              <a:spcAft>
                <a:spcPts val="0"/>
              </a:spcAft>
              <a:defRPr/>
            </a:pPr>
            <a:r>
              <a:rPr lang="en-US" sz="880" dirty="0"/>
              <a:t>MMPI-2-RF Training Slides, University of Minnesota Press, 2015.  Copyright for all MMPI® and MMPI-2-RF® materials are held by the Regents of the University of Minnesota.  </a:t>
            </a:r>
          </a:p>
          <a:p>
            <a:pPr>
              <a:defRPr/>
            </a:pPr>
            <a:endParaRPr lang="en-US" dirty="0"/>
          </a:p>
        </p:txBody>
      </p:sp>
      <p:pic>
        <p:nvPicPr>
          <p:cNvPr id="1033" name="Picture 9"/>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6200" y="76200"/>
            <a:ext cx="327660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457200" rtl="0" eaLnBrk="1" fontAlgn="base" hangingPunct="1">
        <a:spcBef>
          <a:spcPct val="0"/>
        </a:spcBef>
        <a:spcAft>
          <a:spcPct val="0"/>
        </a:spcAft>
        <a:defRPr sz="40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0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0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0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0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DE0F52DC-C793-5745-ADEA-98897A342B44}" type="datetimeFigureOut">
              <a:rPr lang="en-US" smtClean="0">
                <a:solidFill>
                  <a:prstClr val="black">
                    <a:tint val="75000"/>
                  </a:prstClr>
                </a:solidFill>
                <a:latin typeface="Calibri"/>
              </a:rPr>
              <a:pPr defTabSz="457200"/>
              <a:t>7/14/15</a:t>
            </a:fld>
            <a:endParaRPr lang="en-US" smtClean="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smtClean="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64C51A0-A722-0245-87D7-52E33B327363}" type="slidenum">
              <a:rPr lang="en-US" smtClean="0">
                <a:solidFill>
                  <a:prstClr val="black">
                    <a:tint val="75000"/>
                  </a:prstClr>
                </a:solidFill>
                <a:latin typeface="Calibri"/>
              </a:rPr>
              <a:pPr defTabSz="457200"/>
              <a:t>‹#›</a:t>
            </a:fld>
            <a:endParaRPr lang="en-US" smtClean="0">
              <a:solidFill>
                <a:prstClr val="black">
                  <a:tint val="75000"/>
                </a:prstClr>
              </a:solidFill>
              <a:latin typeface="Calibri"/>
            </a:endParaRPr>
          </a:p>
        </p:txBody>
      </p:sp>
    </p:spTree>
    <p:extLst>
      <p:ext uri="{BB962C8B-B14F-4D97-AF65-F5344CB8AC3E}">
        <p14:creationId xmlns:p14="http://schemas.microsoft.com/office/powerpoint/2010/main" val="25651657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7.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7.xml"/><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7.xml"/><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tags" Target="../tags/tag11.xml"/><Relationship Id="rId2"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 Id="rId3"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enPorath.jpg"/>
          <p:cNvPicPr>
            <a:picLocks noChangeAspect="1"/>
          </p:cNvPicPr>
          <p:nvPr/>
        </p:nvPicPr>
        <p:blipFill rotWithShape="1">
          <a:blip r:embed="rId2">
            <a:extLst>
              <a:ext uri="{28A0092B-C50C-407E-A947-70E740481C1C}">
                <a14:useLocalDpi xmlns:a14="http://schemas.microsoft.com/office/drawing/2010/main" val="0"/>
              </a:ext>
            </a:extLst>
          </a:blip>
          <a:srcRect l="2678" t="1786" r="2976" b="1389"/>
          <a:stretch/>
        </p:blipFill>
        <p:spPr>
          <a:xfrm>
            <a:off x="2335499" y="1219200"/>
            <a:ext cx="3531901" cy="5437124"/>
          </a:xfrm>
          <a:prstGeom prst="rect">
            <a:avLst/>
          </a:prstGeom>
        </p:spPr>
      </p:pic>
      <p:pic>
        <p:nvPicPr>
          <p:cNvPr id="4" name="Picture 12" descr="Screen Shot 2015-05-08 at 10.04.57 AM.png"/>
          <p:cNvPicPr>
            <a:picLocks noChangeAspect="1"/>
          </p:cNvPicPr>
          <p:nvPr/>
        </p:nvPicPr>
        <p:blipFill>
          <a:blip r:embed="rId3">
            <a:extLst>
              <a:ext uri="{28A0092B-C50C-407E-A947-70E740481C1C}">
                <a14:useLocalDpi xmlns:a14="http://schemas.microsoft.com/office/drawing/2010/main" val="0"/>
              </a:ext>
            </a:extLst>
          </a:blip>
          <a:srcRect t="73138"/>
          <a:stretch>
            <a:fillRect/>
          </a:stretch>
        </p:blipFill>
        <p:spPr bwMode="auto">
          <a:xfrm flipV="1">
            <a:off x="7924800" y="5787559"/>
            <a:ext cx="1219200" cy="107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Screen Shot 2015-05-08 at 10.04.57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883324"/>
            <a:ext cx="1219200" cy="398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UMP A (neg-block) [Converted] red.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63000" y="5940204"/>
            <a:ext cx="333374" cy="89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Screen Shot 2015-05-08 at 10.04.57 AM.png"/>
          <p:cNvPicPr>
            <a:picLocks noChangeAspect="1"/>
          </p:cNvPicPr>
          <p:nvPr/>
        </p:nvPicPr>
        <p:blipFill rotWithShape="1">
          <a:blip r:embed="rId3">
            <a:extLst>
              <a:ext uri="{28A0092B-C50C-407E-A947-70E740481C1C}">
                <a14:useLocalDpi xmlns:a14="http://schemas.microsoft.com/office/drawing/2010/main" val="0"/>
              </a:ext>
            </a:extLst>
          </a:blip>
          <a:srcRect t="27320"/>
          <a:stretch/>
        </p:blipFill>
        <p:spPr bwMode="auto">
          <a:xfrm>
            <a:off x="7924800" y="0"/>
            <a:ext cx="1219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0" y="6658047"/>
            <a:ext cx="8153400" cy="504753"/>
          </a:xfrm>
          <a:prstGeom prst="rect">
            <a:avLst/>
          </a:prstGeom>
          <a:noFill/>
        </p:spPr>
        <p:txBody>
          <a:bodyPr wrap="square" rtlCol="0">
            <a:spAutoFit/>
          </a:bodyPr>
          <a:lstStyle/>
          <a:p>
            <a:pPr>
              <a:defRPr/>
            </a:pPr>
            <a:r>
              <a:rPr lang="en-US" sz="880" dirty="0" smtClean="0">
                <a:solidFill>
                  <a:prstClr val="black"/>
                </a:solidFill>
                <a:latin typeface="Calibri"/>
              </a:rPr>
              <a:t>MMPI-2-RF Training Slides, University of Minnesota Press, 2015.  Copyright for all MMPI® and MMPI-2-RF® materials are held by the Regents of the University of Minnesota.  </a:t>
            </a:r>
          </a:p>
          <a:p>
            <a:endParaRPr lang="en-US" dirty="0">
              <a:solidFill>
                <a:prstClr val="black"/>
              </a:solidFill>
              <a:latin typeface="Calibri"/>
            </a:endParaRPr>
          </a:p>
        </p:txBody>
      </p:sp>
      <p:sp>
        <p:nvSpPr>
          <p:cNvPr id="9" name="TextBox 8"/>
          <p:cNvSpPr txBox="1"/>
          <p:nvPr/>
        </p:nvSpPr>
        <p:spPr>
          <a:xfrm>
            <a:off x="533400" y="533400"/>
            <a:ext cx="7162800" cy="707886"/>
          </a:xfrm>
          <a:prstGeom prst="rect">
            <a:avLst/>
          </a:prstGeom>
          <a:noFill/>
        </p:spPr>
        <p:txBody>
          <a:bodyPr wrap="square" rtlCol="0">
            <a:spAutoFit/>
          </a:bodyPr>
          <a:lstStyle/>
          <a:p>
            <a:pPr algn="ctr"/>
            <a:r>
              <a:rPr lang="en-US" sz="4000" b="1" i="1" dirty="0" smtClean="0">
                <a:solidFill>
                  <a:srgbClr val="0D6FC2"/>
                </a:solidFill>
                <a:latin typeface="Calibri"/>
              </a:rPr>
              <a:t>INTERPRETING THE MMPI-2-RF</a:t>
            </a:r>
          </a:p>
        </p:txBody>
      </p:sp>
      <p:sp>
        <p:nvSpPr>
          <p:cNvPr id="16" name="TextBox 15"/>
          <p:cNvSpPr txBox="1"/>
          <p:nvPr/>
        </p:nvSpPr>
        <p:spPr>
          <a:xfrm>
            <a:off x="76200" y="76200"/>
            <a:ext cx="3124200" cy="461665"/>
          </a:xfrm>
          <a:prstGeom prst="rect">
            <a:avLst/>
          </a:prstGeom>
          <a:noFill/>
        </p:spPr>
        <p:txBody>
          <a:bodyPr wrap="square" rtlCol="0">
            <a:spAutoFit/>
          </a:bodyPr>
          <a:lstStyle/>
          <a:p>
            <a:r>
              <a:rPr lang="en-US" sz="2400" b="1" dirty="0" smtClean="0">
                <a:solidFill>
                  <a:prstClr val="black"/>
                </a:solidFill>
                <a:latin typeface="Calibri"/>
              </a:rPr>
              <a:t>TRAINING SLIDES FOR:</a:t>
            </a:r>
            <a:endParaRPr lang="en-US" sz="2400" b="1" dirty="0">
              <a:solidFill>
                <a:prstClr val="black"/>
              </a:solidFill>
              <a:latin typeface="Calibri"/>
            </a:endParaRPr>
          </a:p>
        </p:txBody>
      </p:sp>
    </p:spTree>
    <p:extLst>
      <p:ext uri="{BB962C8B-B14F-4D97-AF65-F5344CB8AC3E}">
        <p14:creationId xmlns:p14="http://schemas.microsoft.com/office/powerpoint/2010/main" val="2848816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609600"/>
            <a:ext cx="7105650" cy="717550"/>
          </a:xfrm>
        </p:spPr>
        <p:txBody>
          <a:bodyPr>
            <a:noAutofit/>
          </a:bodyPr>
          <a:lstStyle/>
          <a:p>
            <a:pPr eaLnBrk="1" hangingPunct="1"/>
            <a:r>
              <a:rPr lang="en-US" sz="3400" dirty="0" smtClean="0"/>
              <a:t>MMPI-2-RF Validity Scales: Development</a:t>
            </a:r>
          </a:p>
        </p:txBody>
      </p:sp>
      <p:sp>
        <p:nvSpPr>
          <p:cNvPr id="2" name="Content Placeholder 1"/>
          <p:cNvSpPr>
            <a:spLocks noGrp="1"/>
          </p:cNvSpPr>
          <p:nvPr>
            <p:ph idx="1"/>
          </p:nvPr>
        </p:nvSpPr>
        <p:spPr>
          <a:xfrm>
            <a:off x="228600" y="1524000"/>
            <a:ext cx="7620000" cy="5105400"/>
          </a:xfrm>
        </p:spPr>
        <p:txBody>
          <a:bodyPr>
            <a:normAutofit fontScale="62500" lnSpcReduction="20000"/>
          </a:bodyPr>
          <a:lstStyle/>
          <a:p>
            <a:pPr>
              <a:lnSpc>
                <a:spcPct val="120000"/>
              </a:lnSpc>
            </a:pPr>
            <a:r>
              <a:rPr lang="en-US" sz="4000" dirty="0" smtClean="0"/>
              <a:t>VRIN-r/TRIN-r</a:t>
            </a:r>
          </a:p>
          <a:p>
            <a:pPr lvl="1">
              <a:lnSpc>
                <a:spcPct val="120000"/>
              </a:lnSpc>
            </a:pPr>
            <a:r>
              <a:rPr lang="en-US" sz="3800" dirty="0" smtClean="0"/>
              <a:t>Each composite chosen for VRIN-r or TRIN-r had to meet five criteria:</a:t>
            </a:r>
          </a:p>
          <a:p>
            <a:pPr lvl="2">
              <a:lnSpc>
                <a:spcPct val="110000"/>
              </a:lnSpc>
            </a:pPr>
            <a:r>
              <a:rPr lang="en-US" sz="2900" dirty="0" smtClean="0"/>
              <a:t>The items had to be sufficiently correlated with each other (positively for VRIN-r, negatively for TRIN-r) in two clinical samples (seeking statistical inconsistency)</a:t>
            </a:r>
          </a:p>
          <a:p>
            <a:pPr lvl="2">
              <a:lnSpc>
                <a:spcPct val="110000"/>
              </a:lnSpc>
            </a:pPr>
            <a:r>
              <a:rPr lang="en-US" sz="2900" dirty="0" smtClean="0"/>
              <a:t>The observed frequency of the composite had to be low when compared to the frequency expected by chance if the two responses making up the composite were independent (seeking unlikely response combinations)</a:t>
            </a:r>
          </a:p>
          <a:p>
            <a:pPr lvl="2">
              <a:lnSpc>
                <a:spcPct val="110000"/>
              </a:lnSpc>
            </a:pPr>
            <a:r>
              <a:rPr lang="en-US" sz="2900" dirty="0" smtClean="0"/>
              <a:t>The combination of responses in a composite had to be judged by the authors to be inconsistent (seeking semantic inconsistency)</a:t>
            </a:r>
          </a:p>
          <a:p>
            <a:pPr lvl="2">
              <a:lnSpc>
                <a:spcPct val="110000"/>
              </a:lnSpc>
            </a:pPr>
            <a:r>
              <a:rPr lang="en-US" sz="2900" dirty="0" smtClean="0"/>
              <a:t>The correlation between a composite and a mini-scale made up of the two items keyed in the direction they were scored on the composite was low (seeking “content-free” composites)</a:t>
            </a:r>
          </a:p>
          <a:p>
            <a:pPr lvl="2">
              <a:lnSpc>
                <a:spcPct val="110000"/>
              </a:lnSpc>
            </a:pPr>
            <a:r>
              <a:rPr lang="en-US" sz="2900" dirty="0" smtClean="0"/>
              <a:t>Neither item in a composite could belong to another composite of the same type (eliminate overlap)</a:t>
            </a:r>
            <a:endParaRPr lang="en-US" sz="2900" dirty="0"/>
          </a:p>
        </p:txBody>
      </p:sp>
    </p:spTree>
    <p:custDataLst>
      <p:tags r:id="rId1"/>
    </p:custDataLst>
    <p:extLst>
      <p:ext uri="{BB962C8B-B14F-4D97-AF65-F5344CB8AC3E}">
        <p14:creationId xmlns:p14="http://schemas.microsoft.com/office/powerpoint/2010/main" val="6271771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533400"/>
            <a:ext cx="7105650" cy="717550"/>
          </a:xfrm>
        </p:spPr>
        <p:txBody>
          <a:bodyPr>
            <a:noAutofit/>
          </a:bodyPr>
          <a:lstStyle/>
          <a:p>
            <a:pPr eaLnBrk="1" hangingPunct="1"/>
            <a:r>
              <a:rPr lang="en-US" sz="3400" dirty="0" smtClean="0"/>
              <a:t>MMPI-2-RF Validity Scales: Development</a:t>
            </a:r>
          </a:p>
        </p:txBody>
      </p:sp>
      <p:sp>
        <p:nvSpPr>
          <p:cNvPr id="2" name="Content Placeholder 1"/>
          <p:cNvSpPr>
            <a:spLocks noGrp="1"/>
          </p:cNvSpPr>
          <p:nvPr>
            <p:ph idx="1"/>
          </p:nvPr>
        </p:nvSpPr>
        <p:spPr>
          <a:xfrm>
            <a:off x="381000" y="1600200"/>
            <a:ext cx="7467600" cy="5105400"/>
          </a:xfrm>
        </p:spPr>
        <p:txBody>
          <a:bodyPr>
            <a:normAutofit/>
          </a:bodyPr>
          <a:lstStyle/>
          <a:p>
            <a:r>
              <a:rPr lang="en-US" sz="2700" dirty="0" smtClean="0"/>
              <a:t>TRIN-r Example:</a:t>
            </a:r>
          </a:p>
          <a:p>
            <a:pPr marL="685800" lvl="2" indent="0">
              <a:buNone/>
            </a:pPr>
            <a:r>
              <a:rPr lang="en-US" sz="1800" dirty="0" smtClean="0"/>
              <a:t>269. When things get really bad, I know I can count on my family for help.</a:t>
            </a:r>
          </a:p>
          <a:p>
            <a:pPr marL="685800" lvl="2" indent="0">
              <a:buNone/>
            </a:pPr>
            <a:r>
              <a:rPr lang="en-US" sz="1800" dirty="0" smtClean="0"/>
              <a:t>314. I hate my whole family</a:t>
            </a:r>
          </a:p>
          <a:p>
            <a:pPr lvl="1"/>
            <a:r>
              <a:rPr lang="en-US" sz="2200" dirty="0" smtClean="0"/>
              <a:t>Responses are negatively correlated (-.23)</a:t>
            </a:r>
          </a:p>
          <a:p>
            <a:pPr lvl="1"/>
            <a:r>
              <a:rPr lang="en-US" sz="2200" dirty="0" smtClean="0"/>
              <a:t>Observed/Expected .27 for TT and .93 for FF (TT combination much more unlikely than FF)</a:t>
            </a:r>
          </a:p>
          <a:p>
            <a:pPr lvl="1"/>
            <a:r>
              <a:rPr lang="en-US" sz="2200" dirty="0" smtClean="0"/>
              <a:t>TT combination is semantically inconsistent</a:t>
            </a:r>
          </a:p>
          <a:p>
            <a:pPr lvl="1"/>
            <a:r>
              <a:rPr lang="en-US" sz="2200" dirty="0" smtClean="0"/>
              <a:t>Correlation with mini-scale reflecting family problems is -.10 for TT and -.70 for FF (indicating TT combination is content-free)</a:t>
            </a:r>
          </a:p>
          <a:p>
            <a:pPr lvl="1"/>
            <a:r>
              <a:rPr lang="en-US" sz="2200" dirty="0" smtClean="0"/>
              <a:t>Neither 269 nor 314 could be scored in another TT combination</a:t>
            </a:r>
          </a:p>
          <a:p>
            <a:pPr lvl="1"/>
            <a:endParaRPr lang="en-US" dirty="0"/>
          </a:p>
        </p:txBody>
      </p:sp>
    </p:spTree>
    <p:custDataLst>
      <p:tags r:id="rId1"/>
    </p:custDataLst>
    <p:extLst>
      <p:ext uri="{BB962C8B-B14F-4D97-AF65-F5344CB8AC3E}">
        <p14:creationId xmlns:p14="http://schemas.microsoft.com/office/powerpoint/2010/main" val="237371943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609600"/>
            <a:ext cx="7105650" cy="717550"/>
          </a:xfrm>
        </p:spPr>
        <p:txBody>
          <a:bodyPr>
            <a:noAutofit/>
          </a:bodyPr>
          <a:lstStyle/>
          <a:p>
            <a:pPr eaLnBrk="1" hangingPunct="1"/>
            <a:r>
              <a:rPr lang="en-US" sz="3400" dirty="0" smtClean="0"/>
              <a:t>MMPI-2-RF Validity Scales: Development</a:t>
            </a:r>
          </a:p>
        </p:txBody>
      </p:sp>
      <p:sp>
        <p:nvSpPr>
          <p:cNvPr id="2" name="Content Placeholder 1"/>
          <p:cNvSpPr>
            <a:spLocks noGrp="1"/>
          </p:cNvSpPr>
          <p:nvPr>
            <p:ph idx="1"/>
          </p:nvPr>
        </p:nvSpPr>
        <p:spPr>
          <a:xfrm>
            <a:off x="381000" y="1600200"/>
            <a:ext cx="7391400" cy="5105400"/>
          </a:xfrm>
        </p:spPr>
        <p:txBody>
          <a:bodyPr>
            <a:normAutofit/>
          </a:bodyPr>
          <a:lstStyle/>
          <a:p>
            <a:r>
              <a:rPr lang="en-US" sz="2800" dirty="0" smtClean="0"/>
              <a:t>Over-reporting Scales:</a:t>
            </a:r>
          </a:p>
          <a:p>
            <a:pPr lvl="1"/>
            <a:r>
              <a:rPr lang="en-US" sz="2400" dirty="0" smtClean="0"/>
              <a:t>F-r (Infrequent Responses): </a:t>
            </a:r>
          </a:p>
          <a:p>
            <a:pPr lvl="2"/>
            <a:r>
              <a:rPr lang="en-US" sz="1600" dirty="0" smtClean="0"/>
              <a:t>32 items answered infrequently (10% or less) of the men and women in the normative sample </a:t>
            </a:r>
          </a:p>
          <a:p>
            <a:pPr lvl="1"/>
            <a:r>
              <a:rPr lang="en-US" sz="2000" dirty="0" err="1" smtClean="0"/>
              <a:t>Fp</a:t>
            </a:r>
            <a:r>
              <a:rPr lang="en-US" sz="2000" dirty="0" smtClean="0"/>
              <a:t>-r (Infrequent Psychopathology Responses):</a:t>
            </a:r>
          </a:p>
          <a:p>
            <a:pPr lvl="2"/>
            <a:r>
              <a:rPr lang="en-US" sz="1600" dirty="0" smtClean="0"/>
              <a:t>21 items answered infrequently (20% or less) by psychiatric inpatients, outpatients, and non-clinical samples</a:t>
            </a:r>
          </a:p>
          <a:p>
            <a:pPr lvl="1"/>
            <a:r>
              <a:rPr lang="en-US" sz="2000" dirty="0" err="1" smtClean="0"/>
              <a:t>Fs</a:t>
            </a:r>
            <a:r>
              <a:rPr lang="en-US" sz="2000" dirty="0" smtClean="0"/>
              <a:t> (Infrequent Somatic Responses):</a:t>
            </a:r>
          </a:p>
          <a:p>
            <a:pPr lvl="2"/>
            <a:r>
              <a:rPr lang="en-US" sz="1600" dirty="0" smtClean="0"/>
              <a:t>16 items with somatic content answered infrequently (25% or less) of medical samples</a:t>
            </a:r>
          </a:p>
          <a:p>
            <a:pPr lvl="1"/>
            <a:r>
              <a:rPr lang="en-US" sz="2000" dirty="0" smtClean="0"/>
              <a:t>FBS-r (Symptom Validity):</a:t>
            </a:r>
          </a:p>
          <a:p>
            <a:pPr lvl="2"/>
            <a:r>
              <a:rPr lang="en-US" sz="1600" dirty="0" smtClean="0"/>
              <a:t>30 of 43 FBS items included in 338-item booklet</a:t>
            </a:r>
          </a:p>
          <a:p>
            <a:pPr lvl="1"/>
            <a:r>
              <a:rPr lang="en-US" sz="2000" dirty="0" smtClean="0"/>
              <a:t>RBS (Response Bias Scale):</a:t>
            </a:r>
          </a:p>
          <a:p>
            <a:pPr lvl="2"/>
            <a:r>
              <a:rPr lang="en-US" sz="1600" dirty="0" smtClean="0"/>
              <a:t>28 items correlated with failure on performance validity tests</a:t>
            </a:r>
          </a:p>
          <a:p>
            <a:pPr lvl="2"/>
            <a:endParaRPr lang="en-US" sz="2000" dirty="0"/>
          </a:p>
        </p:txBody>
      </p:sp>
    </p:spTree>
    <p:custDataLst>
      <p:tags r:id="rId1"/>
    </p:custDataLst>
    <p:extLst>
      <p:ext uri="{BB962C8B-B14F-4D97-AF65-F5344CB8AC3E}">
        <p14:creationId xmlns:p14="http://schemas.microsoft.com/office/powerpoint/2010/main" val="35057923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609600"/>
            <a:ext cx="7105650" cy="717550"/>
          </a:xfrm>
        </p:spPr>
        <p:txBody>
          <a:bodyPr>
            <a:noAutofit/>
          </a:bodyPr>
          <a:lstStyle/>
          <a:p>
            <a:pPr eaLnBrk="1" hangingPunct="1"/>
            <a:r>
              <a:rPr lang="en-US" sz="3400" dirty="0" smtClean="0"/>
              <a:t>MMPI-2-RF Validity Scales: Development</a:t>
            </a:r>
          </a:p>
        </p:txBody>
      </p:sp>
      <p:sp>
        <p:nvSpPr>
          <p:cNvPr id="2" name="Content Placeholder 1"/>
          <p:cNvSpPr>
            <a:spLocks noGrp="1"/>
          </p:cNvSpPr>
          <p:nvPr>
            <p:ph idx="1"/>
          </p:nvPr>
        </p:nvSpPr>
        <p:spPr>
          <a:xfrm>
            <a:off x="381000" y="1600200"/>
            <a:ext cx="8610600" cy="5105400"/>
          </a:xfrm>
        </p:spPr>
        <p:txBody>
          <a:bodyPr>
            <a:normAutofit/>
          </a:bodyPr>
          <a:lstStyle/>
          <a:p>
            <a:r>
              <a:rPr lang="en-US" sz="2800" dirty="0" smtClean="0"/>
              <a:t>Under-reporting Scales:</a:t>
            </a:r>
          </a:p>
          <a:p>
            <a:pPr lvl="1"/>
            <a:r>
              <a:rPr lang="en-US" dirty="0" smtClean="0"/>
              <a:t>L-r (Uncommon Virtues): </a:t>
            </a:r>
          </a:p>
          <a:p>
            <a:pPr lvl="2"/>
            <a:r>
              <a:rPr lang="en-US" sz="2200" dirty="0" smtClean="0"/>
              <a:t>14 items describing uncommon moral virtues</a:t>
            </a:r>
          </a:p>
          <a:p>
            <a:pPr lvl="1"/>
            <a:r>
              <a:rPr lang="en-US" dirty="0" smtClean="0"/>
              <a:t>K-r (Adjustment Validity):</a:t>
            </a:r>
          </a:p>
          <a:p>
            <a:pPr lvl="2"/>
            <a:r>
              <a:rPr lang="en-US" sz="2200" dirty="0" smtClean="0"/>
              <a:t>14 items describing good psychological adjustment</a:t>
            </a:r>
            <a:endParaRPr lang="en-US" sz="2200" dirty="0"/>
          </a:p>
        </p:txBody>
      </p:sp>
    </p:spTree>
    <p:custDataLst>
      <p:tags r:id="rId1"/>
    </p:custDataLst>
    <p:extLst>
      <p:ext uri="{BB962C8B-B14F-4D97-AF65-F5344CB8AC3E}">
        <p14:creationId xmlns:p14="http://schemas.microsoft.com/office/powerpoint/2010/main" val="14440793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 y="2514600"/>
            <a:ext cx="8153400" cy="990600"/>
          </a:xfrm>
        </p:spPr>
        <p:txBody>
          <a:bodyPr>
            <a:noAutofit/>
          </a:bodyPr>
          <a:lstStyle/>
          <a:p>
            <a:pPr eaLnBrk="1" hangingPunct="1"/>
            <a:r>
              <a:rPr lang="en-US" dirty="0" smtClean="0">
                <a:solidFill>
                  <a:schemeClr val="tx1"/>
                </a:solidFill>
              </a:rPr>
              <a:t>MMPI-2-RF Validity Scales: </a:t>
            </a:r>
            <a:br>
              <a:rPr lang="en-US" dirty="0" smtClean="0">
                <a:solidFill>
                  <a:schemeClr val="tx1"/>
                </a:solidFill>
              </a:rPr>
            </a:br>
            <a:r>
              <a:rPr lang="en-US" dirty="0" smtClean="0">
                <a:solidFill>
                  <a:schemeClr val="tx1"/>
                </a:solidFill>
              </a:rPr>
              <a:t>Empirical Findings</a:t>
            </a:r>
          </a:p>
        </p:txBody>
      </p:sp>
    </p:spTree>
    <p:custDataLst>
      <p:tags r:id="rId1"/>
    </p:custDataLst>
    <p:extLst>
      <p:ext uri="{BB962C8B-B14F-4D97-AF65-F5344CB8AC3E}">
        <p14:creationId xmlns:p14="http://schemas.microsoft.com/office/powerpoint/2010/main" val="23848528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14600"/>
            <a:ext cx="8153400" cy="990600"/>
          </a:xfrm>
        </p:spPr>
        <p:txBody>
          <a:bodyPr>
            <a:noAutofit/>
          </a:bodyPr>
          <a:lstStyle/>
          <a:p>
            <a:pPr algn="ctr"/>
            <a:r>
              <a:rPr lang="en-US" dirty="0" smtClean="0">
                <a:solidFill>
                  <a:schemeClr val="tx1"/>
                </a:solidFill>
              </a:rPr>
              <a:t>Psychometric Findings with the </a:t>
            </a:r>
            <a:br>
              <a:rPr lang="en-US" dirty="0" smtClean="0">
                <a:solidFill>
                  <a:schemeClr val="tx1"/>
                </a:solidFill>
              </a:rPr>
            </a:br>
            <a:r>
              <a:rPr lang="en-US" dirty="0" smtClean="0">
                <a:solidFill>
                  <a:schemeClr val="tx1"/>
                </a:solidFill>
              </a:rPr>
              <a:t>MMPI-2-RF Validity Scales</a:t>
            </a:r>
            <a:endParaRPr lang="en-US" dirty="0">
              <a:solidFill>
                <a:schemeClr val="tx1"/>
              </a:solidFill>
            </a:endParaRPr>
          </a:p>
        </p:txBody>
      </p:sp>
    </p:spTree>
    <p:extLst>
      <p:ext uri="{BB962C8B-B14F-4D97-AF65-F5344CB8AC3E}">
        <p14:creationId xmlns:p14="http://schemas.microsoft.com/office/powerpoint/2010/main" val="2225098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105650" cy="717550"/>
          </a:xfrm>
        </p:spPr>
        <p:txBody>
          <a:bodyPr/>
          <a:lstStyle/>
          <a:p>
            <a:r>
              <a:rPr lang="en-US" dirty="0" smtClean="0">
                <a:solidFill>
                  <a:schemeClr val="tx1"/>
                </a:solidFill>
              </a:rPr>
              <a:t>Reliability</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Reported in Chapter 3 of MMPI-2-RF Technical Manual</a:t>
            </a:r>
            <a:endParaRPr lang="en-US" dirty="0"/>
          </a:p>
        </p:txBody>
      </p:sp>
    </p:spTree>
    <p:extLst>
      <p:ext uri="{BB962C8B-B14F-4D97-AF65-F5344CB8AC3E}">
        <p14:creationId xmlns:p14="http://schemas.microsoft.com/office/powerpoint/2010/main" val="2851411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9" y="1123950"/>
            <a:ext cx="7956012"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83643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914400"/>
            <a:ext cx="5638756" cy="54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910968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105650" cy="717550"/>
          </a:xfrm>
        </p:spPr>
        <p:txBody>
          <a:bodyPr/>
          <a:lstStyle/>
          <a:p>
            <a:r>
              <a:rPr lang="en-US" dirty="0" smtClean="0">
                <a:solidFill>
                  <a:schemeClr val="tx1"/>
                </a:solidFill>
              </a:rPr>
              <a:t>Validity</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Validation studies reported in peer-reviewed literature</a:t>
            </a:r>
          </a:p>
          <a:p>
            <a:r>
              <a:rPr lang="en-US" dirty="0" smtClean="0"/>
              <a:t>Examples:</a:t>
            </a:r>
            <a:endParaRPr lang="en-US" dirty="0"/>
          </a:p>
        </p:txBody>
      </p:sp>
    </p:spTree>
    <p:extLst>
      <p:ext uri="{BB962C8B-B14F-4D97-AF65-F5344CB8AC3E}">
        <p14:creationId xmlns:p14="http://schemas.microsoft.com/office/powerpoint/2010/main" val="1250917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55152" y="3057525"/>
            <a:ext cx="6869648" cy="1362075"/>
          </a:xfrm>
        </p:spPr>
        <p:txBody>
          <a:bodyPr>
            <a:normAutofit/>
          </a:bodyPr>
          <a:lstStyle/>
          <a:p>
            <a:r>
              <a:rPr lang="en-US" sz="4000" dirty="0" smtClean="0"/>
              <a:t>Chapter 4: Validity Scales</a:t>
            </a:r>
            <a:endParaRPr lang="en-US" sz="4000" dirty="0"/>
          </a:p>
        </p:txBody>
      </p:sp>
    </p:spTree>
    <p:custDataLst>
      <p:tags r:id="rId1"/>
    </p:custDataLst>
    <p:extLst>
      <p:ext uri="{BB962C8B-B14F-4D97-AF65-F5344CB8AC3E}">
        <p14:creationId xmlns:p14="http://schemas.microsoft.com/office/powerpoint/2010/main" val="403685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0"/>
            <a:ext cx="7652657"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0085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1"/>
            <a:ext cx="8051856"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8084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1943"/>
            <a:ext cx="7926446" cy="3058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538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57196"/>
            <a:ext cx="7924799" cy="3264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1594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8038190" cy="464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4784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5828"/>
            <a:ext cx="7912669" cy="417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475453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990600"/>
            <a:ext cx="7974724"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132520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90600"/>
            <a:ext cx="7973794"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037772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7772400" cy="545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36414160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25710" b="25883"/>
          <a:stretch/>
        </p:blipFill>
        <p:spPr bwMode="auto">
          <a:xfrm>
            <a:off x="127562" y="1420091"/>
            <a:ext cx="7873438" cy="3304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custDataLst>
      <p:tags r:id="rId1"/>
    </p:custDataLst>
    <p:extLst>
      <p:ext uri="{BB962C8B-B14F-4D97-AF65-F5344CB8AC3E}">
        <p14:creationId xmlns:p14="http://schemas.microsoft.com/office/powerpoint/2010/main" val="17532096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7850"/>
            <a:ext cx="7105650" cy="717550"/>
          </a:xfrm>
        </p:spPr>
        <p:txBody>
          <a:bodyPr>
            <a:normAutofit/>
          </a:bodyPr>
          <a:lstStyle/>
          <a:p>
            <a:r>
              <a:rPr lang="en-US" sz="4000" dirty="0" smtClean="0"/>
              <a:t>MMPI-2-RF Validity Scales</a:t>
            </a:r>
            <a:endParaRPr lang="en-US" sz="4000" dirty="0"/>
          </a:p>
        </p:txBody>
      </p:sp>
      <p:sp>
        <p:nvSpPr>
          <p:cNvPr id="3" name="Content Placeholder 2"/>
          <p:cNvSpPr>
            <a:spLocks noGrp="1"/>
          </p:cNvSpPr>
          <p:nvPr>
            <p:ph idx="1"/>
          </p:nvPr>
        </p:nvSpPr>
        <p:spPr>
          <a:xfrm>
            <a:off x="612648" y="1600200"/>
            <a:ext cx="8153400" cy="4648200"/>
          </a:xfrm>
        </p:spPr>
        <p:txBody>
          <a:bodyPr>
            <a:normAutofit fontScale="85000" lnSpcReduction="20000"/>
          </a:bodyPr>
          <a:lstStyle/>
          <a:p>
            <a:r>
              <a:rPr lang="en-US" sz="2800" dirty="0" smtClean="0"/>
              <a:t>Protocol Validity versus Instrument Validity</a:t>
            </a:r>
          </a:p>
          <a:p>
            <a:r>
              <a:rPr lang="en-US" sz="2800" dirty="0" smtClean="0"/>
              <a:t>Threats to Protocol Validity</a:t>
            </a:r>
          </a:p>
          <a:p>
            <a:pPr lvl="1"/>
            <a:r>
              <a:rPr lang="en-US" dirty="0" smtClean="0"/>
              <a:t>Non-Content-Based Invalid Responding</a:t>
            </a:r>
          </a:p>
          <a:p>
            <a:pPr lvl="2"/>
            <a:r>
              <a:rPr lang="en-US" sz="2400" dirty="0" smtClean="0"/>
              <a:t>Non-responding</a:t>
            </a:r>
          </a:p>
          <a:p>
            <a:pPr lvl="2"/>
            <a:r>
              <a:rPr lang="en-US" sz="2400" dirty="0" smtClean="0"/>
              <a:t>Random Responding</a:t>
            </a:r>
          </a:p>
          <a:p>
            <a:pPr lvl="3"/>
            <a:r>
              <a:rPr lang="en-US" sz="2100" dirty="0" smtClean="0"/>
              <a:t>Intentional</a:t>
            </a:r>
          </a:p>
          <a:p>
            <a:pPr lvl="3"/>
            <a:r>
              <a:rPr lang="en-US" sz="2100" dirty="0" smtClean="0"/>
              <a:t>Unintentional</a:t>
            </a:r>
          </a:p>
          <a:p>
            <a:pPr lvl="4"/>
            <a:r>
              <a:rPr lang="en-US" sz="1900" dirty="0" smtClean="0"/>
              <a:t>Reading Difficulties</a:t>
            </a:r>
          </a:p>
          <a:p>
            <a:pPr lvl="4"/>
            <a:r>
              <a:rPr lang="en-US" sz="1900" dirty="0" smtClean="0"/>
              <a:t>Comprehension Deficits</a:t>
            </a:r>
          </a:p>
          <a:p>
            <a:pPr lvl="5"/>
            <a:r>
              <a:rPr lang="en-US" sz="1700" dirty="0" smtClean="0"/>
              <a:t>Low verbal abilities</a:t>
            </a:r>
          </a:p>
          <a:p>
            <a:pPr lvl="5"/>
            <a:r>
              <a:rPr lang="en-US" sz="1700" dirty="0" smtClean="0"/>
              <a:t>Non-native English speaker</a:t>
            </a:r>
          </a:p>
          <a:p>
            <a:pPr lvl="4"/>
            <a:r>
              <a:rPr lang="en-US" sz="1900" dirty="0" smtClean="0"/>
              <a:t>Disorganization</a:t>
            </a:r>
          </a:p>
          <a:p>
            <a:pPr lvl="4"/>
            <a:r>
              <a:rPr lang="en-US" sz="1900" dirty="0" smtClean="0"/>
              <a:t>Mismarked answer sheets</a:t>
            </a:r>
          </a:p>
          <a:p>
            <a:pPr lvl="2"/>
            <a:r>
              <a:rPr lang="en-US" sz="2400" dirty="0" smtClean="0"/>
              <a:t>Fixed Responding</a:t>
            </a:r>
          </a:p>
          <a:p>
            <a:pPr lvl="3"/>
            <a:r>
              <a:rPr lang="en-US" sz="2100" dirty="0" smtClean="0"/>
              <a:t>Acquiescence or Counter-acquiescence</a:t>
            </a:r>
          </a:p>
          <a:p>
            <a:pPr lvl="3"/>
            <a:r>
              <a:rPr lang="en-US" sz="2100" dirty="0" smtClean="0"/>
              <a:t>Problems with double negatives</a:t>
            </a:r>
          </a:p>
          <a:p>
            <a:pPr lvl="4"/>
            <a:endParaRPr lang="en-US" sz="1900" dirty="0"/>
          </a:p>
        </p:txBody>
      </p:sp>
    </p:spTree>
    <p:extLst>
      <p:ext uri="{BB962C8B-B14F-4D97-AF65-F5344CB8AC3E}">
        <p14:creationId xmlns:p14="http://schemas.microsoft.com/office/powerpoint/2010/main" val="28479748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1331" b="21777"/>
          <a:stretch/>
        </p:blipFill>
        <p:spPr bwMode="auto">
          <a:xfrm>
            <a:off x="0" y="1200727"/>
            <a:ext cx="7924800" cy="383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custDataLst>
      <p:tags r:id="rId1"/>
    </p:custDataLst>
    <p:extLst>
      <p:ext uri="{BB962C8B-B14F-4D97-AF65-F5344CB8AC3E}">
        <p14:creationId xmlns:p14="http://schemas.microsoft.com/office/powerpoint/2010/main" val="24052615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36" y="685800"/>
            <a:ext cx="7915564" cy="535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custDataLst>
      <p:tags r:id="rId1"/>
    </p:custDataLst>
    <p:extLst>
      <p:ext uri="{BB962C8B-B14F-4D97-AF65-F5344CB8AC3E}">
        <p14:creationId xmlns:p14="http://schemas.microsoft.com/office/powerpoint/2010/main" val="37287934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1"/>
            <a:ext cx="7924800"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655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76600"/>
            <a:ext cx="7924800" cy="2861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custDataLst>
      <p:tags r:id="rId1"/>
    </p:custDataLst>
    <p:extLst>
      <p:ext uri="{BB962C8B-B14F-4D97-AF65-F5344CB8AC3E}">
        <p14:creationId xmlns:p14="http://schemas.microsoft.com/office/powerpoint/2010/main" val="16870797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8001000" cy="4739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808432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1"/>
            <a:ext cx="7924800" cy="195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675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0400"/>
            <a:ext cx="7924800" cy="285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87987258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8001000" cy="3823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90271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8077200" cy="2083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2801"/>
            <a:ext cx="8077200" cy="2764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16367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9523" y="2438400"/>
            <a:ext cx="8229600" cy="1371600"/>
          </a:xfrm>
        </p:spPr>
        <p:txBody>
          <a:bodyPr/>
          <a:lstStyle/>
          <a:p>
            <a:r>
              <a:rPr lang="en-US" dirty="0" smtClean="0">
                <a:solidFill>
                  <a:schemeClr val="tx1"/>
                </a:solidFill>
              </a:rPr>
              <a:t>Malingering</a:t>
            </a:r>
          </a:p>
        </p:txBody>
      </p:sp>
    </p:spTree>
    <p:custDataLst>
      <p:tags r:id="rId1"/>
    </p:custDataLst>
    <p:extLst>
      <p:ext uri="{BB962C8B-B14F-4D97-AF65-F5344CB8AC3E}">
        <p14:creationId xmlns:p14="http://schemas.microsoft.com/office/powerpoint/2010/main" val="274199420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76200"/>
            <a:ext cx="7602538" cy="1412875"/>
          </a:xfrm>
        </p:spPr>
        <p:txBody>
          <a:bodyPr/>
          <a:lstStyle/>
          <a:p>
            <a:pPr eaLnBrk="1" hangingPunct="1"/>
            <a:r>
              <a:rPr lang="en-US" dirty="0" smtClean="0">
                <a:solidFill>
                  <a:schemeClr val="tx1"/>
                </a:solidFill>
              </a:rPr>
              <a:t>Malingering</a:t>
            </a:r>
          </a:p>
        </p:txBody>
      </p:sp>
      <p:sp>
        <p:nvSpPr>
          <p:cNvPr id="1659907" name="Rectangle 3"/>
          <p:cNvSpPr>
            <a:spLocks noGrp="1" noChangeArrowheads="1"/>
          </p:cNvSpPr>
          <p:nvPr>
            <p:ph idx="1"/>
          </p:nvPr>
        </p:nvSpPr>
        <p:spPr>
          <a:xfrm>
            <a:off x="457200" y="1676400"/>
            <a:ext cx="7661275" cy="4572000"/>
          </a:xfrm>
        </p:spPr>
        <p:txBody>
          <a:bodyPr>
            <a:normAutofit/>
          </a:bodyPr>
          <a:lstStyle/>
          <a:p>
            <a:pPr>
              <a:lnSpc>
                <a:spcPct val="90000"/>
              </a:lnSpc>
            </a:pPr>
            <a:r>
              <a:rPr lang="en-US" sz="2400" dirty="0" smtClean="0"/>
              <a:t>Cannot be determined by self-report alone</a:t>
            </a:r>
          </a:p>
          <a:p>
            <a:pPr lvl="1">
              <a:lnSpc>
                <a:spcPct val="90000"/>
              </a:lnSpc>
            </a:pPr>
            <a:r>
              <a:rPr lang="en-US" sz="1800" dirty="0" smtClean="0"/>
              <a:t>External incentive?</a:t>
            </a:r>
          </a:p>
          <a:p>
            <a:pPr lvl="1">
              <a:lnSpc>
                <a:spcPct val="90000"/>
              </a:lnSpc>
            </a:pPr>
            <a:r>
              <a:rPr lang="en-US" sz="1800" dirty="0" smtClean="0"/>
              <a:t>Factitious disorder?</a:t>
            </a:r>
          </a:p>
          <a:p>
            <a:pPr>
              <a:lnSpc>
                <a:spcPct val="90000"/>
              </a:lnSpc>
            </a:pPr>
            <a:r>
              <a:rPr lang="en-US" sz="2400" dirty="0" smtClean="0"/>
              <a:t>When integrated with other sources </a:t>
            </a:r>
          </a:p>
          <a:p>
            <a:pPr lvl="1">
              <a:lnSpc>
                <a:spcPct val="90000"/>
              </a:lnSpc>
            </a:pPr>
            <a:r>
              <a:rPr lang="en-US" sz="2000" dirty="0" smtClean="0"/>
              <a:t>Collateral information </a:t>
            </a:r>
          </a:p>
          <a:p>
            <a:pPr lvl="1">
              <a:lnSpc>
                <a:spcPct val="90000"/>
              </a:lnSpc>
            </a:pPr>
            <a:r>
              <a:rPr lang="en-US" sz="2000" dirty="0" smtClean="0"/>
              <a:t>PVTs </a:t>
            </a:r>
          </a:p>
          <a:p>
            <a:pPr lvl="1">
              <a:lnSpc>
                <a:spcPct val="90000"/>
              </a:lnSpc>
            </a:pPr>
            <a:r>
              <a:rPr lang="en-US" sz="2000" dirty="0" smtClean="0"/>
              <a:t>Other testing </a:t>
            </a:r>
          </a:p>
          <a:p>
            <a:pPr lvl="1">
              <a:lnSpc>
                <a:spcPct val="90000"/>
              </a:lnSpc>
            </a:pPr>
            <a:r>
              <a:rPr lang="en-US" sz="2000" dirty="0" smtClean="0"/>
              <a:t>Interview </a:t>
            </a:r>
          </a:p>
          <a:p>
            <a:pPr>
              <a:lnSpc>
                <a:spcPct val="90000"/>
              </a:lnSpc>
            </a:pPr>
            <a:r>
              <a:rPr lang="en-US" sz="2400" dirty="0" smtClean="0"/>
              <a:t>MMPI-2-RF indications of over-reporting can support the evaluator’s conclusions about malingering</a:t>
            </a:r>
          </a:p>
          <a:p>
            <a:pPr>
              <a:lnSpc>
                <a:spcPct val="90000"/>
              </a:lnSpc>
            </a:pPr>
            <a:r>
              <a:rPr lang="en-US" sz="2400" dirty="0" smtClean="0"/>
              <a:t>MMPI-2-RF over-reporting indicators have been validated primarily in the context of identifying malingering</a:t>
            </a:r>
          </a:p>
        </p:txBody>
      </p:sp>
    </p:spTree>
    <p:custDataLst>
      <p:tags r:id="rId1"/>
    </p:custDataLst>
    <p:extLst>
      <p:ext uri="{BB962C8B-B14F-4D97-AF65-F5344CB8AC3E}">
        <p14:creationId xmlns:p14="http://schemas.microsoft.com/office/powerpoint/2010/main" val="41022712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99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599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599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5990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5990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5990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5990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59907">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59907">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599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90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3400" y="76200"/>
            <a:ext cx="7602537" cy="1412875"/>
          </a:xfrm>
        </p:spPr>
        <p:txBody>
          <a:bodyPr/>
          <a:lstStyle/>
          <a:p>
            <a:pPr eaLnBrk="1" hangingPunct="1"/>
            <a:r>
              <a:rPr lang="en-US" dirty="0" smtClean="0">
                <a:solidFill>
                  <a:schemeClr val="tx1"/>
                </a:solidFill>
              </a:rPr>
              <a:t>Malingering</a:t>
            </a:r>
          </a:p>
        </p:txBody>
      </p:sp>
      <p:sp>
        <p:nvSpPr>
          <p:cNvPr id="1659907" name="Rectangle 3"/>
          <p:cNvSpPr>
            <a:spLocks noGrp="1" noChangeArrowheads="1"/>
          </p:cNvSpPr>
          <p:nvPr>
            <p:ph idx="1"/>
          </p:nvPr>
        </p:nvSpPr>
        <p:spPr>
          <a:xfrm>
            <a:off x="381000" y="1524000"/>
            <a:ext cx="7661275" cy="5181600"/>
          </a:xfrm>
        </p:spPr>
        <p:txBody>
          <a:bodyPr/>
          <a:lstStyle/>
          <a:p>
            <a:pPr>
              <a:lnSpc>
                <a:spcPct val="90000"/>
              </a:lnSpc>
            </a:pPr>
            <a:r>
              <a:rPr lang="en-US" sz="2800" dirty="0" smtClean="0"/>
              <a:t>Malingering and psychopathology are not mutually exclusive</a:t>
            </a:r>
          </a:p>
          <a:p>
            <a:pPr lvl="1">
              <a:lnSpc>
                <a:spcPct val="90000"/>
              </a:lnSpc>
            </a:pPr>
            <a:r>
              <a:rPr lang="en-US" sz="2400" dirty="0" smtClean="0"/>
              <a:t>i.e., malingering is not an indication of the absence of psychopathology</a:t>
            </a:r>
          </a:p>
          <a:p>
            <a:pPr>
              <a:lnSpc>
                <a:spcPct val="90000"/>
              </a:lnSpc>
            </a:pPr>
            <a:r>
              <a:rPr lang="en-US" sz="2800" dirty="0" smtClean="0"/>
              <a:t>Regardless of malingering, MMPI-2-RF findings of significant over-reporting</a:t>
            </a:r>
          </a:p>
          <a:p>
            <a:pPr lvl="1">
              <a:lnSpc>
                <a:spcPct val="90000"/>
              </a:lnSpc>
            </a:pPr>
            <a:r>
              <a:rPr lang="en-US" sz="2400" dirty="0" smtClean="0"/>
              <a:t>Raise questions about the validity of scores on the substantive scales</a:t>
            </a:r>
          </a:p>
          <a:p>
            <a:pPr lvl="1">
              <a:lnSpc>
                <a:spcPct val="90000"/>
              </a:lnSpc>
            </a:pPr>
            <a:r>
              <a:rPr lang="en-US" sz="2400" dirty="0" smtClean="0"/>
              <a:t>And therefore indicate that scores on the substantive scales cannot be relied upon to assess for psychological dysfunction</a:t>
            </a:r>
          </a:p>
          <a:p>
            <a:pPr lvl="1">
              <a:lnSpc>
                <a:spcPct val="90000"/>
              </a:lnSpc>
            </a:pPr>
            <a:r>
              <a:rPr lang="en-US" sz="2400" dirty="0" smtClean="0"/>
              <a:t>Raise general questions about the validity of the test-taker’s self-reported symptoms</a:t>
            </a:r>
          </a:p>
          <a:p>
            <a:pPr>
              <a:lnSpc>
                <a:spcPct val="90000"/>
              </a:lnSpc>
            </a:pPr>
            <a:endParaRPr lang="en-US" sz="2800" dirty="0" smtClean="0"/>
          </a:p>
        </p:txBody>
      </p:sp>
    </p:spTree>
    <p:custDataLst>
      <p:tags r:id="rId1"/>
    </p:custDataLst>
    <p:extLst>
      <p:ext uri="{BB962C8B-B14F-4D97-AF65-F5344CB8AC3E}">
        <p14:creationId xmlns:p14="http://schemas.microsoft.com/office/powerpoint/2010/main" val="28194961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99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5990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5990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59907">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59907">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599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90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105650" cy="717550"/>
          </a:xfrm>
        </p:spPr>
        <p:txBody>
          <a:bodyPr>
            <a:normAutofit/>
          </a:bodyPr>
          <a:lstStyle/>
          <a:p>
            <a:r>
              <a:rPr lang="en-US" sz="4000" dirty="0" smtClean="0"/>
              <a:t>MMPI-2-RF Validity Scales</a:t>
            </a:r>
            <a:endParaRPr lang="en-US" sz="4000" dirty="0"/>
          </a:p>
        </p:txBody>
      </p:sp>
      <p:sp>
        <p:nvSpPr>
          <p:cNvPr id="3" name="Content Placeholder 2"/>
          <p:cNvSpPr>
            <a:spLocks noGrp="1"/>
          </p:cNvSpPr>
          <p:nvPr>
            <p:ph idx="1"/>
          </p:nvPr>
        </p:nvSpPr>
        <p:spPr>
          <a:xfrm>
            <a:off x="612648" y="1600200"/>
            <a:ext cx="8153400" cy="4648200"/>
          </a:xfrm>
        </p:spPr>
        <p:txBody>
          <a:bodyPr>
            <a:normAutofit fontScale="92500" lnSpcReduction="20000"/>
          </a:bodyPr>
          <a:lstStyle/>
          <a:p>
            <a:r>
              <a:rPr lang="en-US" sz="2800" dirty="0" smtClean="0"/>
              <a:t>Threats to Protocol Validity</a:t>
            </a:r>
          </a:p>
          <a:p>
            <a:pPr lvl="1"/>
            <a:r>
              <a:rPr lang="en-US" dirty="0" smtClean="0"/>
              <a:t>Content-Based Invalid Responding</a:t>
            </a:r>
          </a:p>
          <a:p>
            <a:pPr lvl="2"/>
            <a:r>
              <a:rPr lang="en-US" dirty="0" smtClean="0"/>
              <a:t>Over-reporting</a:t>
            </a:r>
          </a:p>
          <a:p>
            <a:pPr lvl="3"/>
            <a:r>
              <a:rPr lang="en-US" sz="2200" dirty="0" smtClean="0"/>
              <a:t>Intentional</a:t>
            </a:r>
          </a:p>
          <a:p>
            <a:pPr lvl="4"/>
            <a:r>
              <a:rPr lang="en-US" sz="1900" dirty="0" smtClean="0"/>
              <a:t>Malingering</a:t>
            </a:r>
          </a:p>
          <a:p>
            <a:pPr lvl="4"/>
            <a:r>
              <a:rPr lang="en-US" sz="1900" dirty="0" smtClean="0"/>
              <a:t>Factitious Disorder</a:t>
            </a:r>
          </a:p>
          <a:p>
            <a:pPr lvl="3"/>
            <a:r>
              <a:rPr lang="en-US" sz="2200" dirty="0" smtClean="0"/>
              <a:t>Unintentional</a:t>
            </a:r>
          </a:p>
          <a:p>
            <a:pPr lvl="4"/>
            <a:r>
              <a:rPr lang="en-US" sz="1900" dirty="0" err="1" smtClean="0"/>
              <a:t>Catastrophizing</a:t>
            </a:r>
            <a:r>
              <a:rPr lang="en-US" sz="1900" dirty="0" smtClean="0"/>
              <a:t> </a:t>
            </a:r>
          </a:p>
          <a:p>
            <a:pPr lvl="4"/>
            <a:r>
              <a:rPr lang="en-US" sz="1900" dirty="0" smtClean="0"/>
              <a:t>Somatoform Disorder</a:t>
            </a:r>
          </a:p>
          <a:p>
            <a:pPr lvl="2"/>
            <a:r>
              <a:rPr lang="en-US" sz="2400" dirty="0" smtClean="0"/>
              <a:t>Under-reporting</a:t>
            </a:r>
          </a:p>
          <a:p>
            <a:pPr lvl="3"/>
            <a:r>
              <a:rPr lang="en-US" sz="2200" dirty="0" smtClean="0"/>
              <a:t>Intentional</a:t>
            </a:r>
          </a:p>
          <a:p>
            <a:pPr lvl="4"/>
            <a:r>
              <a:rPr lang="en-US" sz="1900" dirty="0" smtClean="0"/>
              <a:t>Denial or minimization</a:t>
            </a:r>
          </a:p>
          <a:p>
            <a:pPr lvl="3"/>
            <a:r>
              <a:rPr lang="en-US" sz="2200" dirty="0" smtClean="0"/>
              <a:t>Unintentional</a:t>
            </a:r>
          </a:p>
          <a:p>
            <a:pPr lvl="4"/>
            <a:r>
              <a:rPr lang="en-US" sz="1900" dirty="0" smtClean="0"/>
              <a:t>Distorted self-concept</a:t>
            </a:r>
          </a:p>
          <a:p>
            <a:pPr lvl="4"/>
            <a:endParaRPr lang="en-US" dirty="0" smtClean="0"/>
          </a:p>
        </p:txBody>
      </p:sp>
    </p:spTree>
    <p:extLst>
      <p:ext uri="{BB962C8B-B14F-4D97-AF65-F5344CB8AC3E}">
        <p14:creationId xmlns:p14="http://schemas.microsoft.com/office/powerpoint/2010/main" val="41184279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524000"/>
            <a:ext cx="6858000" cy="3810000"/>
          </a:xfrm>
        </p:spPr>
        <p:txBody>
          <a:bodyPr/>
          <a:lstStyle/>
          <a:p>
            <a:pPr marL="0" indent="0">
              <a:buNone/>
            </a:pPr>
            <a:r>
              <a:rPr lang="en-US" sz="3600" b="1" dirty="0"/>
              <a:t>For additional information on this chapter, please </a:t>
            </a:r>
            <a:r>
              <a:rPr lang="en-US" sz="3600" b="1" dirty="0" smtClean="0"/>
              <a:t>reference:</a:t>
            </a:r>
            <a:endParaRPr lang="en-US" sz="3600" b="1" dirty="0" smtClean="0"/>
          </a:p>
          <a:p>
            <a:pPr marL="0" indent="0">
              <a:buNone/>
            </a:pPr>
            <a:endParaRPr lang="en-US" dirty="0" smtClean="0"/>
          </a:p>
          <a:p>
            <a:pPr marL="0" indent="0">
              <a:buNone/>
            </a:pPr>
            <a:r>
              <a:rPr lang="en-US" dirty="0" smtClean="0"/>
              <a:t>Ben</a:t>
            </a:r>
            <a:r>
              <a:rPr lang="en-US" dirty="0"/>
              <a:t>-</a:t>
            </a:r>
            <a:r>
              <a:rPr lang="en-US" dirty="0" err="1"/>
              <a:t>Porath</a:t>
            </a:r>
            <a:r>
              <a:rPr lang="en-US" dirty="0"/>
              <a:t>, Y.S. (2012). </a:t>
            </a:r>
            <a:r>
              <a:rPr lang="en-US" i="1" dirty="0"/>
              <a:t>Interpreting the MMPI-2-RF</a:t>
            </a:r>
            <a:r>
              <a:rPr lang="en-US" dirty="0"/>
              <a:t>. Minneapolis: University of Minnesota Press.</a:t>
            </a:r>
          </a:p>
        </p:txBody>
      </p:sp>
    </p:spTree>
    <p:extLst>
      <p:ext uri="{BB962C8B-B14F-4D97-AF65-F5344CB8AC3E}">
        <p14:creationId xmlns:p14="http://schemas.microsoft.com/office/powerpoint/2010/main" val="2266429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105650" cy="717550"/>
          </a:xfrm>
        </p:spPr>
        <p:txBody>
          <a:bodyPr>
            <a:normAutofit/>
          </a:bodyPr>
          <a:lstStyle/>
          <a:p>
            <a:r>
              <a:rPr lang="en-US" sz="4000" dirty="0" smtClean="0"/>
              <a:t>MMPI Validity Scales</a:t>
            </a:r>
            <a:endParaRPr lang="en-US" sz="4000" dirty="0"/>
          </a:p>
        </p:txBody>
      </p:sp>
      <p:sp>
        <p:nvSpPr>
          <p:cNvPr id="3" name="Content Placeholder 2"/>
          <p:cNvSpPr>
            <a:spLocks noGrp="1"/>
          </p:cNvSpPr>
          <p:nvPr>
            <p:ph idx="1"/>
          </p:nvPr>
        </p:nvSpPr>
        <p:spPr>
          <a:xfrm>
            <a:off x="304800" y="1600200"/>
            <a:ext cx="7696200" cy="4648200"/>
          </a:xfrm>
        </p:spPr>
        <p:txBody>
          <a:bodyPr>
            <a:normAutofit fontScale="92500"/>
          </a:bodyPr>
          <a:lstStyle/>
          <a:p>
            <a:r>
              <a:rPr lang="en-US" sz="2800" dirty="0" smtClean="0"/>
              <a:t>Original MMPI Validity Scales (1943)</a:t>
            </a:r>
          </a:p>
          <a:p>
            <a:pPr lvl="1"/>
            <a:r>
              <a:rPr lang="en-US" sz="2400" dirty="0" smtClean="0"/>
              <a:t>“</a:t>
            </a:r>
            <a:r>
              <a:rPr lang="en-US" sz="2200" dirty="0" smtClean="0"/>
              <a:t>It </a:t>
            </a:r>
            <a:r>
              <a:rPr lang="en-US" sz="2200" dirty="0"/>
              <a:t>is almost as though we inventory-makers were afraid to say too much </a:t>
            </a:r>
            <a:r>
              <a:rPr lang="en-US" sz="2200" dirty="0" smtClean="0"/>
              <a:t>about the </a:t>
            </a:r>
            <a:r>
              <a:rPr lang="en-US" sz="2200" dirty="0"/>
              <a:t>problem because we had no effective solution for it, but it was too </a:t>
            </a:r>
            <a:r>
              <a:rPr lang="en-US" sz="2200" dirty="0" smtClean="0"/>
              <a:t>obvious a </a:t>
            </a:r>
            <a:r>
              <a:rPr lang="en-US" sz="2200" dirty="0"/>
              <a:t>fact to be ignored so it was met by a polite nod</a:t>
            </a:r>
            <a:r>
              <a:rPr lang="en-US" sz="2200" dirty="0" smtClean="0"/>
              <a:t>.” (</a:t>
            </a:r>
            <a:r>
              <a:rPr lang="en-US" sz="2200" dirty="0" err="1" smtClean="0"/>
              <a:t>Meehl</a:t>
            </a:r>
            <a:r>
              <a:rPr lang="en-US" sz="2200" dirty="0" smtClean="0"/>
              <a:t> &amp; Hathaway, 1946, p</a:t>
            </a:r>
            <a:r>
              <a:rPr lang="en-US" sz="2200" dirty="0"/>
              <a:t>. 526</a:t>
            </a:r>
            <a:r>
              <a:rPr lang="en-US" sz="2200" dirty="0" smtClean="0"/>
              <a:t>)</a:t>
            </a:r>
          </a:p>
          <a:p>
            <a:pPr lvl="1"/>
            <a:r>
              <a:rPr lang="en-US" sz="2200" dirty="0" smtClean="0"/>
              <a:t>Cannot Say (CNS) – Non-responding</a:t>
            </a:r>
          </a:p>
          <a:p>
            <a:pPr lvl="2"/>
            <a:r>
              <a:rPr lang="en-US" sz="1900" dirty="0" smtClean="0"/>
              <a:t>Changes dramatically with switch to Group Form</a:t>
            </a:r>
          </a:p>
          <a:p>
            <a:pPr lvl="1"/>
            <a:r>
              <a:rPr lang="en-US" sz="2200" dirty="0" smtClean="0"/>
              <a:t>Lie (L) – Under-reporting</a:t>
            </a:r>
          </a:p>
          <a:p>
            <a:pPr lvl="2"/>
            <a:r>
              <a:rPr lang="en-US" sz="1900" dirty="0" smtClean="0"/>
              <a:t>Fashioned after Hartshorne and May Honesty Research</a:t>
            </a:r>
          </a:p>
          <a:p>
            <a:pPr lvl="1"/>
            <a:r>
              <a:rPr lang="en-US" sz="2200" dirty="0" smtClean="0"/>
              <a:t>Infrequency (F) – Random Protocol</a:t>
            </a:r>
          </a:p>
          <a:p>
            <a:pPr lvl="2"/>
            <a:r>
              <a:rPr lang="en-US" sz="1900" dirty="0" smtClean="0"/>
              <a:t>Initially designed as a measure of random responding or clerical error</a:t>
            </a:r>
          </a:p>
          <a:p>
            <a:pPr lvl="2"/>
            <a:r>
              <a:rPr lang="en-US" sz="1900" dirty="0" smtClean="0"/>
              <a:t>Found by military psychologists to be sensitive to over-reporting </a:t>
            </a:r>
          </a:p>
        </p:txBody>
      </p:sp>
    </p:spTree>
    <p:extLst>
      <p:ext uri="{BB962C8B-B14F-4D97-AF65-F5344CB8AC3E}">
        <p14:creationId xmlns:p14="http://schemas.microsoft.com/office/powerpoint/2010/main" val="35686778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105650" cy="717550"/>
          </a:xfrm>
        </p:spPr>
        <p:txBody>
          <a:bodyPr>
            <a:normAutofit/>
          </a:bodyPr>
          <a:lstStyle/>
          <a:p>
            <a:r>
              <a:rPr lang="en-US" sz="4000" dirty="0" smtClean="0"/>
              <a:t>MMPI Validity Scales</a:t>
            </a:r>
            <a:endParaRPr lang="en-US" sz="4000" dirty="0"/>
          </a:p>
        </p:txBody>
      </p:sp>
      <p:sp>
        <p:nvSpPr>
          <p:cNvPr id="3" name="Content Placeholder 2"/>
          <p:cNvSpPr>
            <a:spLocks noGrp="1"/>
          </p:cNvSpPr>
          <p:nvPr>
            <p:ph idx="1"/>
          </p:nvPr>
        </p:nvSpPr>
        <p:spPr>
          <a:xfrm>
            <a:off x="457200" y="1600200"/>
            <a:ext cx="7239000" cy="4648200"/>
          </a:xfrm>
        </p:spPr>
        <p:txBody>
          <a:bodyPr>
            <a:normAutofit/>
          </a:bodyPr>
          <a:lstStyle/>
          <a:p>
            <a:r>
              <a:rPr lang="en-US" sz="2600" dirty="0" smtClean="0"/>
              <a:t>Original MMPI Validity Scales - K</a:t>
            </a:r>
          </a:p>
          <a:p>
            <a:pPr lvl="1"/>
            <a:r>
              <a:rPr lang="en-US" sz="2400" dirty="0" smtClean="0"/>
              <a:t>K-correction and K Scale added in 1946</a:t>
            </a:r>
          </a:p>
          <a:p>
            <a:pPr lvl="1"/>
            <a:r>
              <a:rPr lang="en-US" sz="2400" dirty="0" smtClean="0"/>
              <a:t>Developed by </a:t>
            </a:r>
            <a:r>
              <a:rPr lang="en-US" sz="2400" dirty="0" err="1" smtClean="0"/>
              <a:t>Meehl</a:t>
            </a:r>
            <a:r>
              <a:rPr lang="en-US" sz="2400" dirty="0" smtClean="0"/>
              <a:t> and Hathaway (1946) to serve only as a correction factor to account for under-reporting </a:t>
            </a:r>
            <a:r>
              <a:rPr lang="en-US" sz="2400" u="sng" dirty="0" smtClean="0"/>
              <a:t>and</a:t>
            </a:r>
            <a:r>
              <a:rPr lang="en-US" sz="2400" dirty="0" smtClean="0"/>
              <a:t> over-reporting</a:t>
            </a:r>
          </a:p>
          <a:p>
            <a:pPr lvl="1"/>
            <a:r>
              <a:rPr lang="en-US" sz="2400" dirty="0"/>
              <a:t>K Scale </a:t>
            </a:r>
            <a:r>
              <a:rPr lang="en-US" sz="2400" dirty="0" smtClean="0"/>
              <a:t>adopted </a:t>
            </a:r>
            <a:r>
              <a:rPr lang="en-US" sz="2400" dirty="0"/>
              <a:t>as the final standard validity scale of the MMPI in 1946</a:t>
            </a:r>
          </a:p>
          <a:p>
            <a:pPr lvl="1"/>
            <a:endParaRPr lang="en-US" sz="2400" dirty="0" smtClean="0"/>
          </a:p>
          <a:p>
            <a:pPr lvl="1"/>
            <a:endParaRPr lang="en-US" sz="2400" dirty="0" smtClean="0"/>
          </a:p>
        </p:txBody>
      </p:sp>
    </p:spTree>
    <p:extLst>
      <p:ext uri="{BB962C8B-B14F-4D97-AF65-F5344CB8AC3E}">
        <p14:creationId xmlns:p14="http://schemas.microsoft.com/office/powerpoint/2010/main" val="35834494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7850"/>
            <a:ext cx="7105650" cy="717550"/>
          </a:xfrm>
        </p:spPr>
        <p:txBody>
          <a:bodyPr>
            <a:normAutofit/>
          </a:bodyPr>
          <a:lstStyle/>
          <a:p>
            <a:r>
              <a:rPr lang="en-US" sz="4000" dirty="0" smtClean="0"/>
              <a:t>MMPI Validity Scales</a:t>
            </a:r>
            <a:endParaRPr lang="en-US" sz="4000" dirty="0"/>
          </a:p>
        </p:txBody>
      </p:sp>
      <p:sp>
        <p:nvSpPr>
          <p:cNvPr id="3" name="Content Placeholder 2"/>
          <p:cNvSpPr>
            <a:spLocks noGrp="1"/>
          </p:cNvSpPr>
          <p:nvPr>
            <p:ph idx="1"/>
          </p:nvPr>
        </p:nvSpPr>
        <p:spPr>
          <a:xfrm>
            <a:off x="612648" y="1600200"/>
            <a:ext cx="8153400" cy="4876800"/>
          </a:xfrm>
        </p:spPr>
        <p:txBody>
          <a:bodyPr>
            <a:normAutofit fontScale="92500" lnSpcReduction="10000"/>
          </a:bodyPr>
          <a:lstStyle/>
          <a:p>
            <a:r>
              <a:rPr lang="en-US" sz="2600" dirty="0" smtClean="0"/>
              <a:t>Original MMPI Validity Scales and Threats to Protocol Validity:</a:t>
            </a:r>
          </a:p>
          <a:p>
            <a:pPr lvl="1"/>
            <a:r>
              <a:rPr lang="en-US" sz="2300" dirty="0" smtClean="0"/>
              <a:t>CNS </a:t>
            </a:r>
          </a:p>
          <a:p>
            <a:pPr lvl="2"/>
            <a:r>
              <a:rPr lang="en-US" sz="2000" dirty="0" smtClean="0"/>
              <a:t>Non-responding</a:t>
            </a:r>
          </a:p>
          <a:p>
            <a:pPr lvl="1"/>
            <a:r>
              <a:rPr lang="en-US" sz="2300" dirty="0" smtClean="0"/>
              <a:t>L </a:t>
            </a:r>
          </a:p>
          <a:p>
            <a:pPr lvl="2"/>
            <a:r>
              <a:rPr lang="en-US" sz="2000" dirty="0" smtClean="0"/>
              <a:t>Under-reporting </a:t>
            </a:r>
          </a:p>
          <a:p>
            <a:pPr lvl="3"/>
            <a:r>
              <a:rPr lang="en-US" sz="1800" dirty="0" smtClean="0"/>
              <a:t>Intentional and unintentional</a:t>
            </a:r>
          </a:p>
          <a:p>
            <a:pPr lvl="1"/>
            <a:r>
              <a:rPr lang="en-US" sz="2300" dirty="0" smtClean="0"/>
              <a:t>F </a:t>
            </a:r>
          </a:p>
          <a:p>
            <a:pPr lvl="2"/>
            <a:r>
              <a:rPr lang="en-US" sz="2000" dirty="0" smtClean="0"/>
              <a:t>Content non-responsiveness</a:t>
            </a:r>
          </a:p>
          <a:p>
            <a:pPr lvl="2"/>
            <a:r>
              <a:rPr lang="en-US" sz="2000" dirty="0" smtClean="0"/>
              <a:t>Over-reporting</a:t>
            </a:r>
          </a:p>
          <a:p>
            <a:pPr lvl="3"/>
            <a:r>
              <a:rPr lang="en-US" sz="1800" dirty="0" smtClean="0"/>
              <a:t>Intentional and unintentional</a:t>
            </a:r>
          </a:p>
          <a:p>
            <a:pPr lvl="1"/>
            <a:r>
              <a:rPr lang="en-US" sz="2300" dirty="0"/>
              <a:t> </a:t>
            </a:r>
            <a:r>
              <a:rPr lang="en-US" sz="2300" dirty="0" smtClean="0"/>
              <a:t>K</a:t>
            </a:r>
          </a:p>
          <a:p>
            <a:pPr lvl="2"/>
            <a:r>
              <a:rPr lang="en-US" sz="2000" dirty="0" smtClean="0"/>
              <a:t>Under-reporting</a:t>
            </a:r>
          </a:p>
          <a:p>
            <a:pPr lvl="3"/>
            <a:r>
              <a:rPr lang="en-US" sz="1800" dirty="0" smtClean="0"/>
              <a:t>Intentional and unintentional</a:t>
            </a:r>
          </a:p>
        </p:txBody>
      </p:sp>
    </p:spTree>
    <p:extLst>
      <p:ext uri="{BB962C8B-B14F-4D97-AF65-F5344CB8AC3E}">
        <p14:creationId xmlns:p14="http://schemas.microsoft.com/office/powerpoint/2010/main" val="1733490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105650" cy="717550"/>
          </a:xfrm>
        </p:spPr>
        <p:txBody>
          <a:bodyPr>
            <a:normAutofit/>
          </a:bodyPr>
          <a:lstStyle/>
          <a:p>
            <a:r>
              <a:rPr lang="en-US" sz="4000" dirty="0" smtClean="0"/>
              <a:t>MMPI-2 Validity Scales</a:t>
            </a:r>
            <a:endParaRPr lang="en-US" sz="4000" dirty="0"/>
          </a:p>
        </p:txBody>
      </p:sp>
      <p:sp>
        <p:nvSpPr>
          <p:cNvPr id="3" name="Content Placeholder 2"/>
          <p:cNvSpPr>
            <a:spLocks noGrp="1"/>
          </p:cNvSpPr>
          <p:nvPr>
            <p:ph idx="1"/>
          </p:nvPr>
        </p:nvSpPr>
        <p:spPr>
          <a:xfrm>
            <a:off x="381000" y="1600200"/>
            <a:ext cx="7467600" cy="4876800"/>
          </a:xfrm>
        </p:spPr>
        <p:txBody>
          <a:bodyPr>
            <a:normAutofit lnSpcReduction="10000"/>
          </a:bodyPr>
          <a:lstStyle/>
          <a:p>
            <a:r>
              <a:rPr lang="en-US" sz="2600" dirty="0" smtClean="0"/>
              <a:t>MMPI-2 Validity Scales:</a:t>
            </a:r>
          </a:p>
          <a:p>
            <a:pPr lvl="1"/>
            <a:r>
              <a:rPr lang="en-US" sz="2300" dirty="0" smtClean="0"/>
              <a:t>MMPI Validity Sales carried over:</a:t>
            </a:r>
          </a:p>
          <a:p>
            <a:pPr lvl="2"/>
            <a:r>
              <a:rPr lang="en-US" sz="2000" dirty="0" smtClean="0"/>
              <a:t>CNS, L, F, K carried over</a:t>
            </a:r>
          </a:p>
          <a:p>
            <a:pPr lvl="3"/>
            <a:r>
              <a:rPr lang="en-US" sz="1700" dirty="0" smtClean="0"/>
              <a:t>F loses four items</a:t>
            </a:r>
          </a:p>
          <a:p>
            <a:pPr lvl="1"/>
            <a:r>
              <a:rPr lang="en-US" sz="2300" dirty="0" smtClean="0"/>
              <a:t>MMPI-2 Validity Scales introduced in 1989:</a:t>
            </a:r>
          </a:p>
          <a:p>
            <a:pPr lvl="2"/>
            <a:r>
              <a:rPr lang="en-US" sz="2000" dirty="0" smtClean="0"/>
              <a:t>Variable Response Inconsistency – VRIN – Random Responding</a:t>
            </a:r>
          </a:p>
          <a:p>
            <a:pPr lvl="2"/>
            <a:r>
              <a:rPr lang="en-US" sz="2000" dirty="0" smtClean="0"/>
              <a:t>True Response Inconsistency – TRIN – Fixed Responding</a:t>
            </a:r>
          </a:p>
          <a:p>
            <a:pPr lvl="2"/>
            <a:r>
              <a:rPr lang="en-US" sz="2000" dirty="0" smtClean="0"/>
              <a:t>F Back (F</a:t>
            </a:r>
            <a:r>
              <a:rPr lang="en-US" sz="2000" baseline="-25000" dirty="0" smtClean="0"/>
              <a:t>B</a:t>
            </a:r>
            <a:r>
              <a:rPr lang="en-US" sz="2000" dirty="0" smtClean="0"/>
              <a:t>) – Over-reporting</a:t>
            </a:r>
          </a:p>
          <a:p>
            <a:pPr lvl="1"/>
            <a:r>
              <a:rPr lang="en-US" sz="2300" dirty="0" smtClean="0"/>
              <a:t>MMPI-2 Validity Scales added later:</a:t>
            </a:r>
          </a:p>
          <a:p>
            <a:pPr lvl="2"/>
            <a:r>
              <a:rPr lang="en-US" sz="2000" dirty="0" smtClean="0"/>
              <a:t>Infrequency Psychopathology – F</a:t>
            </a:r>
            <a:r>
              <a:rPr lang="en-US" sz="2000" baseline="-25000" dirty="0" smtClean="0"/>
              <a:t>P</a:t>
            </a:r>
            <a:r>
              <a:rPr lang="en-US" sz="2000" dirty="0" smtClean="0"/>
              <a:t> - Over-reporting</a:t>
            </a:r>
            <a:endParaRPr lang="en-US" sz="2000" baseline="-25000" dirty="0" smtClean="0"/>
          </a:p>
          <a:p>
            <a:pPr lvl="2"/>
            <a:r>
              <a:rPr lang="en-US" sz="2000" dirty="0" smtClean="0"/>
              <a:t>Superlative Self-Presentation – S – Under-reporting</a:t>
            </a:r>
          </a:p>
          <a:p>
            <a:pPr lvl="2"/>
            <a:r>
              <a:rPr lang="en-US" sz="2000" dirty="0" smtClean="0"/>
              <a:t>Symptom Validity Scale – FBS (previously Fake Bad Scale) – Over-reporting</a:t>
            </a:r>
          </a:p>
        </p:txBody>
      </p:sp>
    </p:spTree>
    <p:extLst>
      <p:ext uri="{BB962C8B-B14F-4D97-AF65-F5344CB8AC3E}">
        <p14:creationId xmlns:p14="http://schemas.microsoft.com/office/powerpoint/2010/main" val="26431510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685800"/>
            <a:ext cx="7105650" cy="717550"/>
          </a:xfrm>
        </p:spPr>
        <p:txBody>
          <a:bodyPr>
            <a:noAutofit/>
          </a:bodyPr>
          <a:lstStyle/>
          <a:p>
            <a:pPr eaLnBrk="1" hangingPunct="1"/>
            <a:r>
              <a:rPr lang="en-US" sz="3400" dirty="0" smtClean="0"/>
              <a:t>MMPI-2-RF Validity Scales: Development</a:t>
            </a:r>
          </a:p>
        </p:txBody>
      </p:sp>
      <p:sp>
        <p:nvSpPr>
          <p:cNvPr id="2" name="Content Placeholder 1"/>
          <p:cNvSpPr>
            <a:spLocks noGrp="1"/>
          </p:cNvSpPr>
          <p:nvPr>
            <p:ph idx="1"/>
          </p:nvPr>
        </p:nvSpPr>
        <p:spPr>
          <a:xfrm>
            <a:off x="457200" y="1676400"/>
            <a:ext cx="7105650" cy="3784600"/>
          </a:xfrm>
        </p:spPr>
        <p:txBody>
          <a:bodyPr/>
          <a:lstStyle/>
          <a:p>
            <a:r>
              <a:rPr lang="en-US" dirty="0" smtClean="0"/>
              <a:t>VRIN-r/TRIN-r</a:t>
            </a:r>
          </a:p>
          <a:p>
            <a:pPr lvl="1"/>
            <a:r>
              <a:rPr lang="en-US" dirty="0" smtClean="0"/>
              <a:t>Based on inconsistent responses to item pairs</a:t>
            </a:r>
          </a:p>
          <a:p>
            <a:pPr lvl="1"/>
            <a:r>
              <a:rPr lang="en-US" dirty="0" smtClean="0"/>
              <a:t>Pairs selected in the basis of statistical and semantic analyses of possible response combinations (composites):</a:t>
            </a:r>
          </a:p>
          <a:p>
            <a:pPr lvl="2"/>
            <a:r>
              <a:rPr lang="en-US" dirty="0" smtClean="0"/>
              <a:t>Both True (TT)</a:t>
            </a:r>
          </a:p>
          <a:p>
            <a:pPr lvl="2"/>
            <a:r>
              <a:rPr lang="en-US" dirty="0" smtClean="0"/>
              <a:t>Both False (FF)</a:t>
            </a:r>
          </a:p>
          <a:p>
            <a:pPr lvl="2"/>
            <a:r>
              <a:rPr lang="en-US" dirty="0" smtClean="0"/>
              <a:t>First True and the second False (TF)</a:t>
            </a:r>
          </a:p>
          <a:p>
            <a:pPr lvl="2"/>
            <a:r>
              <a:rPr lang="en-US" dirty="0" smtClean="0"/>
              <a:t>First False and the second True (FT)</a:t>
            </a:r>
          </a:p>
          <a:p>
            <a:pPr lvl="2"/>
            <a:endParaRPr lang="en-US" dirty="0" smtClean="0"/>
          </a:p>
          <a:p>
            <a:pPr lvl="1"/>
            <a:endParaRPr lang="en-US" dirty="0" smtClean="0"/>
          </a:p>
          <a:p>
            <a:pPr lvl="1"/>
            <a:endParaRPr lang="en-US" dirty="0"/>
          </a:p>
        </p:txBody>
      </p:sp>
    </p:spTree>
    <p:custDataLst>
      <p:tags r:id="rId1"/>
    </p:custDataLst>
    <p:extLst>
      <p:ext uri="{BB962C8B-B14F-4D97-AF65-F5344CB8AC3E}">
        <p14:creationId xmlns:p14="http://schemas.microsoft.com/office/powerpoint/2010/main" val="28552102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3D TRANSITION" val="DissolvingFlyThru.p3d 0"/>
  <p:tag name="POWER3D OPTIONS" val="Medium "/>
  <p:tag name="POWER3D SOUND" val="Dissolving Fly Thru"/>
</p:tagLst>
</file>

<file path=ppt/tags/tag10.xml><?xml version="1.0" encoding="utf-8"?>
<p:tagLst xmlns:a="http://schemas.openxmlformats.org/drawingml/2006/main" xmlns:r="http://schemas.openxmlformats.org/officeDocument/2006/relationships" xmlns:p="http://schemas.openxmlformats.org/presentationml/2006/main">
  <p:tag name="POWER3D TRANSITION" val="GettingFileFromFolder.p3d 0"/>
  <p:tag name="POWER3D OPTIONS" val="Medium "/>
</p:tagLst>
</file>

<file path=ppt/tags/tag11.xml><?xml version="1.0" encoding="utf-8"?>
<p:tagLst xmlns:a="http://schemas.openxmlformats.org/drawingml/2006/main" xmlns:r="http://schemas.openxmlformats.org/officeDocument/2006/relationships" xmlns:p="http://schemas.openxmlformats.org/presentationml/2006/main">
  <p:tag name="POWER3D TRANSITION" val="TurningPageofBook.p3d 0"/>
  <p:tag name="POWER3D OPTIONS" val="Medium "/>
</p:tagLst>
</file>

<file path=ppt/tags/tag12.xml><?xml version="1.0" encoding="utf-8"?>
<p:tagLst xmlns:a="http://schemas.openxmlformats.org/drawingml/2006/main" xmlns:r="http://schemas.openxmlformats.org/officeDocument/2006/relationships" xmlns:p="http://schemas.openxmlformats.org/presentationml/2006/main">
  <p:tag name="POWER3D TRANSITION" val="CameraShutter.p3d 0"/>
  <p:tag name="POWER3D OPTIONS" val="Medium "/>
  <p:tag name="POWER3D SOUND" val="Camera Shutter"/>
</p:tagLst>
</file>

<file path=ppt/tags/tag13.xml><?xml version="1.0" encoding="utf-8"?>
<p:tagLst xmlns:a="http://schemas.openxmlformats.org/drawingml/2006/main" xmlns:r="http://schemas.openxmlformats.org/officeDocument/2006/relationships" xmlns:p="http://schemas.openxmlformats.org/presentationml/2006/main">
  <p:tag name="POWER3D TRANSITION" val="DissolvingFlyThru.p3d 0"/>
  <p:tag name="POWER3D OPTIONS" val="Medium "/>
  <p:tag name="POWER3D SOUND" val="Dissolving Fly Thru"/>
</p:tagLst>
</file>

<file path=ppt/tags/tag14.xml><?xml version="1.0" encoding="utf-8"?>
<p:tagLst xmlns:a="http://schemas.openxmlformats.org/drawingml/2006/main" xmlns:r="http://schemas.openxmlformats.org/officeDocument/2006/relationships" xmlns:p="http://schemas.openxmlformats.org/presentationml/2006/main">
  <p:tag name="POWER3D OPTIONS" val="Medium "/>
</p:tagLst>
</file>

<file path=ppt/tags/tag2.xml><?xml version="1.0" encoding="utf-8"?>
<p:tagLst xmlns:a="http://schemas.openxmlformats.org/drawingml/2006/main" xmlns:r="http://schemas.openxmlformats.org/officeDocument/2006/relationships" xmlns:p="http://schemas.openxmlformats.org/presentationml/2006/main">
  <p:tag name="POWER3D TRANSITION" val="Structure.p3d 0"/>
  <p:tag name="POWER3D OPTIONS" val="Medium "/>
</p:tagLst>
</file>

<file path=ppt/tags/tag3.xml><?xml version="1.0" encoding="utf-8"?>
<p:tagLst xmlns:a="http://schemas.openxmlformats.org/drawingml/2006/main" xmlns:r="http://schemas.openxmlformats.org/officeDocument/2006/relationships" xmlns:p="http://schemas.openxmlformats.org/presentationml/2006/main">
  <p:tag name="POWER3D TRANSITION" val="Structure.p3d 0"/>
  <p:tag name="POWER3D OPTIONS" val="Medium "/>
</p:tagLst>
</file>

<file path=ppt/tags/tag4.xml><?xml version="1.0" encoding="utf-8"?>
<p:tagLst xmlns:a="http://schemas.openxmlformats.org/drawingml/2006/main" xmlns:r="http://schemas.openxmlformats.org/officeDocument/2006/relationships" xmlns:p="http://schemas.openxmlformats.org/presentationml/2006/main">
  <p:tag name="POWER3D TRANSITION" val="Structure.p3d 0"/>
  <p:tag name="POWER3D OPTIONS" val="Medium "/>
</p:tagLst>
</file>

<file path=ppt/tags/tag5.xml><?xml version="1.0" encoding="utf-8"?>
<p:tagLst xmlns:a="http://schemas.openxmlformats.org/drawingml/2006/main" xmlns:r="http://schemas.openxmlformats.org/officeDocument/2006/relationships" xmlns:p="http://schemas.openxmlformats.org/presentationml/2006/main">
  <p:tag name="POWER3D TRANSITION" val="Structure.p3d 0"/>
  <p:tag name="POWER3D OPTIONS" val="Medium "/>
</p:tagLst>
</file>

<file path=ppt/tags/tag6.xml><?xml version="1.0" encoding="utf-8"?>
<p:tagLst xmlns:a="http://schemas.openxmlformats.org/drawingml/2006/main" xmlns:r="http://schemas.openxmlformats.org/officeDocument/2006/relationships" xmlns:p="http://schemas.openxmlformats.org/presentationml/2006/main">
  <p:tag name="POWER3D TRANSITION" val="Structure.p3d 0"/>
  <p:tag name="POWER3D OPTIONS" val="Medium "/>
</p:tagLst>
</file>

<file path=ppt/tags/tag7.xml><?xml version="1.0" encoding="utf-8"?>
<p:tagLst xmlns:a="http://schemas.openxmlformats.org/drawingml/2006/main" xmlns:r="http://schemas.openxmlformats.org/officeDocument/2006/relationships" xmlns:p="http://schemas.openxmlformats.org/presentationml/2006/main">
  <p:tag name="POWER3D TRANSITION" val="Structure.p3d 0"/>
  <p:tag name="POWER3D OPTIONS" val="Medium "/>
</p:tagLst>
</file>

<file path=ppt/tags/tag8.xml><?xml version="1.0" encoding="utf-8"?>
<p:tagLst xmlns:a="http://schemas.openxmlformats.org/drawingml/2006/main" xmlns:r="http://schemas.openxmlformats.org/officeDocument/2006/relationships" xmlns:p="http://schemas.openxmlformats.org/presentationml/2006/main">
  <p:tag name="POWER3D TRANSITION" val="GettingFileFromFolder.p3d 0"/>
  <p:tag name="POWER3D OPTIONS" val="Medium "/>
</p:tagLst>
</file>

<file path=ppt/tags/tag9.xml><?xml version="1.0" encoding="utf-8"?>
<p:tagLst xmlns:a="http://schemas.openxmlformats.org/drawingml/2006/main" xmlns:r="http://schemas.openxmlformats.org/officeDocument/2006/relationships" xmlns:p="http://schemas.openxmlformats.org/presentationml/2006/main">
  <p:tag name="POWER3D TRANSITION" val="TurningPageofBook.p3d 0"/>
  <p:tag name="POWER3D OPTIONS" val="Medium "/>
</p:tagLst>
</file>

<file path=ppt/theme/theme1.xml><?xml version="1.0" encoding="utf-8"?>
<a:theme xmlns:a="http://schemas.openxmlformats.org/drawingml/2006/main" name="YBP_Book_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YBP Book_Final.pot</Template>
  <TotalTime>2394</TotalTime>
  <Words>1230</Words>
  <Application>Microsoft Macintosh PowerPoint</Application>
  <PresentationFormat>On-screen Show (4:3)</PresentationFormat>
  <Paragraphs>151</Paragraphs>
  <Slides>40</Slides>
  <Notes>0</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YBP_Book_v2</vt:lpstr>
      <vt:lpstr>Office Theme</vt:lpstr>
      <vt:lpstr>PowerPoint Presentation</vt:lpstr>
      <vt:lpstr>Chapter 4: Validity Scales</vt:lpstr>
      <vt:lpstr>MMPI-2-RF Validity Scales</vt:lpstr>
      <vt:lpstr>MMPI-2-RF Validity Scales</vt:lpstr>
      <vt:lpstr>MMPI Validity Scales</vt:lpstr>
      <vt:lpstr>MMPI Validity Scales</vt:lpstr>
      <vt:lpstr>MMPI Validity Scales</vt:lpstr>
      <vt:lpstr>MMPI-2 Validity Scales</vt:lpstr>
      <vt:lpstr>MMPI-2-RF Validity Scales: Development</vt:lpstr>
      <vt:lpstr>MMPI-2-RF Validity Scales: Development</vt:lpstr>
      <vt:lpstr>MMPI-2-RF Validity Scales: Development</vt:lpstr>
      <vt:lpstr>MMPI-2-RF Validity Scales: Development</vt:lpstr>
      <vt:lpstr>MMPI-2-RF Validity Scales: Development</vt:lpstr>
      <vt:lpstr>MMPI-2-RF Validity Scales:  Empirical Findings</vt:lpstr>
      <vt:lpstr>Psychometric Findings with the  MMPI-2-RF Validity Scales</vt:lpstr>
      <vt:lpstr>Reliability</vt:lpstr>
      <vt:lpstr>PowerPoint Presentation</vt:lpstr>
      <vt:lpstr>PowerPoint Presentation</vt:lpstr>
      <vt:lpstr>Validity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Malingering</vt:lpstr>
      <vt:lpstr>Malingering</vt:lpstr>
      <vt:lpstr>Malingering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MMPI Background</dc:title>
  <dc:creator>Yossef S. Ben-Porath</dc:creator>
  <cp:lastModifiedBy>Katie</cp:lastModifiedBy>
  <cp:revision>147</cp:revision>
  <dcterms:created xsi:type="dcterms:W3CDTF">2011-01-12T21:40:21Z</dcterms:created>
  <dcterms:modified xsi:type="dcterms:W3CDTF">2015-07-14T17:45:06Z</dcterms:modified>
</cp:coreProperties>
</file>