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</p:sldMasterIdLst>
  <p:notesMasterIdLst>
    <p:notesMasterId r:id="rId33"/>
  </p:notesMasterIdLst>
  <p:handoutMasterIdLst>
    <p:handoutMasterId r:id="rId34"/>
  </p:handoutMasterIdLst>
  <p:sldIdLst>
    <p:sldId id="367" r:id="rId3"/>
    <p:sldId id="350" r:id="rId4"/>
    <p:sldId id="332" r:id="rId5"/>
    <p:sldId id="333" r:id="rId6"/>
    <p:sldId id="334" r:id="rId7"/>
    <p:sldId id="335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43" r:id="rId16"/>
    <p:sldId id="344" r:id="rId17"/>
    <p:sldId id="345" r:id="rId18"/>
    <p:sldId id="346" r:id="rId19"/>
    <p:sldId id="347" r:id="rId20"/>
    <p:sldId id="348" r:id="rId21"/>
    <p:sldId id="351" r:id="rId22"/>
    <p:sldId id="352" r:id="rId23"/>
    <p:sldId id="360" r:id="rId24"/>
    <p:sldId id="361" r:id="rId25"/>
    <p:sldId id="362" r:id="rId26"/>
    <p:sldId id="363" r:id="rId27"/>
    <p:sldId id="364" r:id="rId28"/>
    <p:sldId id="349" r:id="rId29"/>
    <p:sldId id="365" r:id="rId30"/>
    <p:sldId id="359" r:id="rId31"/>
    <p:sldId id="366" r:id="rId3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8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D1CEDC2-6D06-4C16-8CFE-A83E2A2FFB1F}" type="datetimeFigureOut">
              <a:rPr lang="en-US" smtClean="0"/>
              <a:pPr/>
              <a:t>7/14/15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F8D0C92-6C85-4876-99DD-B069A2012A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61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3F27F-EF3D-4FBC-BFE7-25AE7275CCC6}" type="datetimeFigureOut">
              <a:rPr lang="en-US" smtClean="0"/>
              <a:pPr/>
              <a:t>7/14/15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B6980-D0BA-4693-9169-B57654325C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000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4CDA272-68A3-4128-93D3-C575B74DC503}" type="slidenum">
              <a:rPr lang="en-US" smtClean="0"/>
              <a:pPr eaLnBrk="1" hangingPunct="1"/>
              <a:t>29</a:t>
            </a:fld>
            <a:endParaRPr lang="en-US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21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99805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918575" y="6416675"/>
            <a:ext cx="185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685877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85877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450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091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72266" y="1544797"/>
            <a:ext cx="2057400" cy="458136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4797"/>
            <a:ext cx="4869494" cy="458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927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52DC-C793-5745-ADEA-98897A342B4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51A0-A722-0245-87D7-52E33B32736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1308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52DC-C793-5745-ADEA-98897A342B4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51A0-A722-0245-87D7-52E33B32736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2459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52DC-C793-5745-ADEA-98897A342B4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51A0-A722-0245-87D7-52E33B32736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2848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52DC-C793-5745-ADEA-98897A342B4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51A0-A722-0245-87D7-52E33B32736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4500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52DC-C793-5745-ADEA-98897A342B4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51A0-A722-0245-87D7-52E33B32736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3380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52DC-C793-5745-ADEA-98897A342B4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51A0-A722-0245-87D7-52E33B32736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2370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52DC-C793-5745-ADEA-98897A342B4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51A0-A722-0245-87D7-52E33B32736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20183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52DC-C793-5745-ADEA-98897A342B4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51A0-A722-0245-87D7-52E33B32736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3538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3664"/>
            <a:ext cx="7105650" cy="717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8498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52DC-C793-5745-ADEA-98897A342B4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51A0-A722-0245-87D7-52E33B32736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69889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52DC-C793-5745-ADEA-98897A342B4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51A0-A722-0245-87D7-52E33B32736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38080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52DC-C793-5745-ADEA-98897A342B4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51A0-A722-0245-87D7-52E33B32736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127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686964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686964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706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285" y="1322388"/>
            <a:ext cx="6679810" cy="71755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7285" y="2141866"/>
            <a:ext cx="3000629" cy="39842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6466" y="2141866"/>
            <a:ext cx="3000629" cy="39842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824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322388"/>
            <a:ext cx="6813326" cy="7175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291782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2701" y="2174875"/>
            <a:ext cx="291782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454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931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8483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93161"/>
            <a:ext cx="3008313" cy="96123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93161"/>
            <a:ext cx="3978998" cy="47330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45139"/>
            <a:ext cx="3008313" cy="36810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2739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26819"/>
            <a:ext cx="5486400" cy="340075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869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322388"/>
            <a:ext cx="710565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341563"/>
            <a:ext cx="710565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28" name="Picture 12" descr="Screen Shot 2015-05-08 at 10.04.57 AM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38"/>
          <a:stretch>
            <a:fillRect/>
          </a:stretch>
        </p:blipFill>
        <p:spPr bwMode="auto">
          <a:xfrm flipV="1">
            <a:off x="8001000" y="5788025"/>
            <a:ext cx="11430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1" descr="Screen Shot 2015-05-08 at 10.04.57 AM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882775"/>
            <a:ext cx="1143000" cy="39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7" descr="UMP A (neg-block) [Converted] red.ti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300" y="6248400"/>
            <a:ext cx="219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1" descr="Screen Shot 2015-05-08 at 10.04.57 AM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19"/>
          <a:stretch>
            <a:fillRect/>
          </a:stretch>
        </p:blipFill>
        <p:spPr bwMode="auto">
          <a:xfrm>
            <a:off x="8001000" y="0"/>
            <a:ext cx="1143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0" y="6629400"/>
            <a:ext cx="8305800" cy="50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" dirty="0"/>
              <a:t>MMPI-2-RF Training Slides, University of Minnesota Press, 2015.  Copyright for all MMPI® and MMPI-2-RF® materials are held by the Regents of the University of Minnesota.  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033" name="Picture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3276600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E0F52DC-C793-5745-ADEA-98897A342B4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7/14/15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64C51A0-A722-0245-87D7-52E33B32736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5165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enPorath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" t="1786" r="2976" b="1389"/>
          <a:stretch/>
        </p:blipFill>
        <p:spPr>
          <a:xfrm>
            <a:off x="2335499" y="1219200"/>
            <a:ext cx="3531901" cy="5437124"/>
          </a:xfrm>
          <a:prstGeom prst="rect">
            <a:avLst/>
          </a:prstGeom>
        </p:spPr>
      </p:pic>
      <p:pic>
        <p:nvPicPr>
          <p:cNvPr id="4" name="Picture 12" descr="Screen Shot 2015-05-08 at 10.04.5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38"/>
          <a:stretch>
            <a:fillRect/>
          </a:stretch>
        </p:blipFill>
        <p:spPr bwMode="auto">
          <a:xfrm flipV="1">
            <a:off x="7924800" y="5787559"/>
            <a:ext cx="1219200" cy="1070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Screen Shot 2015-05-08 at 10.04.5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883324"/>
            <a:ext cx="1219200" cy="398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UMP A (neg-block) [Converted] red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5940204"/>
            <a:ext cx="333374" cy="89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Screen Shot 2015-05-08 at 10.04.57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20"/>
          <a:stretch/>
        </p:blipFill>
        <p:spPr bwMode="auto">
          <a:xfrm>
            <a:off x="7924800" y="0"/>
            <a:ext cx="1219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6658047"/>
            <a:ext cx="8153400" cy="504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880" dirty="0" smtClean="0">
                <a:solidFill>
                  <a:prstClr val="black"/>
                </a:solidFill>
                <a:latin typeface="Calibri"/>
              </a:rPr>
              <a:t>MMPI-2-RF Training Slides, University of Minnesota Press, 2015.  Copyright for all MMPI® and MMPI-2-RF® materials are held by the Regents of the University of Minnesota.  </a:t>
            </a: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533400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0D6FC2"/>
                </a:solidFill>
                <a:latin typeface="Calibri"/>
              </a:rPr>
              <a:t>INTERPRETING THE MMPI-2-RF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200" y="762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TRAINING SLIDES FOR: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8816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7105650" cy="7175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MMPI-2-RF Substantive Scales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7105650" cy="3784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Specific Problems and Interest Scales – Outcome:</a:t>
            </a:r>
          </a:p>
          <a:p>
            <a:pPr lvl="1"/>
            <a:r>
              <a:rPr lang="en-US" sz="2400" dirty="0" smtClean="0"/>
              <a:t>5 Somatic/Cognitive Scales</a:t>
            </a:r>
          </a:p>
          <a:p>
            <a:pPr lvl="1"/>
            <a:r>
              <a:rPr lang="en-US" sz="2400" dirty="0" smtClean="0"/>
              <a:t>9 Internalizing Scales</a:t>
            </a:r>
          </a:p>
          <a:p>
            <a:pPr lvl="1"/>
            <a:r>
              <a:rPr lang="en-US" sz="2400" dirty="0" smtClean="0"/>
              <a:t>4 Externalizing Scales</a:t>
            </a:r>
          </a:p>
          <a:p>
            <a:pPr lvl="1"/>
            <a:r>
              <a:rPr lang="en-US" sz="2400" dirty="0" smtClean="0"/>
              <a:t>5 Interpersonal Functioning Scales</a:t>
            </a:r>
          </a:p>
          <a:p>
            <a:pPr lvl="1"/>
            <a:r>
              <a:rPr lang="en-US" sz="2400" dirty="0" smtClean="0"/>
              <a:t>2 Interest Scales</a:t>
            </a:r>
          </a:p>
        </p:txBody>
      </p:sp>
    </p:spTree>
    <p:extLst>
      <p:ext uri="{BB962C8B-B14F-4D97-AF65-F5344CB8AC3E}">
        <p14:creationId xmlns:p14="http://schemas.microsoft.com/office/powerpoint/2010/main" val="3575251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7105650" cy="7175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MMPI-2-RF Substantive Scales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7105650" cy="4572000"/>
          </a:xfrm>
        </p:spPr>
        <p:txBody>
          <a:bodyPr>
            <a:normAutofit lnSpcReduction="10000"/>
          </a:bodyPr>
          <a:lstStyle/>
          <a:p>
            <a:pPr marL="292100" indent="-292100">
              <a:tabLst>
                <a:tab pos="1600200" algn="l"/>
              </a:tabLst>
            </a:pPr>
            <a:r>
              <a:rPr lang="en-US" sz="2600" b="1" dirty="0"/>
              <a:t>Somatic/Cognitive</a:t>
            </a:r>
            <a:br>
              <a:rPr lang="en-US" sz="2600" b="1" dirty="0"/>
            </a:br>
            <a:endParaRPr lang="en-US" sz="1000" b="1" dirty="0"/>
          </a:p>
          <a:p>
            <a:pPr marL="685800" lvl="1" indent="-279400">
              <a:buFont typeface="Wingdings" pitchFamily="2" charset="2"/>
              <a:buChar char="Ø"/>
              <a:tabLst>
                <a:tab pos="1600200" algn="l"/>
              </a:tabLst>
            </a:pPr>
            <a:r>
              <a:rPr lang="en-US" sz="2200" dirty="0"/>
              <a:t>MLS:	</a:t>
            </a:r>
            <a:r>
              <a:rPr lang="en-US" sz="2200" b="1" dirty="0"/>
              <a:t>Malaise</a:t>
            </a:r>
            <a:r>
              <a:rPr lang="en-US" sz="2200" dirty="0"/>
              <a:t> – Overall sense of physical </a:t>
            </a:r>
            <a:br>
              <a:rPr lang="en-US" sz="2200" dirty="0"/>
            </a:br>
            <a:r>
              <a:rPr lang="en-US" sz="2200" dirty="0"/>
              <a:t>	debilitation, poor </a:t>
            </a:r>
            <a:r>
              <a:rPr lang="en-US" sz="2200" dirty="0" smtClean="0"/>
              <a:t>health (perceived functional 	incapacity)</a:t>
            </a:r>
            <a:endParaRPr lang="en-US" sz="2200" dirty="0"/>
          </a:p>
          <a:p>
            <a:pPr marL="685800" lvl="1" indent="-279400">
              <a:buFont typeface="Wingdings" pitchFamily="2" charset="2"/>
              <a:buChar char="Ø"/>
              <a:tabLst>
                <a:tab pos="1600200" algn="l"/>
              </a:tabLst>
            </a:pPr>
            <a:r>
              <a:rPr lang="en-US" sz="2200" dirty="0"/>
              <a:t>GIC:	</a:t>
            </a:r>
            <a:r>
              <a:rPr lang="en-US" sz="2200" b="1" dirty="0"/>
              <a:t>Gastrointestinal Complaints</a:t>
            </a:r>
            <a:r>
              <a:rPr lang="en-US" sz="2200" dirty="0"/>
              <a:t> – Nausea, </a:t>
            </a:r>
            <a:br>
              <a:rPr lang="en-US" sz="2200" dirty="0"/>
            </a:br>
            <a:r>
              <a:rPr lang="en-US" sz="2200" dirty="0"/>
              <a:t>	recurring upset stomach, and poor appetite</a:t>
            </a:r>
          </a:p>
          <a:p>
            <a:pPr marL="685800" lvl="1" indent="-279400">
              <a:buFont typeface="Wingdings" pitchFamily="2" charset="2"/>
              <a:buChar char="Ø"/>
              <a:tabLst>
                <a:tab pos="1600200" algn="l"/>
              </a:tabLst>
            </a:pPr>
            <a:r>
              <a:rPr lang="en-US" sz="2200" dirty="0"/>
              <a:t>HPC:	</a:t>
            </a:r>
            <a:r>
              <a:rPr lang="en-US" sz="2200" b="1" dirty="0"/>
              <a:t>Head Pain Complaints</a:t>
            </a:r>
            <a:r>
              <a:rPr lang="en-US" sz="2200" dirty="0"/>
              <a:t> – Head and </a:t>
            </a:r>
            <a:br>
              <a:rPr lang="en-US" sz="2200" dirty="0"/>
            </a:br>
            <a:r>
              <a:rPr lang="en-US" sz="2200" dirty="0"/>
              <a:t>	neck pain</a:t>
            </a:r>
          </a:p>
          <a:p>
            <a:pPr marL="685800" lvl="1" indent="-279400">
              <a:buFont typeface="Wingdings" pitchFamily="2" charset="2"/>
              <a:buChar char="Ø"/>
              <a:tabLst>
                <a:tab pos="1600200" algn="l"/>
              </a:tabLst>
            </a:pPr>
            <a:r>
              <a:rPr lang="en-US" sz="2200" dirty="0"/>
              <a:t>NUC:	</a:t>
            </a:r>
            <a:r>
              <a:rPr lang="en-US" sz="2200" b="1" dirty="0"/>
              <a:t>Neurological Complaints</a:t>
            </a:r>
            <a:r>
              <a:rPr lang="en-US" sz="2200" dirty="0"/>
              <a:t> – Dizziness, </a:t>
            </a:r>
            <a:br>
              <a:rPr lang="en-US" sz="2200" dirty="0"/>
            </a:br>
            <a:r>
              <a:rPr lang="en-US" sz="2200" dirty="0"/>
              <a:t>	weakness, paralysis, loss of balance, etc.</a:t>
            </a:r>
          </a:p>
          <a:p>
            <a:pPr marL="685800" lvl="1" indent="-279400">
              <a:buFont typeface="Wingdings" pitchFamily="2" charset="2"/>
              <a:buChar char="Ø"/>
              <a:tabLst>
                <a:tab pos="1600200" algn="l"/>
              </a:tabLst>
            </a:pPr>
            <a:r>
              <a:rPr lang="en-US" sz="2200" dirty="0"/>
              <a:t>COG:	</a:t>
            </a:r>
            <a:r>
              <a:rPr lang="en-US" sz="2200" b="1" dirty="0"/>
              <a:t>Cognitive Complaints</a:t>
            </a:r>
            <a:r>
              <a:rPr lang="en-US" sz="2200" dirty="0"/>
              <a:t> – Memory problems, </a:t>
            </a:r>
            <a:br>
              <a:rPr lang="en-US" sz="2200" dirty="0"/>
            </a:br>
            <a:r>
              <a:rPr lang="en-US" sz="2200" dirty="0"/>
              <a:t>	difficulties concentrating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376074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7105650" cy="7175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MMPI-2-RF Substantive Scales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7105650" cy="3784600"/>
          </a:xfrm>
        </p:spPr>
        <p:txBody>
          <a:bodyPr>
            <a:normAutofit fontScale="92500" lnSpcReduction="10000"/>
          </a:bodyPr>
          <a:lstStyle/>
          <a:p>
            <a:pPr marL="292100" indent="-292100">
              <a:lnSpc>
                <a:spcPct val="90000"/>
              </a:lnSpc>
              <a:tabLst>
                <a:tab pos="1371600" algn="l"/>
              </a:tabLst>
            </a:pPr>
            <a:r>
              <a:rPr lang="en-US" sz="2600" b="1" dirty="0"/>
              <a:t>Internalizing (</a:t>
            </a:r>
            <a:r>
              <a:rPr lang="en-US" sz="2600" b="1" dirty="0" err="1"/>
              <a:t>RCd</a:t>
            </a:r>
            <a:r>
              <a:rPr lang="en-US" sz="2600" b="1" dirty="0"/>
              <a:t> Facets)</a:t>
            </a:r>
            <a:r>
              <a:rPr lang="en-US" sz="2600" dirty="0"/>
              <a:t>:</a:t>
            </a:r>
            <a:br>
              <a:rPr lang="en-US" sz="2600" dirty="0"/>
            </a:br>
            <a:endParaRPr lang="en-US" sz="2600" dirty="0" smtClean="0"/>
          </a:p>
          <a:p>
            <a:pPr marL="571500" lvl="1" indent="-165100">
              <a:lnSpc>
                <a:spcPct val="90000"/>
              </a:lnSpc>
              <a:buFont typeface="Wingdings" pitchFamily="2" charset="2"/>
              <a:buChar char="Ø"/>
              <a:tabLst>
                <a:tab pos="1371600" algn="l"/>
              </a:tabLst>
            </a:pPr>
            <a:r>
              <a:rPr lang="en-US" sz="2400" dirty="0" smtClean="0"/>
              <a:t>SUI:	</a:t>
            </a:r>
            <a:r>
              <a:rPr lang="en-US" sz="2400" b="1" dirty="0" smtClean="0"/>
              <a:t>Suicidal/Death Ideation</a:t>
            </a:r>
            <a:r>
              <a:rPr lang="en-US" sz="2400" dirty="0" smtClean="0"/>
              <a:t> – Direct reports of </a:t>
            </a:r>
            <a:br>
              <a:rPr lang="en-US" sz="2400" dirty="0" smtClean="0"/>
            </a:br>
            <a:r>
              <a:rPr lang="en-US" sz="2400" dirty="0" smtClean="0"/>
              <a:t>	suicidal ideation and recent attempts</a:t>
            </a:r>
            <a:br>
              <a:rPr lang="en-US" sz="2400" dirty="0" smtClean="0"/>
            </a:br>
            <a:endParaRPr lang="en-US" sz="1000" dirty="0" smtClean="0"/>
          </a:p>
          <a:p>
            <a:pPr marL="571500" lvl="1" indent="-165100">
              <a:lnSpc>
                <a:spcPct val="90000"/>
              </a:lnSpc>
              <a:buFont typeface="Wingdings" pitchFamily="2" charset="2"/>
              <a:buChar char="Ø"/>
              <a:tabLst>
                <a:tab pos="1371600" algn="l"/>
              </a:tabLst>
            </a:pPr>
            <a:r>
              <a:rPr lang="en-US" sz="2400" dirty="0" smtClean="0"/>
              <a:t>HLP</a:t>
            </a:r>
            <a:r>
              <a:rPr lang="en-US" sz="2400" dirty="0"/>
              <a:t>:	</a:t>
            </a:r>
            <a:r>
              <a:rPr lang="en-US" sz="2400" b="1" dirty="0"/>
              <a:t>Helplessness/Hopelessness</a:t>
            </a:r>
            <a:r>
              <a:rPr lang="en-US" sz="2400" dirty="0"/>
              <a:t> – Belief that goals </a:t>
            </a:r>
            <a:br>
              <a:rPr lang="en-US" sz="2400" dirty="0"/>
            </a:br>
            <a:r>
              <a:rPr lang="en-US" sz="2400" dirty="0"/>
              <a:t>	cannot be reached or problems solved</a:t>
            </a:r>
            <a:br>
              <a:rPr lang="en-US" sz="2400" dirty="0"/>
            </a:br>
            <a:endParaRPr lang="en-US" sz="1000" dirty="0"/>
          </a:p>
          <a:p>
            <a:pPr marL="571500" lvl="1" indent="-165100">
              <a:lnSpc>
                <a:spcPct val="90000"/>
              </a:lnSpc>
              <a:buFont typeface="Wingdings" pitchFamily="2" charset="2"/>
              <a:buChar char="Ø"/>
              <a:tabLst>
                <a:tab pos="1371600" algn="l"/>
              </a:tabLst>
            </a:pPr>
            <a:r>
              <a:rPr lang="en-US" sz="2400" dirty="0"/>
              <a:t>SFD:	</a:t>
            </a:r>
            <a:r>
              <a:rPr lang="en-US" sz="2400" b="1" dirty="0"/>
              <a:t>Self-Doubt </a:t>
            </a:r>
            <a:r>
              <a:rPr lang="en-US" sz="2400" dirty="0"/>
              <a:t>-- Lack of  self-confidence, feelings </a:t>
            </a:r>
            <a:br>
              <a:rPr lang="en-US" sz="2400" dirty="0"/>
            </a:br>
            <a:r>
              <a:rPr lang="en-US" sz="2400" dirty="0"/>
              <a:t>	of uselessness</a:t>
            </a:r>
            <a:br>
              <a:rPr lang="en-US" sz="2400" dirty="0"/>
            </a:br>
            <a:endParaRPr lang="en-US" sz="1000" dirty="0"/>
          </a:p>
          <a:p>
            <a:pPr marL="571500" lvl="1" indent="-165100">
              <a:lnSpc>
                <a:spcPct val="90000"/>
              </a:lnSpc>
              <a:buFont typeface="Wingdings" pitchFamily="2" charset="2"/>
              <a:buChar char="Ø"/>
              <a:tabLst>
                <a:tab pos="1371600" algn="l"/>
              </a:tabLst>
            </a:pPr>
            <a:r>
              <a:rPr lang="en-US" sz="2400" dirty="0"/>
              <a:t>NFC:	</a:t>
            </a:r>
            <a:r>
              <a:rPr lang="en-US" sz="2400" b="1" dirty="0"/>
              <a:t>Inefficacy</a:t>
            </a:r>
            <a:r>
              <a:rPr lang="en-US" sz="2400" dirty="0"/>
              <a:t> – Belief that one is indecisive </a:t>
            </a:r>
            <a:br>
              <a:rPr lang="en-US" sz="2400" dirty="0"/>
            </a:br>
            <a:r>
              <a:rPr lang="en-US" sz="2400" dirty="0"/>
              <a:t>	and inefficacious</a:t>
            </a:r>
            <a:endParaRPr lang="en-US" sz="2200" dirty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46870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7105650" cy="7175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MMPI-2-RF Substantive Scales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676400"/>
            <a:ext cx="7388352" cy="4495800"/>
          </a:xfrm>
        </p:spPr>
        <p:txBody>
          <a:bodyPr>
            <a:normAutofit fontScale="92500"/>
          </a:bodyPr>
          <a:lstStyle/>
          <a:p>
            <a:pPr>
              <a:lnSpc>
                <a:spcPct val="65000"/>
              </a:lnSpc>
              <a:tabLst>
                <a:tab pos="1600200" algn="l"/>
              </a:tabLst>
            </a:pPr>
            <a:r>
              <a:rPr lang="en-US" sz="2600" b="1" dirty="0"/>
              <a:t>Internalizing (RC7 Facets)</a:t>
            </a:r>
            <a:r>
              <a:rPr lang="en-US" sz="2600" dirty="0"/>
              <a:t>:</a:t>
            </a:r>
            <a:br>
              <a:rPr lang="en-US" sz="2600" dirty="0"/>
            </a:br>
            <a:endParaRPr lang="en-US" sz="2600" dirty="0"/>
          </a:p>
          <a:p>
            <a:pPr marL="685800" lvl="1" indent="-228600">
              <a:lnSpc>
                <a:spcPct val="90000"/>
              </a:lnSpc>
              <a:buFont typeface="Wingdings" pitchFamily="2" charset="2"/>
              <a:buChar char="Ø"/>
              <a:tabLst>
                <a:tab pos="1600200" algn="l"/>
              </a:tabLst>
            </a:pPr>
            <a:r>
              <a:rPr lang="en-US" sz="2400" dirty="0"/>
              <a:t>STW:	</a:t>
            </a:r>
            <a:r>
              <a:rPr lang="en-US" sz="2400" b="1" dirty="0"/>
              <a:t>Stress/Worry</a:t>
            </a:r>
            <a:r>
              <a:rPr lang="en-US" sz="2400" dirty="0"/>
              <a:t> -- Preoccupation with </a:t>
            </a:r>
            <a:br>
              <a:rPr lang="en-US" sz="2400" dirty="0"/>
            </a:br>
            <a:r>
              <a:rPr lang="en-US" sz="2400" dirty="0"/>
              <a:t>	disappointments, difficulty with time pressure</a:t>
            </a:r>
            <a:br>
              <a:rPr lang="en-US" sz="2400" dirty="0"/>
            </a:br>
            <a:endParaRPr lang="en-US" sz="1200" dirty="0"/>
          </a:p>
          <a:p>
            <a:pPr marL="685800" lvl="1" indent="-228600">
              <a:lnSpc>
                <a:spcPct val="90000"/>
              </a:lnSpc>
              <a:buFont typeface="Wingdings" pitchFamily="2" charset="2"/>
              <a:buChar char="Ø"/>
              <a:tabLst>
                <a:tab pos="1600200" algn="l"/>
              </a:tabLst>
            </a:pPr>
            <a:r>
              <a:rPr lang="en-US" sz="2400" dirty="0"/>
              <a:t>AXY:	</a:t>
            </a:r>
            <a:r>
              <a:rPr lang="en-US" sz="2400" b="1" dirty="0"/>
              <a:t>Anxiety</a:t>
            </a:r>
            <a:r>
              <a:rPr lang="en-US" sz="2400" dirty="0"/>
              <a:t> – Pervasive anxiety, frights, frequent </a:t>
            </a:r>
            <a:br>
              <a:rPr lang="en-US" sz="2400" dirty="0"/>
            </a:br>
            <a:r>
              <a:rPr lang="en-US" sz="2400" dirty="0"/>
              <a:t>	nightmares</a:t>
            </a:r>
            <a:br>
              <a:rPr lang="en-US" sz="2400" dirty="0"/>
            </a:br>
            <a:endParaRPr lang="en-US" sz="1200" dirty="0"/>
          </a:p>
          <a:p>
            <a:pPr marL="685800" lvl="1" indent="-228600">
              <a:lnSpc>
                <a:spcPct val="90000"/>
              </a:lnSpc>
              <a:buFont typeface="Wingdings" pitchFamily="2" charset="2"/>
              <a:buChar char="Ø"/>
              <a:tabLst>
                <a:tab pos="1600200" algn="l"/>
              </a:tabLst>
            </a:pPr>
            <a:r>
              <a:rPr lang="en-US" sz="2400" dirty="0"/>
              <a:t>ANP:	</a:t>
            </a:r>
            <a:r>
              <a:rPr lang="en-US" sz="2400" b="1" dirty="0"/>
              <a:t>Anger Proneness</a:t>
            </a:r>
            <a:r>
              <a:rPr lang="en-US" sz="2400" dirty="0"/>
              <a:t> -- Becoming easily angered, </a:t>
            </a:r>
            <a:br>
              <a:rPr lang="en-US" sz="2400" dirty="0"/>
            </a:br>
            <a:r>
              <a:rPr lang="en-US" sz="2400" dirty="0"/>
              <a:t>	impatient with others</a:t>
            </a:r>
            <a:br>
              <a:rPr lang="en-US" sz="2400" dirty="0"/>
            </a:br>
            <a:endParaRPr lang="en-US" sz="1200" dirty="0"/>
          </a:p>
          <a:p>
            <a:pPr marL="685800" lvl="1" indent="-228600">
              <a:lnSpc>
                <a:spcPct val="90000"/>
              </a:lnSpc>
              <a:buFont typeface="Wingdings" pitchFamily="2" charset="2"/>
              <a:buChar char="Ø"/>
              <a:tabLst>
                <a:tab pos="1600200" algn="l"/>
              </a:tabLst>
            </a:pPr>
            <a:r>
              <a:rPr lang="en-US" sz="2400" dirty="0"/>
              <a:t>BRF:	</a:t>
            </a:r>
            <a:r>
              <a:rPr lang="en-US" sz="2400" b="1" dirty="0"/>
              <a:t>Behavior-Restricting Fears</a:t>
            </a:r>
            <a:r>
              <a:rPr lang="en-US" sz="2400" dirty="0"/>
              <a:t> -- Fears that </a:t>
            </a:r>
            <a:br>
              <a:rPr lang="en-US" sz="2400" dirty="0"/>
            </a:br>
            <a:r>
              <a:rPr lang="en-US" sz="2400" dirty="0"/>
              <a:t>	significantly inhibit normal behavior</a:t>
            </a:r>
            <a:br>
              <a:rPr lang="en-US" sz="2400" dirty="0"/>
            </a:br>
            <a:endParaRPr lang="en-US" sz="1000" dirty="0"/>
          </a:p>
          <a:p>
            <a:pPr marL="685800" lvl="1" indent="-228600">
              <a:lnSpc>
                <a:spcPct val="90000"/>
              </a:lnSpc>
              <a:buFont typeface="Wingdings" pitchFamily="2" charset="2"/>
              <a:buChar char="Ø"/>
              <a:tabLst>
                <a:tab pos="1600200" algn="l"/>
              </a:tabLst>
            </a:pPr>
            <a:r>
              <a:rPr lang="en-US" sz="2400" dirty="0"/>
              <a:t>MSF:	</a:t>
            </a:r>
            <a:r>
              <a:rPr lang="en-US" sz="2400" b="1" dirty="0"/>
              <a:t>Multiple Specific Fears</a:t>
            </a:r>
            <a:r>
              <a:rPr lang="en-US" sz="2400" dirty="0"/>
              <a:t> -- Fears of blood, fire, </a:t>
            </a:r>
            <a:br>
              <a:rPr lang="en-US" sz="2400" dirty="0"/>
            </a:br>
            <a:r>
              <a:rPr lang="en-US" sz="2400" dirty="0"/>
              <a:t>	thunder, etc.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068045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105650" cy="7175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MMPI-2-RF Substantive Scales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676400"/>
            <a:ext cx="7235952" cy="4495800"/>
          </a:xfrm>
        </p:spPr>
        <p:txBody>
          <a:bodyPr>
            <a:normAutofit fontScale="92500" lnSpcReduction="10000"/>
          </a:bodyPr>
          <a:lstStyle/>
          <a:p>
            <a:pPr>
              <a:tabLst>
                <a:tab pos="1600200" algn="l"/>
              </a:tabLst>
            </a:pPr>
            <a:r>
              <a:rPr lang="en-US" b="1" dirty="0"/>
              <a:t>Externalizing</a:t>
            </a:r>
            <a:r>
              <a:rPr lang="en-US" dirty="0"/>
              <a:t>: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600" b="1" dirty="0" smtClean="0"/>
              <a:t>RC4 </a:t>
            </a:r>
            <a:r>
              <a:rPr lang="en-US" sz="2600" b="1" dirty="0"/>
              <a:t>Facets</a:t>
            </a:r>
          </a:p>
          <a:p>
            <a:pPr lvl="1">
              <a:buFont typeface="Wingdings" pitchFamily="2" charset="2"/>
              <a:buChar char="Ø"/>
              <a:tabLst>
                <a:tab pos="1600200" algn="l"/>
              </a:tabLst>
            </a:pPr>
            <a:r>
              <a:rPr lang="en-US" sz="2400" dirty="0"/>
              <a:t>JCP:	</a:t>
            </a:r>
            <a:r>
              <a:rPr lang="en-US" sz="2400" b="1" dirty="0"/>
              <a:t>Juvenile Conduct Problems</a:t>
            </a:r>
            <a:r>
              <a:rPr lang="en-US" sz="2400" dirty="0"/>
              <a:t> – Difficulties </a:t>
            </a:r>
            <a:br>
              <a:rPr lang="en-US" sz="2400" dirty="0"/>
            </a:br>
            <a:r>
              <a:rPr lang="en-US" sz="2400" dirty="0"/>
              <a:t>	at school and at home, stealing</a:t>
            </a:r>
            <a:br>
              <a:rPr lang="en-US" sz="2400" dirty="0"/>
            </a:br>
            <a:endParaRPr lang="en-US" sz="1000" dirty="0"/>
          </a:p>
          <a:p>
            <a:pPr lvl="1">
              <a:buFont typeface="Wingdings" pitchFamily="2" charset="2"/>
              <a:buChar char="Ø"/>
              <a:tabLst>
                <a:tab pos="1600200" algn="l"/>
              </a:tabLst>
            </a:pPr>
            <a:r>
              <a:rPr lang="en-US" sz="2400" dirty="0"/>
              <a:t>SUB:	</a:t>
            </a:r>
            <a:r>
              <a:rPr lang="en-US" sz="2400" b="1" dirty="0"/>
              <a:t>Substance Abuse</a:t>
            </a:r>
            <a:r>
              <a:rPr lang="en-US" sz="2400" dirty="0"/>
              <a:t> – Current and past 		misuse of alcohol and drugs</a:t>
            </a:r>
            <a:br>
              <a:rPr lang="en-US" sz="2400" dirty="0"/>
            </a:br>
            <a:endParaRPr lang="en-US" sz="1000" dirty="0"/>
          </a:p>
          <a:p>
            <a:pPr lvl="1">
              <a:buNone/>
              <a:tabLst>
                <a:tab pos="1600200" algn="l"/>
              </a:tabLst>
            </a:pPr>
            <a:r>
              <a:rPr lang="en-US" b="1" dirty="0"/>
              <a:t>RC9 Facets</a:t>
            </a:r>
          </a:p>
          <a:p>
            <a:pPr lvl="1">
              <a:buFont typeface="Wingdings" pitchFamily="2" charset="2"/>
              <a:buChar char="Ø"/>
              <a:tabLst>
                <a:tab pos="1600200" algn="l"/>
              </a:tabLst>
            </a:pPr>
            <a:r>
              <a:rPr lang="en-US" sz="2400" dirty="0"/>
              <a:t>AGG:	</a:t>
            </a:r>
            <a:r>
              <a:rPr lang="en-US" sz="2400" b="1" dirty="0"/>
              <a:t>Aggression</a:t>
            </a:r>
            <a:r>
              <a:rPr lang="en-US" sz="2400" dirty="0"/>
              <a:t> – Physically aggressive, </a:t>
            </a:r>
            <a:br>
              <a:rPr lang="en-US" sz="2400" dirty="0"/>
            </a:br>
            <a:r>
              <a:rPr lang="en-US" sz="2400" dirty="0"/>
              <a:t>	violent behavior</a:t>
            </a:r>
            <a:br>
              <a:rPr lang="en-US" sz="2400" dirty="0"/>
            </a:br>
            <a:endParaRPr lang="en-US" sz="1000" dirty="0"/>
          </a:p>
          <a:p>
            <a:pPr lvl="1">
              <a:buFont typeface="Wingdings" pitchFamily="2" charset="2"/>
              <a:buChar char="Ø"/>
              <a:tabLst>
                <a:tab pos="1600200" algn="l"/>
              </a:tabLst>
            </a:pPr>
            <a:r>
              <a:rPr lang="en-US" sz="2400" dirty="0"/>
              <a:t>ACT:	</a:t>
            </a:r>
            <a:r>
              <a:rPr lang="en-US" sz="2400" b="1" dirty="0"/>
              <a:t>Activation</a:t>
            </a:r>
            <a:r>
              <a:rPr lang="en-US" sz="2400" dirty="0"/>
              <a:t> – Heightened excitation </a:t>
            </a:r>
            <a:br>
              <a:rPr lang="en-US" sz="2400" dirty="0"/>
            </a:br>
            <a:r>
              <a:rPr lang="en-US" sz="2400" dirty="0"/>
              <a:t>	and energy level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560562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105650" cy="7175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MMPI-2-RF Substantive Scales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676400"/>
            <a:ext cx="7235952" cy="4495800"/>
          </a:xfrm>
        </p:spPr>
        <p:txBody>
          <a:bodyPr>
            <a:normAutofit lnSpcReduction="10000"/>
          </a:bodyPr>
          <a:lstStyle/>
          <a:p>
            <a:pPr>
              <a:tabLst>
                <a:tab pos="1663700" algn="l"/>
              </a:tabLst>
            </a:pPr>
            <a:r>
              <a:rPr lang="en-US" sz="3300" b="1" dirty="0"/>
              <a:t>Interpersonal</a:t>
            </a:r>
            <a:r>
              <a:rPr lang="en-US" sz="3300" dirty="0"/>
              <a:t>:</a:t>
            </a:r>
          </a:p>
          <a:p>
            <a:pPr lvl="1">
              <a:buFont typeface="Wingdings" pitchFamily="2" charset="2"/>
              <a:buChar char="Ø"/>
              <a:tabLst>
                <a:tab pos="1663700" algn="l"/>
              </a:tabLst>
            </a:pPr>
            <a:r>
              <a:rPr lang="en-US" sz="2500" dirty="0"/>
              <a:t>FML:	</a:t>
            </a:r>
            <a:r>
              <a:rPr lang="en-US" sz="2500" b="1" dirty="0"/>
              <a:t>Family Problems</a:t>
            </a:r>
            <a:r>
              <a:rPr lang="en-US" sz="2500" dirty="0"/>
              <a:t> – </a:t>
            </a:r>
            <a:r>
              <a:rPr lang="en-US" sz="2500" dirty="0" err="1"/>
              <a:t>Conflictual</a:t>
            </a:r>
            <a:r>
              <a:rPr lang="en-US" sz="2500" dirty="0"/>
              <a:t> family 		</a:t>
            </a:r>
            <a:r>
              <a:rPr lang="en-US" sz="2500" dirty="0" smtClean="0"/>
              <a:t>relationships</a:t>
            </a:r>
            <a:endParaRPr lang="en-US" sz="2500" dirty="0"/>
          </a:p>
          <a:p>
            <a:pPr lvl="1">
              <a:buFont typeface="Wingdings" pitchFamily="2" charset="2"/>
              <a:buChar char="Ø"/>
              <a:tabLst>
                <a:tab pos="1663700" algn="l"/>
              </a:tabLst>
            </a:pPr>
            <a:r>
              <a:rPr lang="en-US" sz="2500" dirty="0"/>
              <a:t>IPP:	</a:t>
            </a:r>
            <a:r>
              <a:rPr lang="en-US" sz="2500" b="1" dirty="0"/>
              <a:t>Interpersonal Passivity</a:t>
            </a:r>
            <a:r>
              <a:rPr lang="en-US" sz="2500" dirty="0"/>
              <a:t> – Being </a:t>
            </a:r>
            <a:r>
              <a:rPr lang="en-US" sz="2500" dirty="0" smtClean="0"/>
              <a:t>	unassertive and </a:t>
            </a:r>
            <a:r>
              <a:rPr lang="en-US" sz="2500" dirty="0"/>
              <a:t>submissive</a:t>
            </a:r>
          </a:p>
          <a:p>
            <a:pPr lvl="1">
              <a:buFont typeface="Wingdings" pitchFamily="2" charset="2"/>
              <a:buChar char="Ø"/>
              <a:tabLst>
                <a:tab pos="1663700" algn="l"/>
              </a:tabLst>
            </a:pPr>
            <a:r>
              <a:rPr lang="en-US" sz="2500" dirty="0"/>
              <a:t>SAV:	</a:t>
            </a:r>
            <a:r>
              <a:rPr lang="en-US" sz="2500" b="1" dirty="0"/>
              <a:t>Social Avoidance</a:t>
            </a:r>
            <a:r>
              <a:rPr lang="en-US" sz="2500" dirty="0"/>
              <a:t> – Avoiding or not </a:t>
            </a:r>
            <a:r>
              <a:rPr lang="en-US" sz="2500" dirty="0" smtClean="0"/>
              <a:t>	enjoying social </a:t>
            </a:r>
            <a:r>
              <a:rPr lang="en-US" sz="2500" dirty="0"/>
              <a:t>events</a:t>
            </a:r>
          </a:p>
          <a:p>
            <a:pPr lvl="1">
              <a:buFont typeface="Wingdings" pitchFamily="2" charset="2"/>
              <a:buChar char="Ø"/>
              <a:tabLst>
                <a:tab pos="1663700" algn="l"/>
              </a:tabLst>
            </a:pPr>
            <a:r>
              <a:rPr lang="en-US" sz="2500" dirty="0"/>
              <a:t>SHY:	</a:t>
            </a:r>
            <a:r>
              <a:rPr lang="en-US" sz="2500" b="1" dirty="0"/>
              <a:t>Shyness</a:t>
            </a:r>
            <a:r>
              <a:rPr lang="en-US" sz="2500" dirty="0"/>
              <a:t> – Bashful, prone to feel inhibited </a:t>
            </a:r>
            <a:br>
              <a:rPr lang="en-US" sz="2500" dirty="0"/>
            </a:br>
            <a:r>
              <a:rPr lang="en-US" sz="2500" dirty="0"/>
              <a:t>	and anxious around others</a:t>
            </a:r>
          </a:p>
          <a:p>
            <a:pPr lvl="1">
              <a:buFont typeface="Wingdings" pitchFamily="2" charset="2"/>
              <a:buChar char="Ø"/>
              <a:tabLst>
                <a:tab pos="1663700" algn="l"/>
              </a:tabLst>
            </a:pPr>
            <a:r>
              <a:rPr lang="en-US" sz="2500" dirty="0"/>
              <a:t>DSF:	</a:t>
            </a:r>
            <a:r>
              <a:rPr lang="en-US" sz="2500" b="1" dirty="0" err="1"/>
              <a:t>Disaffiliativeness</a:t>
            </a:r>
            <a:r>
              <a:rPr lang="en-US" sz="2500" dirty="0"/>
              <a:t> – Disliking people and 		being around them</a:t>
            </a:r>
          </a:p>
        </p:txBody>
      </p:sp>
    </p:spTree>
    <p:extLst>
      <p:ext uri="{BB962C8B-B14F-4D97-AF65-F5344CB8AC3E}">
        <p14:creationId xmlns:p14="http://schemas.microsoft.com/office/powerpoint/2010/main" val="3037300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105650" cy="7175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MMPI-2-RF Substantive Scales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676400"/>
            <a:ext cx="8153400" cy="4495800"/>
          </a:xfrm>
        </p:spPr>
        <p:txBody>
          <a:bodyPr>
            <a:normAutofit/>
          </a:bodyPr>
          <a:lstStyle/>
          <a:p>
            <a:pPr>
              <a:tabLst>
                <a:tab pos="1663700" algn="l"/>
              </a:tabLst>
            </a:pPr>
            <a:r>
              <a:rPr lang="en-US" sz="3200" b="1" dirty="0" smtClean="0"/>
              <a:t>Interests</a:t>
            </a:r>
            <a:r>
              <a:rPr lang="en-US" sz="3200" dirty="0" smtClean="0"/>
              <a:t>:</a:t>
            </a:r>
            <a:endParaRPr lang="en-US" sz="3200" dirty="0"/>
          </a:p>
          <a:p>
            <a:pPr marL="457200" lvl="1" indent="-228600">
              <a:buFont typeface="Wingdings" pitchFamily="2" charset="2"/>
              <a:buChar char="Ø"/>
              <a:tabLst>
                <a:tab pos="1320800" algn="l"/>
              </a:tabLst>
            </a:pPr>
            <a:r>
              <a:rPr lang="en-US" sz="2400" dirty="0"/>
              <a:t>AES:	</a:t>
            </a:r>
            <a:r>
              <a:rPr lang="en-US" sz="2400" b="1" dirty="0"/>
              <a:t>Aesthetic-Literary Interests</a:t>
            </a:r>
            <a:r>
              <a:rPr lang="en-US" sz="2400" dirty="0"/>
              <a:t> </a:t>
            </a:r>
            <a:r>
              <a:rPr lang="en-US" sz="2800" dirty="0"/>
              <a:t>–</a:t>
            </a:r>
            <a:r>
              <a:rPr lang="en-US" sz="2400" dirty="0"/>
              <a:t> Literature, 			music, the theater</a:t>
            </a:r>
            <a:br>
              <a:rPr lang="en-US" sz="2400" dirty="0"/>
            </a:br>
            <a:endParaRPr lang="en-US" sz="1600" dirty="0"/>
          </a:p>
          <a:p>
            <a:pPr marL="457200" lvl="1" indent="-228600">
              <a:buFont typeface="Wingdings" pitchFamily="2" charset="2"/>
              <a:buChar char="Ø"/>
              <a:tabLst>
                <a:tab pos="1320800" algn="l"/>
              </a:tabLst>
            </a:pPr>
            <a:r>
              <a:rPr lang="en-US" sz="2400" dirty="0"/>
              <a:t>MEC:	</a:t>
            </a:r>
            <a:r>
              <a:rPr lang="en-US" sz="2400" b="1" dirty="0"/>
              <a:t>Mechanical-Physical Interests</a:t>
            </a:r>
            <a:r>
              <a:rPr lang="en-US" sz="2400" dirty="0"/>
              <a:t> </a:t>
            </a:r>
            <a:r>
              <a:rPr lang="en-US" sz="2800" dirty="0"/>
              <a:t>–</a:t>
            </a:r>
            <a:r>
              <a:rPr lang="en-US" sz="2400" dirty="0"/>
              <a:t> Fixing and 		building things, the outdoors, sports</a:t>
            </a:r>
          </a:p>
        </p:txBody>
      </p:sp>
    </p:spTree>
    <p:extLst>
      <p:ext uri="{BB962C8B-B14F-4D97-AF65-F5344CB8AC3E}">
        <p14:creationId xmlns:p14="http://schemas.microsoft.com/office/powerpoint/2010/main" val="1105655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105650" cy="7175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MMPI-2-RF Substantive Scales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676400"/>
            <a:ext cx="7083552" cy="4800600"/>
          </a:xfrm>
        </p:spPr>
        <p:txBody>
          <a:bodyPr>
            <a:normAutofit fontScale="92500" lnSpcReduction="20000"/>
          </a:bodyPr>
          <a:lstStyle/>
          <a:p>
            <a:pPr>
              <a:tabLst>
                <a:tab pos="1663700" algn="l"/>
              </a:tabLst>
            </a:pPr>
            <a:r>
              <a:rPr lang="en-US" sz="3200" dirty="0" smtClean="0"/>
              <a:t>PSY-5 – Personality Psychopathology-5</a:t>
            </a:r>
          </a:p>
          <a:p>
            <a:pPr lvl="1">
              <a:lnSpc>
                <a:spcPct val="110000"/>
              </a:lnSpc>
              <a:tabLst>
                <a:tab pos="1663700" algn="l"/>
              </a:tabLst>
            </a:pPr>
            <a:r>
              <a:rPr lang="en-US" sz="2400" dirty="0" smtClean="0"/>
              <a:t>Developed by </a:t>
            </a:r>
            <a:r>
              <a:rPr lang="en-US" sz="2400" dirty="0" err="1" smtClean="0"/>
              <a:t>Harkness</a:t>
            </a:r>
            <a:r>
              <a:rPr lang="en-US" sz="2400" dirty="0" smtClean="0"/>
              <a:t> and McNulty (1994) as a dimensional model of Axis II features</a:t>
            </a:r>
          </a:p>
          <a:p>
            <a:pPr lvl="1">
              <a:lnSpc>
                <a:spcPct val="110000"/>
              </a:lnSpc>
              <a:tabLst>
                <a:tab pos="1663700" algn="l"/>
              </a:tabLst>
            </a:pPr>
            <a:r>
              <a:rPr lang="en-US" sz="2400" dirty="0" smtClean="0"/>
              <a:t>Began with DSM-III-R Axis II criteria</a:t>
            </a:r>
          </a:p>
          <a:p>
            <a:pPr lvl="1">
              <a:lnSpc>
                <a:spcPct val="110000"/>
              </a:lnSpc>
              <a:tabLst>
                <a:tab pos="1663700" algn="l"/>
              </a:tabLst>
            </a:pPr>
            <a:r>
              <a:rPr lang="en-US" sz="2400" dirty="0" smtClean="0"/>
              <a:t>Augmented with items describing psychopathy features and </a:t>
            </a:r>
            <a:r>
              <a:rPr lang="en-US" sz="2400" dirty="0" err="1" smtClean="0"/>
              <a:t>Tellegen’s</a:t>
            </a:r>
            <a:r>
              <a:rPr lang="en-US" sz="2400" dirty="0" smtClean="0"/>
              <a:t> higher-order dimensions of Negative Emotionality, Positive Emotionality, and Constraint</a:t>
            </a:r>
          </a:p>
          <a:p>
            <a:pPr lvl="1">
              <a:lnSpc>
                <a:spcPct val="110000"/>
              </a:lnSpc>
              <a:tabLst>
                <a:tab pos="1663700" algn="l"/>
              </a:tabLst>
            </a:pPr>
            <a:r>
              <a:rPr lang="en-US" sz="2400" dirty="0" smtClean="0"/>
              <a:t>Data reduction analyses identify five dimensions</a:t>
            </a:r>
          </a:p>
          <a:p>
            <a:pPr lvl="1">
              <a:lnSpc>
                <a:spcPct val="110000"/>
              </a:lnSpc>
              <a:tabLst>
                <a:tab pos="1663700" algn="l"/>
              </a:tabLst>
            </a:pPr>
            <a:r>
              <a:rPr lang="en-US" sz="2400" dirty="0" err="1" smtClean="0"/>
              <a:t>Harkness</a:t>
            </a:r>
            <a:r>
              <a:rPr lang="en-US" sz="2400" dirty="0" smtClean="0"/>
              <a:t>, McNulty, and Ben-Porath (1995) develop MMPI-2 PSY-5 Scales using replicated rational selection</a:t>
            </a:r>
          </a:p>
          <a:p>
            <a:pPr lvl="2">
              <a:lnSpc>
                <a:spcPct val="110000"/>
              </a:lnSpc>
              <a:tabLst>
                <a:tab pos="1663700" algn="l"/>
              </a:tabLst>
            </a:pPr>
            <a:r>
              <a:rPr lang="en-US" sz="2100" dirty="0" smtClean="0"/>
              <a:t>Lay judges select MMPI-2 items guided by descriptions of the five dimensions</a:t>
            </a:r>
          </a:p>
          <a:p>
            <a:pPr lvl="1">
              <a:tabLst>
                <a:tab pos="1663700" algn="l"/>
              </a:tabLs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75846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105650" cy="7175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MMPI-2-RF Substantive Scales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676400"/>
            <a:ext cx="7388352" cy="4724400"/>
          </a:xfrm>
        </p:spPr>
        <p:txBody>
          <a:bodyPr>
            <a:normAutofit fontScale="85000" lnSpcReduction="20000"/>
          </a:bodyPr>
          <a:lstStyle/>
          <a:p>
            <a:pPr>
              <a:tabLst>
                <a:tab pos="1663700" algn="l"/>
              </a:tabLst>
            </a:pPr>
            <a:r>
              <a:rPr lang="en-US" sz="3200" dirty="0" smtClean="0"/>
              <a:t>MMPI-2-RF PSY-5 Scales</a:t>
            </a:r>
          </a:p>
          <a:p>
            <a:pPr marL="548640" lvl="1" indent="-228600">
              <a:lnSpc>
                <a:spcPct val="120000"/>
              </a:lnSpc>
              <a:tabLst>
                <a:tab pos="1714500" algn="l"/>
              </a:tabLst>
            </a:pPr>
            <a:r>
              <a:rPr lang="en-US" dirty="0"/>
              <a:t>Revised versions of their MMPI-2 measures of the PSY-5 dimensional model of personality (Axis II) pathology developed by </a:t>
            </a:r>
            <a:r>
              <a:rPr lang="en-US" dirty="0" err="1" smtClean="0"/>
              <a:t>Harkness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McNulty</a:t>
            </a:r>
            <a:r>
              <a:rPr lang="en-US" dirty="0"/>
              <a:t>:</a:t>
            </a:r>
            <a:endParaRPr lang="en-US" sz="900" dirty="0"/>
          </a:p>
          <a:p>
            <a:pPr marL="571500" lvl="1" indent="-228600">
              <a:lnSpc>
                <a:spcPct val="120000"/>
              </a:lnSpc>
              <a:buFont typeface="Wingdings" pitchFamily="2" charset="2"/>
              <a:buChar char="Ø"/>
              <a:tabLst>
                <a:tab pos="1714500" algn="l"/>
              </a:tabLst>
            </a:pPr>
            <a:r>
              <a:rPr lang="en-US" sz="2100" dirty="0"/>
              <a:t>AGGR-r:	</a:t>
            </a:r>
            <a:r>
              <a:rPr lang="en-US" sz="2100" b="1" dirty="0"/>
              <a:t>Aggressiveness-Revised </a:t>
            </a:r>
            <a:r>
              <a:rPr lang="en-US" sz="2100" dirty="0"/>
              <a:t>– Instrumental, </a:t>
            </a:r>
            <a:r>
              <a:rPr lang="en-US" sz="2100" dirty="0" smtClean="0"/>
              <a:t>goal-directed 	aggression</a:t>
            </a:r>
            <a:endParaRPr lang="en-US" sz="2100" dirty="0"/>
          </a:p>
          <a:p>
            <a:pPr marL="571500" lvl="1" indent="-228600">
              <a:lnSpc>
                <a:spcPct val="120000"/>
              </a:lnSpc>
              <a:buFont typeface="Wingdings" pitchFamily="2" charset="2"/>
              <a:buChar char="Ø"/>
              <a:tabLst>
                <a:tab pos="1714500" algn="l"/>
              </a:tabLst>
            </a:pPr>
            <a:r>
              <a:rPr lang="en-US" sz="2100" dirty="0"/>
              <a:t>PSYC-r:	</a:t>
            </a:r>
            <a:r>
              <a:rPr lang="en-US" sz="2100" b="1" dirty="0"/>
              <a:t>Psychoticism-Revised</a:t>
            </a:r>
            <a:r>
              <a:rPr lang="en-US" sz="2100" dirty="0"/>
              <a:t>  – Disconnection </a:t>
            </a:r>
            <a:br>
              <a:rPr lang="en-US" sz="2100" dirty="0"/>
            </a:br>
            <a:r>
              <a:rPr lang="en-US" sz="2100" dirty="0"/>
              <a:t>	from reality</a:t>
            </a:r>
          </a:p>
          <a:p>
            <a:pPr marL="571500" lvl="1" indent="-228600">
              <a:lnSpc>
                <a:spcPct val="120000"/>
              </a:lnSpc>
              <a:buFont typeface="Wingdings" pitchFamily="2" charset="2"/>
              <a:buChar char="Ø"/>
              <a:tabLst>
                <a:tab pos="1714500" algn="l"/>
              </a:tabLst>
            </a:pPr>
            <a:r>
              <a:rPr lang="en-US" sz="2100" dirty="0"/>
              <a:t>DISC-r:	</a:t>
            </a:r>
            <a:r>
              <a:rPr lang="en-US" sz="2100" b="1" dirty="0" err="1"/>
              <a:t>Disconstraint</a:t>
            </a:r>
            <a:r>
              <a:rPr lang="en-US" sz="2100" b="1" dirty="0"/>
              <a:t>-Revised</a:t>
            </a:r>
            <a:r>
              <a:rPr lang="en-US" sz="2100" dirty="0"/>
              <a:t> – Under-controlled </a:t>
            </a:r>
            <a:r>
              <a:rPr lang="en-US" sz="2100" dirty="0" smtClean="0"/>
              <a:t>behavior</a:t>
            </a:r>
            <a:endParaRPr lang="en-US" sz="2100" dirty="0"/>
          </a:p>
          <a:p>
            <a:pPr marL="571500" lvl="1" indent="-228600">
              <a:lnSpc>
                <a:spcPct val="120000"/>
              </a:lnSpc>
              <a:buFont typeface="Wingdings" pitchFamily="2" charset="2"/>
              <a:buChar char="Ø"/>
              <a:tabLst>
                <a:tab pos="1714500" algn="l"/>
              </a:tabLst>
            </a:pPr>
            <a:r>
              <a:rPr lang="en-US" sz="2100" dirty="0"/>
              <a:t>NEGE-r:	</a:t>
            </a:r>
            <a:r>
              <a:rPr lang="en-US" sz="2100" b="1" dirty="0"/>
              <a:t>Negative Emotionality/Neuroticism-Revised </a:t>
            </a:r>
            <a:r>
              <a:rPr lang="en-US" sz="2100" dirty="0"/>
              <a:t>– 	Anxiety, </a:t>
            </a:r>
            <a:r>
              <a:rPr lang="en-US" sz="2100" dirty="0" smtClean="0"/>
              <a:t>	insecurity</a:t>
            </a:r>
            <a:r>
              <a:rPr lang="en-US" sz="2100" dirty="0"/>
              <a:t>, worry, and fear</a:t>
            </a:r>
          </a:p>
          <a:p>
            <a:pPr marL="571500" lvl="1" indent="-228600">
              <a:lnSpc>
                <a:spcPct val="120000"/>
              </a:lnSpc>
              <a:buFont typeface="Wingdings" pitchFamily="2" charset="2"/>
              <a:buChar char="Ø"/>
              <a:tabLst>
                <a:tab pos="1714500" algn="l"/>
              </a:tabLst>
            </a:pPr>
            <a:r>
              <a:rPr lang="en-US" sz="2100" dirty="0"/>
              <a:t>INTR-r:	</a:t>
            </a:r>
            <a:r>
              <a:rPr lang="en-US" sz="2100" b="1" dirty="0"/>
              <a:t>Introversion/Low Positive Emotionality-Revised</a:t>
            </a:r>
            <a:r>
              <a:rPr lang="en-US" sz="2100" dirty="0"/>
              <a:t> – </a:t>
            </a:r>
            <a:r>
              <a:rPr lang="en-US" sz="2100" dirty="0" smtClean="0"/>
              <a:t>Social 	disengagement </a:t>
            </a:r>
            <a:r>
              <a:rPr lang="en-US" sz="2100" dirty="0"/>
              <a:t>and </a:t>
            </a:r>
            <a:r>
              <a:rPr lang="en-US" sz="2100" dirty="0" err="1"/>
              <a:t>anhedonia</a:t>
            </a:r>
            <a:endParaRPr lang="en-US" sz="2100" dirty="0"/>
          </a:p>
          <a:p>
            <a:pPr lvl="1">
              <a:lnSpc>
                <a:spcPct val="120000"/>
              </a:lnSpc>
              <a:tabLst>
                <a:tab pos="1663700" algn="l"/>
              </a:tabLs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03312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105650" cy="7175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MMPI-2-RF Substantive Scales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676400"/>
            <a:ext cx="7388352" cy="4876800"/>
          </a:xfrm>
        </p:spPr>
        <p:txBody>
          <a:bodyPr>
            <a:noAutofit/>
          </a:bodyPr>
          <a:lstStyle/>
          <a:p>
            <a:pPr>
              <a:tabLst>
                <a:tab pos="1663700" algn="l"/>
              </a:tabLst>
            </a:pPr>
            <a:r>
              <a:rPr lang="en-US" sz="2800" dirty="0" smtClean="0"/>
              <a:t>MMPI-2-RF PSY-5 Scales</a:t>
            </a:r>
          </a:p>
          <a:p>
            <a:pPr lvl="1">
              <a:lnSpc>
                <a:spcPct val="120000"/>
              </a:lnSpc>
              <a:tabLst>
                <a:tab pos="1663700" algn="l"/>
              </a:tabLst>
            </a:pPr>
            <a:r>
              <a:rPr lang="en-US" sz="2400" dirty="0" smtClean="0"/>
              <a:t>Provide a validated, dimensional perspective on personality disorder features</a:t>
            </a:r>
          </a:p>
          <a:p>
            <a:pPr lvl="2">
              <a:lnSpc>
                <a:spcPct val="120000"/>
              </a:lnSpc>
              <a:tabLst>
                <a:tab pos="1663700" algn="l"/>
              </a:tabLst>
            </a:pPr>
            <a:r>
              <a:rPr lang="en-US" sz="2000" dirty="0" smtClean="0"/>
              <a:t>Very similar to PID-5 model considered for DSM-5 (now designated as needing further research):</a:t>
            </a:r>
          </a:p>
          <a:p>
            <a:pPr lvl="3">
              <a:lnSpc>
                <a:spcPct val="120000"/>
              </a:lnSpc>
              <a:tabLst>
                <a:tab pos="1663700" algn="l"/>
              </a:tabLst>
            </a:pPr>
            <a:r>
              <a:rPr lang="en-US" sz="1800" dirty="0" smtClean="0"/>
              <a:t>Negative Affectivity</a:t>
            </a:r>
          </a:p>
          <a:p>
            <a:pPr lvl="3">
              <a:lnSpc>
                <a:spcPct val="120000"/>
              </a:lnSpc>
              <a:tabLst>
                <a:tab pos="1663700" algn="l"/>
              </a:tabLst>
            </a:pPr>
            <a:r>
              <a:rPr lang="en-US" sz="1800" dirty="0" smtClean="0"/>
              <a:t>Detachment</a:t>
            </a:r>
          </a:p>
          <a:p>
            <a:pPr lvl="3">
              <a:lnSpc>
                <a:spcPct val="120000"/>
              </a:lnSpc>
              <a:tabLst>
                <a:tab pos="1663700" algn="l"/>
              </a:tabLst>
            </a:pPr>
            <a:r>
              <a:rPr lang="en-US" sz="1800" dirty="0" smtClean="0"/>
              <a:t>Antagonism</a:t>
            </a:r>
          </a:p>
          <a:p>
            <a:pPr lvl="3">
              <a:lnSpc>
                <a:spcPct val="120000"/>
              </a:lnSpc>
              <a:tabLst>
                <a:tab pos="1663700" algn="l"/>
              </a:tabLst>
            </a:pPr>
            <a:r>
              <a:rPr lang="en-US" sz="1800" dirty="0" smtClean="0"/>
              <a:t>Disinhibit ion vs. Compulsivity</a:t>
            </a:r>
          </a:p>
          <a:p>
            <a:pPr lvl="3">
              <a:lnSpc>
                <a:spcPct val="120000"/>
              </a:lnSpc>
              <a:tabLst>
                <a:tab pos="1663700" algn="l"/>
              </a:tabLst>
            </a:pPr>
            <a:r>
              <a:rPr lang="en-US" sz="1800" dirty="0" smtClean="0"/>
              <a:t>Psychoticism</a:t>
            </a:r>
          </a:p>
        </p:txBody>
      </p:sp>
    </p:spTree>
    <p:extLst>
      <p:ext uri="{BB962C8B-B14F-4D97-AF65-F5344CB8AC3E}">
        <p14:creationId xmlns:p14="http://schemas.microsoft.com/office/powerpoint/2010/main" val="3879108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2514600"/>
            <a:ext cx="6869648" cy="1362075"/>
          </a:xfrm>
        </p:spPr>
        <p:txBody>
          <a:bodyPr>
            <a:noAutofit/>
          </a:bodyPr>
          <a:lstStyle/>
          <a:p>
            <a:r>
              <a:rPr lang="en-US" dirty="0" smtClean="0"/>
              <a:t>Chapter 3: </a:t>
            </a:r>
            <a:br>
              <a:rPr lang="en-US" dirty="0" smtClean="0"/>
            </a:br>
            <a:r>
              <a:rPr lang="en-US" dirty="0" smtClean="0"/>
              <a:t>MMPI-2-RF Substantive Scales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649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105650" cy="7175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MMPI-2-RF Substantive Scales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676400"/>
            <a:ext cx="7312152" cy="4724400"/>
          </a:xfrm>
        </p:spPr>
        <p:txBody>
          <a:bodyPr>
            <a:noAutofit/>
          </a:bodyPr>
          <a:lstStyle/>
          <a:p>
            <a:pPr>
              <a:tabLst>
                <a:tab pos="1663700" algn="l"/>
              </a:tabLst>
            </a:pPr>
            <a:r>
              <a:rPr lang="en-US" sz="2800" dirty="0" smtClean="0"/>
              <a:t>MMPI-2-RF PSY-5 Scales</a:t>
            </a:r>
          </a:p>
          <a:p>
            <a:pPr lvl="2">
              <a:lnSpc>
                <a:spcPct val="120000"/>
              </a:lnSpc>
              <a:tabLst>
                <a:tab pos="1663700" algn="l"/>
              </a:tabLst>
            </a:pPr>
            <a:r>
              <a:rPr lang="en-US" sz="2000" dirty="0" smtClean="0"/>
              <a:t>Can be linked to clusters of DSM-5 Personality disorders:</a:t>
            </a:r>
          </a:p>
          <a:p>
            <a:pPr lvl="3">
              <a:lnSpc>
                <a:spcPct val="120000"/>
              </a:lnSpc>
              <a:tabLst>
                <a:tab pos="1663700" algn="l"/>
              </a:tabLst>
            </a:pPr>
            <a:r>
              <a:rPr lang="en-US" sz="1800" dirty="0" smtClean="0"/>
              <a:t>Aggressiveness – Cluster B</a:t>
            </a:r>
          </a:p>
          <a:p>
            <a:pPr lvl="3">
              <a:lnSpc>
                <a:spcPct val="120000"/>
              </a:lnSpc>
              <a:tabLst>
                <a:tab pos="1663700" algn="l"/>
              </a:tabLst>
            </a:pPr>
            <a:r>
              <a:rPr lang="en-US" sz="1800" dirty="0" smtClean="0"/>
              <a:t>Psychoticism – Cluster A</a:t>
            </a:r>
          </a:p>
          <a:p>
            <a:pPr lvl="3">
              <a:lnSpc>
                <a:spcPct val="120000"/>
              </a:lnSpc>
              <a:tabLst>
                <a:tab pos="1663700" algn="l"/>
              </a:tabLst>
            </a:pPr>
            <a:r>
              <a:rPr lang="en-US" sz="1800" dirty="0" err="1" smtClean="0"/>
              <a:t>Disconstraint</a:t>
            </a:r>
            <a:r>
              <a:rPr lang="en-US" sz="1800" dirty="0"/>
              <a:t> </a:t>
            </a:r>
            <a:r>
              <a:rPr lang="en-US" sz="1800" dirty="0" smtClean="0"/>
              <a:t>– Custer B</a:t>
            </a:r>
          </a:p>
          <a:p>
            <a:pPr lvl="3">
              <a:lnSpc>
                <a:spcPct val="120000"/>
              </a:lnSpc>
              <a:tabLst>
                <a:tab pos="1663700" algn="l"/>
              </a:tabLst>
            </a:pPr>
            <a:r>
              <a:rPr lang="en-US" sz="1800" dirty="0" smtClean="0"/>
              <a:t>Negative Emotionality/Neuroticism – Cluster C</a:t>
            </a:r>
          </a:p>
          <a:p>
            <a:pPr lvl="3">
              <a:lnSpc>
                <a:spcPct val="120000"/>
              </a:lnSpc>
              <a:tabLst>
                <a:tab pos="1663700" algn="l"/>
              </a:tabLst>
            </a:pPr>
            <a:r>
              <a:rPr lang="en-US" sz="1800" dirty="0" smtClean="0"/>
              <a:t>Introversion/Low Positive Emotionality – Cluster C</a:t>
            </a:r>
          </a:p>
        </p:txBody>
      </p:sp>
    </p:spTree>
    <p:extLst>
      <p:ext uri="{BB962C8B-B14F-4D97-AF65-F5344CB8AC3E}">
        <p14:creationId xmlns:p14="http://schemas.microsoft.com/office/powerpoint/2010/main" val="3313163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105650" cy="71755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Empirical Findings Substantive Scales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600200"/>
            <a:ext cx="7083552" cy="4724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Reported in MMPI-2-RF Technical Manual and  peer-reviewed literature</a:t>
            </a:r>
          </a:p>
          <a:p>
            <a:pPr lvl="1"/>
            <a:r>
              <a:rPr lang="en-US" sz="2400" dirty="0" smtClean="0"/>
              <a:t>Adequate reliability</a:t>
            </a:r>
          </a:p>
        </p:txBody>
      </p:sp>
    </p:spTree>
    <p:extLst>
      <p:ext uri="{BB962C8B-B14F-4D97-AF65-F5344CB8AC3E}">
        <p14:creationId xmlns:p14="http://schemas.microsoft.com/office/powerpoint/2010/main" val="1669510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47" y="1143000"/>
            <a:ext cx="7797353" cy="468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8095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7844521" cy="4976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5016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7879569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5158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9" y="1571624"/>
            <a:ext cx="8008694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6213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838200"/>
            <a:ext cx="449332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16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105650" cy="71755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Empirical Findings Substantive Scales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600200"/>
            <a:ext cx="7007352" cy="4724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Reported in MMPI-2-RF Technical Manual and  peer-reviewed literature</a:t>
            </a:r>
          </a:p>
          <a:p>
            <a:pPr lvl="1"/>
            <a:r>
              <a:rPr lang="en-US" sz="2400" dirty="0" smtClean="0"/>
              <a:t>Adequate reliability</a:t>
            </a:r>
          </a:p>
          <a:p>
            <a:pPr lvl="1"/>
            <a:r>
              <a:rPr lang="en-US" sz="2400" dirty="0" smtClean="0"/>
              <a:t>Good evidence of construct validity</a:t>
            </a:r>
          </a:p>
          <a:p>
            <a:pPr lvl="1"/>
            <a:r>
              <a:rPr lang="en-US" sz="2400" dirty="0" smtClean="0"/>
              <a:t>Broad range of replicable empirical correlates reflected in interpretive recommendations in MMPI-2-RF Manual for Administration, Scoring, and Interpretation</a:t>
            </a:r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037866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04850"/>
            <a:ext cx="72390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6924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7105650" cy="71755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</a:rPr>
              <a:t>MMPI-2-RF Technical Manual:</a:t>
            </a:r>
            <a:br>
              <a:rPr lang="en-US" sz="3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</a:rPr>
              <a:t>Appendix A</a:t>
            </a:r>
          </a:p>
        </p:txBody>
      </p:sp>
      <p:sp>
        <p:nvSpPr>
          <p:cNvPr id="19046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7105650" cy="4419599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Empirical Correlates in</a:t>
            </a:r>
          </a:p>
          <a:p>
            <a:pPr lvl="1" eaLnBrk="1" hangingPunct="1">
              <a:lnSpc>
                <a:spcPct val="80000"/>
              </a:lnSpc>
              <a:buFont typeface="Courier New" pitchFamily="49" charset="0"/>
              <a:buChar char="o"/>
            </a:pPr>
            <a:r>
              <a:rPr lang="en-US" sz="2200" dirty="0" smtClean="0"/>
              <a:t>Mental Health</a:t>
            </a:r>
          </a:p>
          <a:p>
            <a:pPr lvl="2" eaLnBrk="1" hangingPunct="1">
              <a:lnSpc>
                <a:spcPct val="80000"/>
              </a:lnSpc>
              <a:buFont typeface="Wingdings" charset="2"/>
              <a:buChar char="§"/>
            </a:pPr>
            <a:r>
              <a:rPr lang="en-US" sz="2100" dirty="0" smtClean="0"/>
              <a:t>Outpatient</a:t>
            </a:r>
          </a:p>
          <a:p>
            <a:pPr lvl="2" eaLnBrk="1" hangingPunct="1">
              <a:lnSpc>
                <a:spcPct val="80000"/>
              </a:lnSpc>
              <a:buFont typeface="Wingdings" charset="2"/>
              <a:buChar char="§"/>
            </a:pPr>
            <a:r>
              <a:rPr lang="en-US" sz="2100" dirty="0" smtClean="0"/>
              <a:t>Inpatient</a:t>
            </a:r>
          </a:p>
          <a:p>
            <a:pPr lvl="1" eaLnBrk="1" hangingPunct="1">
              <a:lnSpc>
                <a:spcPct val="80000"/>
              </a:lnSpc>
              <a:buFont typeface="Courier New" pitchFamily="49" charset="0"/>
              <a:buChar char="o"/>
            </a:pPr>
            <a:r>
              <a:rPr lang="en-US" sz="2200" dirty="0" smtClean="0"/>
              <a:t>Medical</a:t>
            </a:r>
          </a:p>
          <a:p>
            <a:pPr lvl="1" eaLnBrk="1" hangingPunct="1">
              <a:lnSpc>
                <a:spcPct val="80000"/>
              </a:lnSpc>
              <a:buFont typeface="Courier New" pitchFamily="49" charset="0"/>
              <a:buChar char="o"/>
            </a:pPr>
            <a:r>
              <a:rPr lang="en-US" sz="2200" dirty="0" smtClean="0"/>
              <a:t>Substance Abuse Treatment</a:t>
            </a:r>
          </a:p>
          <a:p>
            <a:pPr lvl="1" eaLnBrk="1" hangingPunct="1">
              <a:lnSpc>
                <a:spcPct val="80000"/>
              </a:lnSpc>
              <a:buFont typeface="Courier New" pitchFamily="49" charset="0"/>
              <a:buChar char="o"/>
            </a:pPr>
            <a:r>
              <a:rPr lang="en-US" sz="2200" dirty="0" smtClean="0"/>
              <a:t>Forensic- Civil</a:t>
            </a:r>
          </a:p>
          <a:p>
            <a:pPr lvl="1" eaLnBrk="1" hangingPunct="1">
              <a:lnSpc>
                <a:spcPct val="80000"/>
              </a:lnSpc>
              <a:buFont typeface="Courier New" pitchFamily="49" charset="0"/>
              <a:buChar char="o"/>
            </a:pPr>
            <a:r>
              <a:rPr lang="en-US" sz="2200" dirty="0" smtClean="0"/>
              <a:t>Forensic- Criminal</a:t>
            </a:r>
          </a:p>
          <a:p>
            <a:pPr lvl="1" eaLnBrk="1" hangingPunct="1">
              <a:lnSpc>
                <a:spcPct val="80000"/>
              </a:lnSpc>
              <a:buFont typeface="Courier New" pitchFamily="49" charset="0"/>
              <a:buChar char="o"/>
            </a:pPr>
            <a:r>
              <a:rPr lang="en-US" sz="2200" dirty="0" smtClean="0"/>
              <a:t>Non-Clinical</a:t>
            </a:r>
          </a:p>
          <a:p>
            <a:pPr lvl="1" eaLnBrk="1" hangingPunct="1">
              <a:lnSpc>
                <a:spcPct val="80000"/>
              </a:lnSpc>
              <a:buFont typeface="Courier New" pitchFamily="49" charset="0"/>
              <a:buChar char="o"/>
            </a:pPr>
            <a:endParaRPr lang="en-US" sz="22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N= 4,336 Men; 2,337 Women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605 Criteria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53,970 Correlations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53316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4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838200"/>
            <a:ext cx="7105650" cy="7175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MMPI-2-RF Substantive Scales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7388352" cy="46482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150" dirty="0"/>
              <a:t>The introduction of the RC Scales may stimulate additional MMPI-2 </a:t>
            </a:r>
            <a:r>
              <a:rPr lang="en-US" sz="2150" dirty="0" smtClean="0"/>
              <a:t>scale development</a:t>
            </a:r>
            <a:r>
              <a:rPr lang="en-US" sz="2150" dirty="0"/>
              <a:t>. It may prove worthwhile to search for and measure </a:t>
            </a:r>
            <a:r>
              <a:rPr lang="en-US" sz="2150" dirty="0" smtClean="0"/>
              <a:t>distinctive core </a:t>
            </a:r>
            <a:r>
              <a:rPr lang="en-US" sz="2150" dirty="0"/>
              <a:t>features of important MMPI-2 scales other than the MMPI-2 </a:t>
            </a:r>
            <a:r>
              <a:rPr lang="en-US" sz="2150" dirty="0" smtClean="0"/>
              <a:t>Clinical Scales</a:t>
            </a:r>
            <a:r>
              <a:rPr lang="en-US" sz="2150" dirty="0"/>
              <a:t>, some of which may also be confounded with a strong </a:t>
            </a:r>
            <a:r>
              <a:rPr lang="en-US" sz="2150" dirty="0" smtClean="0"/>
              <a:t>Demoralization component</a:t>
            </a:r>
            <a:r>
              <a:rPr lang="en-US" sz="2150" dirty="0"/>
              <a:t>. Investigations along these lines may lead to additional </a:t>
            </a:r>
            <a:r>
              <a:rPr lang="en-US" sz="2150" dirty="0" smtClean="0"/>
              <a:t>measures that </a:t>
            </a:r>
            <a:r>
              <a:rPr lang="en-US" sz="2150" dirty="0"/>
              <a:t>are incrementally informative beyond the RC Scales. Through such </a:t>
            </a:r>
            <a:r>
              <a:rPr lang="en-US" sz="2150" dirty="0" smtClean="0"/>
              <a:t>efforts it </a:t>
            </a:r>
            <a:r>
              <a:rPr lang="en-US" sz="2150" dirty="0"/>
              <a:t>may be possible eventually to capture the full range of attributes </a:t>
            </a:r>
            <a:r>
              <a:rPr lang="en-US" sz="2150" dirty="0" smtClean="0"/>
              <a:t>represented by </a:t>
            </a:r>
            <a:r>
              <a:rPr lang="en-US" sz="2150" dirty="0"/>
              <a:t>the large body of MMPI-2 constructs with a set of new scales </a:t>
            </a:r>
            <a:r>
              <a:rPr lang="en-US" sz="2150" dirty="0" smtClean="0"/>
              <a:t>more transparent </a:t>
            </a:r>
            <a:r>
              <a:rPr lang="en-US" sz="2150" dirty="0"/>
              <a:t>and effective than those currently available. (</a:t>
            </a:r>
            <a:r>
              <a:rPr lang="en-US" sz="2150" dirty="0" smtClean="0"/>
              <a:t>Tellegen</a:t>
            </a:r>
            <a:r>
              <a:rPr lang="en-US" sz="2150" dirty="0"/>
              <a:t>, Ben-Porath</a:t>
            </a:r>
            <a:r>
              <a:rPr lang="en-US" sz="2150" dirty="0" smtClean="0"/>
              <a:t>, McNulty</a:t>
            </a:r>
            <a:r>
              <a:rPr lang="en-US" sz="2150" dirty="0"/>
              <a:t>, </a:t>
            </a:r>
            <a:r>
              <a:rPr lang="en-US" sz="2150" dirty="0" err="1"/>
              <a:t>Arbisi</a:t>
            </a:r>
            <a:r>
              <a:rPr lang="en-US" sz="2150" dirty="0"/>
              <a:t>, Graham &amp; </a:t>
            </a:r>
            <a:r>
              <a:rPr lang="en-US" sz="2150" dirty="0" err="1"/>
              <a:t>Kaemmer</a:t>
            </a:r>
            <a:r>
              <a:rPr lang="en-US" sz="2150" dirty="0"/>
              <a:t>, 2003, pp. 85–86)</a:t>
            </a:r>
          </a:p>
        </p:txBody>
      </p:sp>
    </p:spTree>
    <p:extLst>
      <p:ext uri="{BB962C8B-B14F-4D97-AF65-F5344CB8AC3E}">
        <p14:creationId xmlns:p14="http://schemas.microsoft.com/office/powerpoint/2010/main" val="2847974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6858000" cy="381000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For additional information on this chapter, please </a:t>
            </a:r>
            <a:r>
              <a:rPr lang="en-US" sz="3600" b="1" dirty="0" smtClean="0"/>
              <a:t>reference:</a:t>
            </a:r>
            <a:endParaRPr lang="en-US" sz="3600" b="1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Ben</a:t>
            </a:r>
            <a:r>
              <a:rPr lang="en-US" dirty="0"/>
              <a:t>-</a:t>
            </a:r>
            <a:r>
              <a:rPr lang="en-US" dirty="0" err="1"/>
              <a:t>Porath</a:t>
            </a:r>
            <a:r>
              <a:rPr lang="en-US" dirty="0"/>
              <a:t>, Y.S. (2012). </a:t>
            </a:r>
            <a:r>
              <a:rPr lang="en-US" i="1" dirty="0"/>
              <a:t>Interpreting the MMPI-2-RF</a:t>
            </a:r>
            <a:r>
              <a:rPr lang="en-US" dirty="0"/>
              <a:t>. Minneapolis: University of Minnesota Press.</a:t>
            </a:r>
          </a:p>
        </p:txBody>
      </p:sp>
    </p:spTree>
    <p:extLst>
      <p:ext uri="{BB962C8B-B14F-4D97-AF65-F5344CB8AC3E}">
        <p14:creationId xmlns:p14="http://schemas.microsoft.com/office/powerpoint/2010/main" val="2266429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7105650" cy="7175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MMPI-2-RF Substantive Scales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600200"/>
            <a:ext cx="7312152" cy="48006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RC Scales not intended to assess everything that can be measured with the MMPI-2 item pool</a:t>
            </a:r>
          </a:p>
          <a:p>
            <a:r>
              <a:rPr lang="en-US" sz="2800" dirty="0" smtClean="0"/>
              <a:t>Goal in completing the MMPI-2-RF:</a:t>
            </a:r>
          </a:p>
          <a:p>
            <a:pPr lvl="1"/>
            <a:r>
              <a:rPr lang="en-US" sz="2500" dirty="0" smtClean="0"/>
              <a:t>A comprehensive set of measures representing the clinically significant substance of the entire MMPI-2 item pool</a:t>
            </a:r>
          </a:p>
          <a:p>
            <a:r>
              <a:rPr lang="en-US" sz="2800" dirty="0" smtClean="0"/>
              <a:t>Five additional sets of scales:</a:t>
            </a:r>
          </a:p>
          <a:p>
            <a:pPr lvl="1"/>
            <a:r>
              <a:rPr lang="en-US" sz="2500" dirty="0" smtClean="0"/>
              <a:t>Higher-Order</a:t>
            </a:r>
          </a:p>
          <a:p>
            <a:pPr lvl="1"/>
            <a:r>
              <a:rPr lang="en-US" sz="2500" dirty="0" smtClean="0"/>
              <a:t>Specific Problems</a:t>
            </a:r>
          </a:p>
          <a:p>
            <a:pPr lvl="1"/>
            <a:r>
              <a:rPr lang="en-US" sz="2500" dirty="0" smtClean="0"/>
              <a:t>Interest</a:t>
            </a:r>
          </a:p>
          <a:p>
            <a:pPr lvl="1"/>
            <a:r>
              <a:rPr lang="en-US" sz="2500" dirty="0" smtClean="0"/>
              <a:t>PSY-5</a:t>
            </a:r>
          </a:p>
          <a:p>
            <a:pPr lvl="1"/>
            <a:r>
              <a:rPr lang="en-US" sz="2500" dirty="0" smtClean="0"/>
              <a:t>Validity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17822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7105650" cy="7175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MMPI-2-RF Substantive Scales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7105650" cy="41910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Higher-Order Scales – Background:</a:t>
            </a:r>
          </a:p>
          <a:p>
            <a:pPr lvl="1"/>
            <a:r>
              <a:rPr lang="en-US" sz="2400" dirty="0" smtClean="0"/>
              <a:t>Ongoing search for meaningful structural model to provide an organizing descriptive framework for psychological assessment and </a:t>
            </a:r>
            <a:r>
              <a:rPr lang="en-US" sz="2400" dirty="0" err="1" smtClean="0"/>
              <a:t>psychodiagnosis</a:t>
            </a:r>
            <a:endParaRPr lang="en-US" sz="2400" dirty="0" smtClean="0"/>
          </a:p>
          <a:p>
            <a:pPr lvl="1"/>
            <a:r>
              <a:rPr lang="en-US" sz="2400" dirty="0" smtClean="0"/>
              <a:t>Factor analyses of “normal” and clinical personality measures yield similar structures:</a:t>
            </a:r>
          </a:p>
          <a:p>
            <a:pPr lvl="2"/>
            <a:r>
              <a:rPr lang="en-US" sz="2000" dirty="0" smtClean="0"/>
              <a:t>Primary constructs to emerge from factor analyses:</a:t>
            </a:r>
          </a:p>
          <a:p>
            <a:pPr lvl="3"/>
            <a:r>
              <a:rPr lang="en-US" sz="1800" dirty="0" smtClean="0"/>
              <a:t>Clinical</a:t>
            </a:r>
            <a:r>
              <a:rPr lang="en-US" sz="1800" i="1" dirty="0" smtClean="0"/>
              <a:t>: Internalizing </a:t>
            </a:r>
            <a:r>
              <a:rPr lang="en-US" sz="1800" dirty="0" smtClean="0"/>
              <a:t>and </a:t>
            </a:r>
            <a:r>
              <a:rPr lang="en-US" sz="1800" i="1" dirty="0" smtClean="0"/>
              <a:t>Externalizing Psychopathology</a:t>
            </a:r>
          </a:p>
          <a:p>
            <a:pPr lvl="3"/>
            <a:r>
              <a:rPr lang="en-US" sz="1800" dirty="0" smtClean="0"/>
              <a:t>Normal: </a:t>
            </a:r>
            <a:r>
              <a:rPr lang="en-US" sz="1800" i="1" dirty="0" smtClean="0"/>
              <a:t>Positive Emotionality</a:t>
            </a:r>
            <a:r>
              <a:rPr lang="en-US" sz="1800" dirty="0" smtClean="0"/>
              <a:t>, </a:t>
            </a:r>
            <a:r>
              <a:rPr lang="en-US" sz="1800" i="1" dirty="0" smtClean="0"/>
              <a:t>Negative Emotionality</a:t>
            </a:r>
            <a:r>
              <a:rPr lang="en-US" sz="1800" dirty="0" smtClean="0"/>
              <a:t>, </a:t>
            </a:r>
            <a:r>
              <a:rPr lang="en-US" sz="1800" i="1" dirty="0" smtClean="0"/>
              <a:t>Constraint</a:t>
            </a:r>
          </a:p>
          <a:p>
            <a:pPr lvl="2"/>
            <a:r>
              <a:rPr lang="en-US" sz="2000" dirty="0" smtClean="0"/>
              <a:t>Missing Construct: </a:t>
            </a:r>
            <a:r>
              <a:rPr lang="en-US" sz="1800" i="1" dirty="0" smtClean="0"/>
              <a:t>Thought Dysfunction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3103838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7105650" cy="7175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MMPI-2-RF Substantive Scales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7105650" cy="3784600"/>
          </a:xfrm>
        </p:spPr>
        <p:txBody>
          <a:bodyPr>
            <a:noAutofit/>
          </a:bodyPr>
          <a:lstStyle/>
          <a:p>
            <a:r>
              <a:rPr lang="en-US" sz="2600" dirty="0" smtClean="0"/>
              <a:t>Higher-Order </a:t>
            </a:r>
            <a:r>
              <a:rPr lang="en-US" sz="2600" dirty="0"/>
              <a:t>Scales – </a:t>
            </a:r>
            <a:r>
              <a:rPr lang="en-US" sz="2600" dirty="0" smtClean="0"/>
              <a:t>Development:</a:t>
            </a:r>
          </a:p>
          <a:p>
            <a:pPr lvl="1"/>
            <a:r>
              <a:rPr lang="en-US" sz="2000" dirty="0" smtClean="0"/>
              <a:t>RC Scales provide an opportunity for a “fresh” analysis</a:t>
            </a:r>
          </a:p>
          <a:p>
            <a:pPr lvl="1"/>
            <a:r>
              <a:rPr lang="en-US" sz="2000" dirty="0" smtClean="0"/>
              <a:t>Factor analyses of the RC Scales identify three higher-order dimensions marked by</a:t>
            </a:r>
          </a:p>
          <a:p>
            <a:pPr lvl="2"/>
            <a:r>
              <a:rPr lang="en-US" sz="1800" dirty="0" err="1" smtClean="0"/>
              <a:t>RCd</a:t>
            </a:r>
            <a:r>
              <a:rPr lang="en-US" sz="1800" dirty="0" smtClean="0"/>
              <a:t>, RC2, RC7</a:t>
            </a:r>
          </a:p>
          <a:p>
            <a:pPr lvl="2"/>
            <a:r>
              <a:rPr lang="en-US" sz="1800" dirty="0" smtClean="0"/>
              <a:t>RC6, RC8</a:t>
            </a:r>
          </a:p>
          <a:p>
            <a:pPr lvl="2"/>
            <a:r>
              <a:rPr lang="en-US" sz="1800" dirty="0" smtClean="0"/>
              <a:t>RC4, RC9</a:t>
            </a:r>
          </a:p>
          <a:p>
            <a:pPr lvl="1"/>
            <a:r>
              <a:rPr lang="en-US" sz="2000" dirty="0" smtClean="0"/>
              <a:t>Combined items of these scales factor analyzed and three factor scores generated</a:t>
            </a:r>
          </a:p>
          <a:p>
            <a:pPr lvl="1"/>
            <a:r>
              <a:rPr lang="en-US" sz="2000" dirty="0" smtClean="0"/>
              <a:t>Three factor scores correlated with 567 MMPI-2 items</a:t>
            </a:r>
          </a:p>
          <a:p>
            <a:pPr lvl="1"/>
            <a:r>
              <a:rPr lang="en-US" sz="2000" dirty="0" smtClean="0"/>
              <a:t>A set of items selected for each scale to produce diverse and distinctive markers associated statistically and conceptually with one, but not the other two higher-order factors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64481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7105650" cy="7175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MMPI-2-RF Substantive Scales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7105650" cy="3784600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Higher-Order Scales - Outcome:</a:t>
            </a:r>
          </a:p>
          <a:p>
            <a:pPr lvl="1"/>
            <a:r>
              <a:rPr lang="en-US" sz="2400" dirty="0" smtClean="0"/>
              <a:t>EID - </a:t>
            </a:r>
            <a:r>
              <a:rPr lang="en-US" sz="2400" b="1" dirty="0" smtClean="0"/>
              <a:t>Emotional/Internalizing Dysfunction</a:t>
            </a:r>
          </a:p>
          <a:p>
            <a:pPr lvl="1"/>
            <a:r>
              <a:rPr lang="en-US" sz="2400" dirty="0" smtClean="0"/>
              <a:t>THD – </a:t>
            </a:r>
            <a:r>
              <a:rPr lang="en-US" sz="2400" b="1" dirty="0" smtClean="0"/>
              <a:t>Thought Dysfunction</a:t>
            </a:r>
          </a:p>
          <a:p>
            <a:pPr lvl="1"/>
            <a:r>
              <a:rPr lang="en-US" sz="2400" dirty="0" smtClean="0"/>
              <a:t>BXD – </a:t>
            </a:r>
            <a:r>
              <a:rPr lang="en-US" sz="2400" b="1" dirty="0" smtClean="0"/>
              <a:t>Behavioral/Externalizing Dysfunction</a:t>
            </a:r>
          </a:p>
          <a:p>
            <a:r>
              <a:rPr lang="en-US" sz="2800" dirty="0" smtClean="0"/>
              <a:t>Two applications of H-O Scales:</a:t>
            </a:r>
          </a:p>
          <a:p>
            <a:pPr lvl="1"/>
            <a:r>
              <a:rPr lang="en-US" sz="2400" dirty="0" smtClean="0"/>
              <a:t>Dimensional measures allow for identification of more than one broad domains of dysfunction (and indication of relative prominence)</a:t>
            </a:r>
          </a:p>
          <a:p>
            <a:pPr lvl="1"/>
            <a:r>
              <a:rPr lang="en-US" sz="2400" dirty="0" smtClean="0"/>
              <a:t>Organizing framework for MMPI-2-RF interpretation</a:t>
            </a:r>
          </a:p>
        </p:txBody>
      </p:sp>
    </p:spTree>
    <p:extLst>
      <p:ext uri="{BB962C8B-B14F-4D97-AF65-F5344CB8AC3E}">
        <p14:creationId xmlns:p14="http://schemas.microsoft.com/office/powerpoint/2010/main" val="3740210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7105650" cy="7175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MMPI-2-RF Substantive Scales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315200" cy="4495800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Specific Problems and Interest Scales - Objectives:</a:t>
            </a:r>
          </a:p>
          <a:p>
            <a:pPr lvl="1"/>
            <a:r>
              <a:rPr lang="en-US" sz="2400" dirty="0" smtClean="0"/>
              <a:t>Augment H-O and RC Scales with measures needed to achieve comprehensive instrument that assesses the broad range of constructs measurable with the MMPI-2 item pool:</a:t>
            </a:r>
          </a:p>
          <a:p>
            <a:pPr lvl="2"/>
            <a:r>
              <a:rPr lang="en-US" sz="2000" dirty="0" smtClean="0"/>
              <a:t>Constructs assessed by Clinical Scales 5 and 0</a:t>
            </a:r>
          </a:p>
          <a:p>
            <a:pPr lvl="2"/>
            <a:r>
              <a:rPr lang="en-US" sz="2000" dirty="0" smtClean="0"/>
              <a:t>Clinical Scale components not assessed by the RC Scales (e.g., a “social anxiety” component contained in the items of Clinical Scale 3)</a:t>
            </a:r>
            <a:endParaRPr lang="en-US" sz="2000" dirty="0"/>
          </a:p>
          <a:p>
            <a:pPr lvl="2"/>
            <a:r>
              <a:rPr lang="en-US" sz="2000" dirty="0" smtClean="0"/>
              <a:t>More narrowly-focused facets of some RC Scales (e.g., substance abuse within the item pool of RC4)</a:t>
            </a:r>
          </a:p>
          <a:p>
            <a:pPr lvl="2"/>
            <a:r>
              <a:rPr lang="en-US" sz="2000" dirty="0" smtClean="0"/>
              <a:t>Clinically significant attributes not represented in either the Clinical or RC Scales (e.g., </a:t>
            </a:r>
            <a:r>
              <a:rPr lang="en-US" sz="2000" dirty="0" err="1" smtClean="0"/>
              <a:t>suicidality</a:t>
            </a:r>
            <a:r>
              <a:rPr lang="en-US" sz="20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15922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0250"/>
            <a:ext cx="7105650" cy="7175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MMPI-2-RF Substantive Scales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391400" cy="49530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3000" dirty="0" smtClean="0"/>
              <a:t>Specific Problems and Interest Scales – Development: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Iterative process relying on methods similar to those used in developing the RC Scales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A set of items representing targeted constructs factor analyzed along with Demoralization markers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Seed Scales assembled by selecting items not overly correlated with Demoralization or other targeted item sets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Seed scales correlated with 567 MMPI-2 items to identify ones sufficiently correlated with a specific seed and more so than with the others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Deletion of items that reduced internal consistency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Examination of empirical correlates</a:t>
            </a:r>
          </a:p>
        </p:txBody>
      </p:sp>
    </p:spTree>
    <p:extLst>
      <p:ext uri="{BB962C8B-B14F-4D97-AF65-F5344CB8AC3E}">
        <p14:creationId xmlns:p14="http://schemas.microsoft.com/office/powerpoint/2010/main" val="2207902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OnEdge.p3d 0"/>
  <p:tag name="POWER3D OPTIONS" val="Medium "/>
  <p:tag name="POWER3D SOUND" val="On Edg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PaddleWheel.p3d 0"/>
  <p:tag name="POWER3D OPTIONS" val="Medium "/>
</p:tagLst>
</file>

<file path=ppt/theme/theme1.xml><?xml version="1.0" encoding="utf-8"?>
<a:theme xmlns:a="http://schemas.openxmlformats.org/drawingml/2006/main" name="YBP_Book_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YBP Book_Final.pot</Template>
  <TotalTime>2159</TotalTime>
  <Words>1231</Words>
  <Application>Microsoft Macintosh PowerPoint</Application>
  <PresentationFormat>On-screen Show (4:3)</PresentationFormat>
  <Paragraphs>161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YBP_Book_v2</vt:lpstr>
      <vt:lpstr>Office Theme</vt:lpstr>
      <vt:lpstr>PowerPoint Presentation</vt:lpstr>
      <vt:lpstr>Chapter 3:  MMPI-2-RF Substantive Scales</vt:lpstr>
      <vt:lpstr>MMPI-2-RF Substantive Scales</vt:lpstr>
      <vt:lpstr>MMPI-2-RF Substantive Scales</vt:lpstr>
      <vt:lpstr>MMPI-2-RF Substantive Scales</vt:lpstr>
      <vt:lpstr>MMPI-2-RF Substantive Scales</vt:lpstr>
      <vt:lpstr>MMPI-2-RF Substantive Scales</vt:lpstr>
      <vt:lpstr>MMPI-2-RF Substantive Scales</vt:lpstr>
      <vt:lpstr>MMPI-2-RF Substantive Scales</vt:lpstr>
      <vt:lpstr>MMPI-2-RF Substantive Scales</vt:lpstr>
      <vt:lpstr>MMPI-2-RF Substantive Scales</vt:lpstr>
      <vt:lpstr>MMPI-2-RF Substantive Scales</vt:lpstr>
      <vt:lpstr>MMPI-2-RF Substantive Scales</vt:lpstr>
      <vt:lpstr>MMPI-2-RF Substantive Scales</vt:lpstr>
      <vt:lpstr>MMPI-2-RF Substantive Scales</vt:lpstr>
      <vt:lpstr>MMPI-2-RF Substantive Scales</vt:lpstr>
      <vt:lpstr>MMPI-2-RF Substantive Scales</vt:lpstr>
      <vt:lpstr>MMPI-2-RF Substantive Scales</vt:lpstr>
      <vt:lpstr>MMPI-2-RF Substantive Scales</vt:lpstr>
      <vt:lpstr>MMPI-2-RF Substantive Scales</vt:lpstr>
      <vt:lpstr>Empirical Findings Substantive Scales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Empirical Findings Substantive Scales</vt:lpstr>
      <vt:lpstr>PowerPoint Presentation</vt:lpstr>
      <vt:lpstr>MMPI-2-RF Technical Manual: Appendix 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MMPI Background</dc:title>
  <dc:creator>Yossef S. Ben-Porath</dc:creator>
  <cp:lastModifiedBy>Katie</cp:lastModifiedBy>
  <cp:revision>103</cp:revision>
  <dcterms:created xsi:type="dcterms:W3CDTF">2011-01-12T21:40:21Z</dcterms:created>
  <dcterms:modified xsi:type="dcterms:W3CDTF">2015-07-14T17:44:44Z</dcterms:modified>
</cp:coreProperties>
</file>